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  <p:sldMasterId id="2147483936" r:id="rId2"/>
    <p:sldMasterId id="2147483948" r:id="rId3"/>
  </p:sldMasterIdLst>
  <p:notesMasterIdLst>
    <p:notesMasterId r:id="rId22"/>
  </p:notesMasterIdLst>
  <p:sldIdLst>
    <p:sldId id="383" r:id="rId4"/>
    <p:sldId id="384" r:id="rId5"/>
    <p:sldId id="442" r:id="rId6"/>
    <p:sldId id="356" r:id="rId7"/>
    <p:sldId id="353" r:id="rId8"/>
    <p:sldId id="440" r:id="rId9"/>
    <p:sldId id="443" r:id="rId10"/>
    <p:sldId id="444" r:id="rId11"/>
    <p:sldId id="445" r:id="rId12"/>
    <p:sldId id="446" r:id="rId13"/>
    <p:sldId id="405" r:id="rId14"/>
    <p:sldId id="447" r:id="rId15"/>
    <p:sldId id="448" r:id="rId16"/>
    <p:sldId id="449" r:id="rId17"/>
    <p:sldId id="450" r:id="rId18"/>
    <p:sldId id="451" r:id="rId19"/>
    <p:sldId id="438" r:id="rId20"/>
    <p:sldId id="410" r:id="rId21"/>
  </p:sldIdLst>
  <p:sldSz cx="9144000" cy="6858000" type="screen4x3"/>
  <p:notesSz cx="6877050" cy="1000125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0">
          <p15:clr>
            <a:srgbClr val="A4A3A4"/>
          </p15:clr>
        </p15:guide>
        <p15:guide id="2" pos="216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C5A1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841" autoAdjust="0"/>
    <p:restoredTop sz="94660" autoAdjust="0"/>
  </p:normalViewPr>
  <p:slideViewPr>
    <p:cSldViewPr>
      <p:cViewPr varScale="1">
        <p:scale>
          <a:sx n="94" d="100"/>
          <a:sy n="94" d="100"/>
        </p:scale>
        <p:origin x="487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3293" y="-77"/>
      </p:cViewPr>
      <p:guideLst>
        <p:guide orient="horz" pos="3150"/>
        <p:guide pos="216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r">
              <a:defRPr sz="1300"/>
            </a:lvl1pPr>
          </a:lstStyle>
          <a:p>
            <a:fld id="{93DCD850-9D9D-4154-A9BC-6D9A564F792B}" type="datetimeFigureOut">
              <a:rPr lang="da-DK" smtClean="0"/>
              <a:pPr/>
              <a:t>11-09-2024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42" tIns="48221" rIns="96442" bIns="48221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7705" y="4750594"/>
            <a:ext cx="5501640" cy="4500563"/>
          </a:xfrm>
          <a:prstGeom prst="rect">
            <a:avLst/>
          </a:prstGeom>
        </p:spPr>
        <p:txBody>
          <a:bodyPr vert="horz" lIns="96442" tIns="48221" rIns="96442" bIns="48221" rtlCol="0">
            <a:normAutofit/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99451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95404" y="9499451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r">
              <a:defRPr sz="1300"/>
            </a:lvl1pPr>
          </a:lstStyle>
          <a:p>
            <a:fld id="{570D742F-399D-4886-8970-DD78786AC5D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310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D742F-399D-4886-8970-DD78786AC5D1}" type="slidenum">
              <a:rPr lang="da-DK" smtClean="0">
                <a:solidFill>
                  <a:prstClr val="black"/>
                </a:solidFill>
              </a:rPr>
              <a:pPr/>
              <a:t>2</a:t>
            </a:fld>
            <a:endParaRPr lang="da-DK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D742F-399D-4886-8970-DD78786AC5D1}" type="slidenum">
              <a:rPr lang="da-DK" smtClean="0"/>
              <a:pPr/>
              <a:t>12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73242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D742F-399D-4886-8970-DD78786AC5D1}" type="slidenum">
              <a:rPr lang="da-DK" smtClean="0"/>
              <a:pPr/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22811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D742F-399D-4886-8970-DD78786AC5D1}" type="slidenum">
              <a:rPr lang="da-DK" smtClean="0"/>
              <a:pPr/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00145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D742F-399D-4886-8970-DD78786AC5D1}" type="slidenum">
              <a:rPr lang="da-DK" smtClean="0"/>
              <a:pPr/>
              <a:t>15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8330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D742F-399D-4886-8970-DD78786AC5D1}" type="slidenum">
              <a:rPr lang="da-DK" smtClean="0"/>
              <a:pPr/>
              <a:t>16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93195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D742F-399D-4886-8970-DD78786AC5D1}" type="slidenum">
              <a:rPr lang="da-DK" smtClean="0"/>
              <a:pPr/>
              <a:t>18</a:t>
            </a:fld>
            <a:endParaRPr lang="da-DK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D742F-399D-4886-8970-DD78786AC5D1}" type="slidenum">
              <a:rPr lang="da-DK" smtClean="0"/>
              <a:pPr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68885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BC5DE-AD22-4F3D-ACA0-7BCE3BEE26B9}" type="slidenum">
              <a:rPr lang="da-DK" smtClean="0"/>
              <a:pPr>
                <a:defRPr/>
              </a:pPr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4989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D742F-399D-4886-8970-DD78786AC5D1}" type="slidenum">
              <a:rPr lang="da-DK" smtClean="0"/>
              <a:pPr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44046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D742F-399D-4886-8970-DD78786AC5D1}" type="slidenum">
              <a:rPr lang="da-DK" smtClean="0"/>
              <a:pPr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92740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D742F-399D-4886-8970-DD78786AC5D1}" type="slidenum">
              <a:rPr lang="da-DK" smtClean="0"/>
              <a:pPr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20903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D742F-399D-4886-8970-DD78786AC5D1}" type="slidenum">
              <a:rPr lang="da-DK" smtClean="0"/>
              <a:pPr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62587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D742F-399D-4886-8970-DD78786AC5D1}" type="slidenum">
              <a:rPr lang="da-DK" smtClean="0"/>
              <a:pPr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9474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D742F-399D-4886-8970-DD78786AC5D1}" type="slidenum">
              <a:rPr lang="da-DK" smtClean="0"/>
              <a:pPr/>
              <a:t>11</a:t>
            </a:fld>
            <a:endParaRPr lang="da-DK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da-DK"/>
              <a:t>Klik for at redigere titeltypografi i masteren</a:t>
            </a:r>
            <a:endParaRPr kumimoji="0" lang="en-US"/>
          </a:p>
        </p:txBody>
      </p:sp>
      <p:sp>
        <p:nvSpPr>
          <p:cNvPr id="22" name="Undertitel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a-DK"/>
              <a:t>Klik for at redigere undertiteltypografien i masteren</a:t>
            </a:r>
            <a:endParaRPr kumimoji="0"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FBF0-2CF6-4DEB-B5A0-051FF894BBAB}" type="datetimeFigureOut">
              <a:rPr lang="da-DK" smtClean="0"/>
              <a:pPr/>
              <a:t>11-09-2024</a:t>
            </a:fld>
            <a:endParaRPr lang="da-DK"/>
          </a:p>
        </p:txBody>
      </p:sp>
      <p:sp>
        <p:nvSpPr>
          <p:cNvPr id="20" name="Pladsholder til sidefod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Pladsholder til dias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E076-7F58-41A9-8F73-CDE9F5E0F14C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a-DK"/>
              <a:t>Klik for at redigere typografi i masteren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FBF0-2CF6-4DEB-B5A0-051FF894BBAB}" type="datetimeFigureOut">
              <a:rPr lang="da-DK" smtClean="0"/>
              <a:pPr/>
              <a:t>11-09-2024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E076-7F58-41A9-8F73-CDE9F5E0F14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da-DK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da-DK"/>
              <a:t>Klik for at redigere typografi i masteren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FBF0-2CF6-4DEB-B5A0-051FF894BBAB}" type="datetimeFigureOut">
              <a:rPr lang="da-DK" smtClean="0"/>
              <a:pPr/>
              <a:t>11-09-2024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E076-7F58-41A9-8F73-CDE9F5E0F14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8761917-056C-4792-B7B7-25113C2640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553" y="1700807"/>
            <a:ext cx="7345561" cy="41284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Verdana" panose="020B0604030504040204" pitchFamily="34" charset="0"/>
              <a:buNone/>
              <a:defRPr sz="1200">
                <a:solidFill>
                  <a:srgbClr val="0053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 dirty="0" err="1"/>
              <a:t>hdjfhkdhfkd</a:t>
            </a:r>
            <a:endParaRPr lang="da-DK" dirty="0"/>
          </a:p>
        </p:txBody>
      </p:sp>
      <p:sp>
        <p:nvSpPr>
          <p:cNvPr id="2" name="Pladsholder til tekst 6">
            <a:extLst>
              <a:ext uri="{FF2B5EF4-FFF2-40B4-BE49-F238E27FC236}">
                <a16:creationId xmlns:a16="http://schemas.microsoft.com/office/drawing/2014/main" id="{DBD830BE-B853-073D-FA36-FE586C781D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552" y="548779"/>
            <a:ext cx="6408712" cy="1056019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buNone/>
              <a:defRPr b="1">
                <a:solidFill>
                  <a:srgbClr val="0053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endParaRPr lang="da-DK" dirty="0"/>
          </a:p>
        </p:txBody>
      </p:sp>
      <p:pic>
        <p:nvPicPr>
          <p:cNvPr id="5" name="Billede 6">
            <a:extLst>
              <a:ext uri="{FF2B5EF4-FFF2-40B4-BE49-F238E27FC236}">
                <a16:creationId xmlns:a16="http://schemas.microsoft.com/office/drawing/2014/main" id="{1BE80474-05C8-55EB-1C71-4FADCFA42A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264229"/>
            <a:ext cx="792088" cy="284451"/>
          </a:xfrm>
          <a:prstGeom prst="rect">
            <a:avLst/>
          </a:prstGeom>
        </p:spPr>
      </p:pic>
      <p:pic>
        <p:nvPicPr>
          <p:cNvPr id="6" name="Billede 9">
            <a:extLst>
              <a:ext uri="{FF2B5EF4-FFF2-40B4-BE49-F238E27FC236}">
                <a16:creationId xmlns:a16="http://schemas.microsoft.com/office/drawing/2014/main" id="{781F958D-9502-F896-1851-CC42016230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6417" y="6309322"/>
            <a:ext cx="994391" cy="5488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9288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8761917-056C-4792-B7B7-25113C2640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553" y="1700807"/>
            <a:ext cx="7345561" cy="41284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Verdana" panose="020B0604030504040204" pitchFamily="34" charset="0"/>
              <a:buNone/>
              <a:defRPr sz="1200">
                <a:solidFill>
                  <a:srgbClr val="0053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a-DK" dirty="0" err="1"/>
              <a:t>hdjfhkdhfkd</a:t>
            </a:r>
            <a:endParaRPr lang="da-DK" dirty="0"/>
          </a:p>
        </p:txBody>
      </p:sp>
      <p:sp>
        <p:nvSpPr>
          <p:cNvPr id="2" name="Pladsholder til tekst 6">
            <a:extLst>
              <a:ext uri="{FF2B5EF4-FFF2-40B4-BE49-F238E27FC236}">
                <a16:creationId xmlns:a16="http://schemas.microsoft.com/office/drawing/2014/main" id="{DBD830BE-B853-073D-FA36-FE586C781D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552" y="548779"/>
            <a:ext cx="6408712" cy="1056019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buNone/>
              <a:defRPr b="1">
                <a:solidFill>
                  <a:srgbClr val="005387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endParaRPr lang="da-DK" dirty="0"/>
          </a:p>
        </p:txBody>
      </p:sp>
      <p:pic>
        <p:nvPicPr>
          <p:cNvPr id="5" name="Billede 6">
            <a:extLst>
              <a:ext uri="{FF2B5EF4-FFF2-40B4-BE49-F238E27FC236}">
                <a16:creationId xmlns:a16="http://schemas.microsoft.com/office/drawing/2014/main" id="{1BE80474-05C8-55EB-1C71-4FADCFA42A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264229"/>
            <a:ext cx="792088" cy="284451"/>
          </a:xfrm>
          <a:prstGeom prst="rect">
            <a:avLst/>
          </a:prstGeom>
        </p:spPr>
      </p:pic>
      <p:pic>
        <p:nvPicPr>
          <p:cNvPr id="6" name="Billede 9">
            <a:extLst>
              <a:ext uri="{FF2B5EF4-FFF2-40B4-BE49-F238E27FC236}">
                <a16:creationId xmlns:a16="http://schemas.microsoft.com/office/drawing/2014/main" id="{781F958D-9502-F896-1851-CC42016230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6417" y="6309322"/>
            <a:ext cx="994391" cy="5488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7321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da-DK"/>
              <a:t>Klik for at redigere titeltypografi i masteren</a:t>
            </a:r>
            <a:endParaRPr kumimoji="0" lang="en-US"/>
          </a:p>
        </p:txBody>
      </p:sp>
      <p:sp>
        <p:nvSpPr>
          <p:cNvPr id="22" name="Undertitel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a-DK"/>
              <a:t>Klik for at redigere undertiteltypografien i masteren</a:t>
            </a:r>
            <a:endParaRPr kumimoji="0"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FBF0-2CF6-4DEB-B5A0-051FF894BBAB}" type="datetimeFigureOut">
              <a:rPr lang="da-DK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11-09-2024</a:t>
            </a:fld>
            <a:endParaRPr lang="da-DK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Pladsholder til sidefod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Pladsholder til dias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E076-7F58-41A9-8F73-CDE9F5E0F14C}" type="slidenum">
              <a:rPr lang="da-DK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‹nr.›</a:t>
            </a:fld>
            <a:endParaRPr lang="da-DK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03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a-DK"/>
              <a:t>Klik for at redigere typografi i masteren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FBF0-2CF6-4DEB-B5A0-051FF894BBAB}" type="datetimeFigureOut">
              <a:rPr lang="da-DK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11-09-2024</a:t>
            </a:fld>
            <a:endParaRPr lang="da-DK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E076-7F58-41A9-8F73-CDE9F5E0F14C}" type="slidenum">
              <a:rPr lang="da-DK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‹nr.›</a:t>
            </a:fld>
            <a:endParaRPr lang="da-DK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605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da-DK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a-DK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FBF0-2CF6-4DEB-B5A0-051FF894BBAB}" type="datetimeFigureOut">
              <a:rPr lang="da-DK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11-09-2024</a:t>
            </a:fld>
            <a:endParaRPr lang="da-DK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E076-7F58-41A9-8F73-CDE9F5E0F14C}" type="slidenum">
              <a:rPr lang="da-DK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‹nr.›</a:t>
            </a:fld>
            <a:endParaRPr lang="da-DK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ktangel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842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da-DK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a-DK"/>
              <a:t>Klik for at redigere typografi i masteren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a-DK"/>
              <a:t>Klik for at redigere typografi i masteren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FBF0-2CF6-4DEB-B5A0-051FF894BBAB}" type="datetimeFigureOut">
              <a:rPr lang="da-DK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11-09-2024</a:t>
            </a:fld>
            <a:endParaRPr lang="da-DK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E076-7F58-41A9-8F73-CDE9F5E0F14C}" type="slidenum">
              <a:rPr lang="da-DK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‹nr.›</a:t>
            </a:fld>
            <a:endParaRPr lang="da-DK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827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da-DK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a-DK"/>
              <a:t>Klik for at redigere typografi i masteren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a-DK"/>
              <a:t>Klik for at redigere typografi i masteren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da-DK"/>
              <a:t>Klik for at redigere typografi i masteren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da-DK"/>
              <a:t>Klik for at redigere typografi i masteren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FBF0-2CF6-4DEB-B5A0-051FF894BBAB}" type="datetimeFigureOut">
              <a:rPr lang="da-DK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11-09-2024</a:t>
            </a:fld>
            <a:endParaRPr lang="da-DK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E076-7F58-41A9-8F73-CDE9F5E0F14C}" type="slidenum">
              <a:rPr lang="da-DK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‹nr.›</a:t>
            </a:fld>
            <a:endParaRPr lang="da-DK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6204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da-DK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FBF0-2CF6-4DEB-B5A0-051FF894BBAB}" type="datetimeFigureOut">
              <a:rPr lang="da-DK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11-09-2024</a:t>
            </a:fld>
            <a:endParaRPr lang="da-DK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E076-7F58-41A9-8F73-CDE9F5E0F14C}" type="slidenum">
              <a:rPr lang="da-DK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‹nr.›</a:t>
            </a:fld>
            <a:endParaRPr lang="da-DK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473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a-DK"/>
              <a:t>Klik for at redigere typografi i masteren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FBF0-2CF6-4DEB-B5A0-051FF894BBAB}" type="datetimeFigureOut">
              <a:rPr lang="da-DK" smtClean="0"/>
              <a:pPr/>
              <a:t>11-09-2024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E076-7F58-41A9-8F73-CDE9F5E0F14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FBF0-2CF6-4DEB-B5A0-051FF894BBAB}" type="datetimeFigureOut">
              <a:rPr lang="da-DK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11-09-2024</a:t>
            </a:fld>
            <a:endParaRPr lang="da-DK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E076-7F58-41A9-8F73-CDE9F5E0F14C}" type="slidenum">
              <a:rPr lang="da-DK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‹nr.›</a:t>
            </a:fld>
            <a:endParaRPr lang="da-DK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ktangel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9299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da-DK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a-DK"/>
              <a:t>Klik for at redigere typografi i masteren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FBF0-2CF6-4DEB-B5A0-051FF894BBAB}" type="datetimeFigureOut">
              <a:rPr lang="da-DK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11-09-2024</a:t>
            </a:fld>
            <a:endParaRPr lang="da-DK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E076-7F58-41A9-8F73-CDE9F5E0F14C}" type="slidenum">
              <a:rPr lang="da-DK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‹nr.›</a:t>
            </a:fld>
            <a:endParaRPr lang="da-DK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872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da-DK"/>
              <a:t>Klik for at redigere titeltypografi i masteren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FBF0-2CF6-4DEB-B5A0-051FF894BBAB}" type="datetimeFigureOut">
              <a:rPr lang="da-DK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11-09-2024</a:t>
            </a:fld>
            <a:endParaRPr lang="da-DK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E076-7F58-41A9-8F73-CDE9F5E0F14C}" type="slidenum">
              <a:rPr lang="da-DK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‹nr.›</a:t>
            </a:fld>
            <a:endParaRPr lang="da-DK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4F81BD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da-DK"/>
              <a:t>Klik på ikonet for at tilføje et billede</a:t>
            </a:r>
            <a:endParaRPr kumimoji="0" lang="en-US" dirty="0"/>
          </a:p>
        </p:txBody>
      </p:sp>
      <p:sp>
        <p:nvSpPr>
          <p:cNvPr id="9" name="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a-DK"/>
              <a:t>Klik for at redigere typografi i masteren</a:t>
            </a:r>
          </a:p>
        </p:txBody>
      </p:sp>
    </p:spTree>
    <p:extLst>
      <p:ext uri="{BB962C8B-B14F-4D97-AF65-F5344CB8AC3E}">
        <p14:creationId xmlns:p14="http://schemas.microsoft.com/office/powerpoint/2010/main" val="15624733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a-DK"/>
              <a:t>Klik for at redigere typografi i masteren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FBF0-2CF6-4DEB-B5A0-051FF894BBAB}" type="datetimeFigureOut">
              <a:rPr lang="da-DK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11-09-2024</a:t>
            </a:fld>
            <a:endParaRPr lang="da-DK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E076-7F58-41A9-8F73-CDE9F5E0F14C}" type="slidenum">
              <a:rPr lang="da-DK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‹nr.›</a:t>
            </a:fld>
            <a:endParaRPr lang="da-DK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039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da-DK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da-DK"/>
              <a:t>Klik for at redigere typografi i masteren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FBF0-2CF6-4DEB-B5A0-051FF894BBAB}" type="datetimeFigureOut">
              <a:rPr lang="da-DK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11-09-2024</a:t>
            </a:fld>
            <a:endParaRPr lang="da-DK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E076-7F58-41A9-8F73-CDE9F5E0F14C}" type="slidenum">
              <a:rPr lang="da-DK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‹nr.›</a:t>
            </a:fld>
            <a:endParaRPr lang="da-DK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7707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da-DK"/>
              <a:t>Klik for at redigere titeltypografi i masteren</a:t>
            </a:r>
            <a:endParaRPr kumimoji="0" lang="en-US"/>
          </a:p>
        </p:txBody>
      </p:sp>
      <p:sp>
        <p:nvSpPr>
          <p:cNvPr id="22" name="Undertitel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a-DK"/>
              <a:t>Klik for at redigere undertiteltypografien i masteren</a:t>
            </a:r>
            <a:endParaRPr kumimoji="0"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FBF0-2CF6-4DEB-B5A0-051FF894BBAB}" type="datetimeFigureOut">
              <a:rPr lang="da-DK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11-09-2024</a:t>
            </a:fld>
            <a:endParaRPr lang="da-DK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Pladsholder til sidefod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Pladsholder til dias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E076-7F58-41A9-8F73-CDE9F5E0F14C}" type="slidenum">
              <a:rPr lang="da-DK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‹nr.›</a:t>
            </a:fld>
            <a:endParaRPr lang="da-DK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6702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a-DK"/>
              <a:t>Klik for at redigere typografi i masteren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FBF0-2CF6-4DEB-B5A0-051FF894BBAB}" type="datetimeFigureOut">
              <a:rPr lang="da-DK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11-09-2024</a:t>
            </a:fld>
            <a:endParaRPr lang="da-DK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E076-7F58-41A9-8F73-CDE9F5E0F14C}" type="slidenum">
              <a:rPr lang="da-DK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‹nr.›</a:t>
            </a:fld>
            <a:endParaRPr lang="da-DK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3425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da-DK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a-DK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FBF0-2CF6-4DEB-B5A0-051FF894BBAB}" type="datetimeFigureOut">
              <a:rPr lang="da-DK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11-09-2024</a:t>
            </a:fld>
            <a:endParaRPr lang="da-DK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E076-7F58-41A9-8F73-CDE9F5E0F14C}" type="slidenum">
              <a:rPr lang="da-DK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‹nr.›</a:t>
            </a:fld>
            <a:endParaRPr lang="da-DK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ktangel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2504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da-DK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a-DK"/>
              <a:t>Klik for at redigere typografi i masteren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a-DK"/>
              <a:t>Klik for at redigere typografi i masteren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FBF0-2CF6-4DEB-B5A0-051FF894BBAB}" type="datetimeFigureOut">
              <a:rPr lang="da-DK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11-09-2024</a:t>
            </a:fld>
            <a:endParaRPr lang="da-DK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E076-7F58-41A9-8F73-CDE9F5E0F14C}" type="slidenum">
              <a:rPr lang="da-DK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‹nr.›</a:t>
            </a:fld>
            <a:endParaRPr lang="da-DK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9004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da-DK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a-DK"/>
              <a:t>Klik for at redigere typografi i masteren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a-DK"/>
              <a:t>Klik for at redigere typografi i masteren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da-DK"/>
              <a:t>Klik for at redigere typografi i masteren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da-DK"/>
              <a:t>Klik for at redigere typografi i masteren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FBF0-2CF6-4DEB-B5A0-051FF894BBAB}" type="datetimeFigureOut">
              <a:rPr lang="da-DK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11-09-2024</a:t>
            </a:fld>
            <a:endParaRPr lang="da-DK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E076-7F58-41A9-8F73-CDE9F5E0F14C}" type="slidenum">
              <a:rPr lang="da-DK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‹nr.›</a:t>
            </a:fld>
            <a:endParaRPr lang="da-DK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866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da-DK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a-DK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FBF0-2CF6-4DEB-B5A0-051FF894BBAB}" type="datetimeFigureOut">
              <a:rPr lang="da-DK" smtClean="0"/>
              <a:pPr/>
              <a:t>11-09-2024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E076-7F58-41A9-8F73-CDE9F5E0F14C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0" name="Rektangel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da-DK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FBF0-2CF6-4DEB-B5A0-051FF894BBAB}" type="datetimeFigureOut">
              <a:rPr lang="da-DK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11-09-2024</a:t>
            </a:fld>
            <a:endParaRPr lang="da-DK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E076-7F58-41A9-8F73-CDE9F5E0F14C}" type="slidenum">
              <a:rPr lang="da-DK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‹nr.›</a:t>
            </a:fld>
            <a:endParaRPr lang="da-DK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015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FBF0-2CF6-4DEB-B5A0-051FF894BBAB}" type="datetimeFigureOut">
              <a:rPr lang="da-DK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11-09-2024</a:t>
            </a:fld>
            <a:endParaRPr lang="da-DK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E076-7F58-41A9-8F73-CDE9F5E0F14C}" type="slidenum">
              <a:rPr lang="da-DK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‹nr.›</a:t>
            </a:fld>
            <a:endParaRPr lang="da-DK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ktangel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4408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da-DK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a-DK"/>
              <a:t>Klik for at redigere typografi i masteren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FBF0-2CF6-4DEB-B5A0-051FF894BBAB}" type="datetimeFigureOut">
              <a:rPr lang="da-DK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11-09-2024</a:t>
            </a:fld>
            <a:endParaRPr lang="da-DK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E076-7F58-41A9-8F73-CDE9F5E0F14C}" type="slidenum">
              <a:rPr lang="da-DK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‹nr.›</a:t>
            </a:fld>
            <a:endParaRPr lang="da-DK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6377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da-DK"/>
              <a:t>Klik for at redigere titeltypografi i masteren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FBF0-2CF6-4DEB-B5A0-051FF894BBAB}" type="datetimeFigureOut">
              <a:rPr lang="da-DK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11-09-2024</a:t>
            </a:fld>
            <a:endParaRPr lang="da-DK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E076-7F58-41A9-8F73-CDE9F5E0F14C}" type="slidenum">
              <a:rPr lang="da-DK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‹nr.›</a:t>
            </a:fld>
            <a:endParaRPr lang="da-DK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4F81BD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da-DK"/>
              <a:t>Klik på ikonet for at tilføje et billede</a:t>
            </a:r>
            <a:endParaRPr kumimoji="0" lang="en-US" dirty="0"/>
          </a:p>
        </p:txBody>
      </p:sp>
      <p:sp>
        <p:nvSpPr>
          <p:cNvPr id="9" name="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a-DK"/>
              <a:t>Klik for at redigere typografi i masteren</a:t>
            </a:r>
          </a:p>
        </p:txBody>
      </p:sp>
    </p:spTree>
    <p:extLst>
      <p:ext uri="{BB962C8B-B14F-4D97-AF65-F5344CB8AC3E}">
        <p14:creationId xmlns:p14="http://schemas.microsoft.com/office/powerpoint/2010/main" val="29664400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a-DK"/>
              <a:t>Klik for at redigere typografi i masteren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FBF0-2CF6-4DEB-B5A0-051FF894BBAB}" type="datetimeFigureOut">
              <a:rPr lang="da-DK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11-09-2024</a:t>
            </a:fld>
            <a:endParaRPr lang="da-DK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E076-7F58-41A9-8F73-CDE9F5E0F14C}" type="slidenum">
              <a:rPr lang="da-DK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‹nr.›</a:t>
            </a:fld>
            <a:endParaRPr lang="da-DK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7833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da-DK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da-DK"/>
              <a:t>Klik for at redigere typografi i masteren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FBF0-2CF6-4DEB-B5A0-051FF894BBAB}" type="datetimeFigureOut">
              <a:rPr lang="da-DK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11-09-2024</a:t>
            </a:fld>
            <a:endParaRPr lang="da-DK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E076-7F58-41A9-8F73-CDE9F5E0F14C}" type="slidenum">
              <a:rPr lang="da-DK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‹nr.›</a:t>
            </a:fld>
            <a:endParaRPr lang="da-DK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80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da-DK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a-DK"/>
              <a:t>Klik for at redigere typografi i masteren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a-DK"/>
              <a:t>Klik for at redigere typografi i masteren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FBF0-2CF6-4DEB-B5A0-051FF894BBAB}" type="datetimeFigureOut">
              <a:rPr lang="da-DK" smtClean="0"/>
              <a:pPr/>
              <a:t>11-09-2024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E076-7F58-41A9-8F73-CDE9F5E0F14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da-DK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a-DK"/>
              <a:t>Klik for at redigere typografi i masteren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a-DK"/>
              <a:t>Klik for at redigere typografi i masteren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da-DK"/>
              <a:t>Klik for at redigere typografi i masteren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da-DK"/>
              <a:t>Klik for at redigere typografi i masteren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FBF0-2CF6-4DEB-B5A0-051FF894BBAB}" type="datetimeFigureOut">
              <a:rPr lang="da-DK" smtClean="0"/>
              <a:pPr/>
              <a:t>11-09-2024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E076-7F58-41A9-8F73-CDE9F5E0F14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da-DK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FBF0-2CF6-4DEB-B5A0-051FF894BBAB}" type="datetimeFigureOut">
              <a:rPr lang="da-DK" smtClean="0"/>
              <a:pPr/>
              <a:t>11-09-2024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E076-7F58-41A9-8F73-CDE9F5E0F14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FBF0-2CF6-4DEB-B5A0-051FF894BBAB}" type="datetimeFigureOut">
              <a:rPr lang="da-DK" smtClean="0"/>
              <a:pPr/>
              <a:t>11-09-2024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E076-7F58-41A9-8F73-CDE9F5E0F14C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6" name="Rektangel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da-DK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a-DK"/>
              <a:t>Klik for at redigere typografi i masteren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FBF0-2CF6-4DEB-B5A0-051FF894BBAB}" type="datetimeFigureOut">
              <a:rPr lang="da-DK" smtClean="0"/>
              <a:pPr/>
              <a:t>11-09-2024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E076-7F58-41A9-8F73-CDE9F5E0F14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da-DK"/>
              <a:t>Klik for at redigere titeltypografi i masteren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FBF0-2CF6-4DEB-B5A0-051FF894BBAB}" type="datetimeFigureOut">
              <a:rPr lang="da-DK" smtClean="0"/>
              <a:pPr/>
              <a:t>11-09-2024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E076-7F58-41A9-8F73-CDE9F5E0F14C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Rektangel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da-DK"/>
              <a:t>Klik på ikonet for at tilføje et billede</a:t>
            </a:r>
            <a:endParaRPr kumimoji="0" lang="en-US" dirty="0"/>
          </a:p>
        </p:txBody>
      </p:sp>
      <p:sp>
        <p:nvSpPr>
          <p:cNvPr id="9" name="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a-DK"/>
              <a:t>Klik for at redigere typografi i masteren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kel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Krans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Pladsholder til titel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da-DK"/>
              <a:t>Klik for at redigere titeltypografi i masteren</a:t>
            </a:r>
            <a:endParaRPr kumimoji="0" lang="en-US"/>
          </a:p>
        </p:txBody>
      </p:sp>
      <p:sp>
        <p:nvSpPr>
          <p:cNvPr id="9" name="Pladsholder til teks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da-DK"/>
              <a:t>Klik for at redigere typografi i masteren</a:t>
            </a:r>
          </a:p>
          <a:p>
            <a:pPr lvl="1" eaLnBrk="1" latinLnBrk="0" hangingPunct="1"/>
            <a:r>
              <a:rPr kumimoji="0" lang="da-DK"/>
              <a:t>Andet niveau</a:t>
            </a:r>
          </a:p>
          <a:p>
            <a:pPr lvl="2" eaLnBrk="1" latinLnBrk="0" hangingPunct="1"/>
            <a:r>
              <a:rPr kumimoji="0" lang="da-DK"/>
              <a:t>Tredje niveau</a:t>
            </a:r>
          </a:p>
          <a:p>
            <a:pPr lvl="3" eaLnBrk="1" latinLnBrk="0" hangingPunct="1"/>
            <a:r>
              <a:rPr kumimoji="0" lang="da-DK"/>
              <a:t>Fjerde niveau</a:t>
            </a:r>
          </a:p>
          <a:p>
            <a:pPr lvl="4" eaLnBrk="1" latinLnBrk="0" hangingPunct="1"/>
            <a:r>
              <a:rPr kumimoji="0" lang="da-DK"/>
              <a:t>Femte niveau</a:t>
            </a:r>
            <a:endParaRPr kumimoji="0" lang="en-US"/>
          </a:p>
        </p:txBody>
      </p:sp>
      <p:sp>
        <p:nvSpPr>
          <p:cNvPr id="24" name="Pladsholder til dato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308FBF0-2CF6-4DEB-B5A0-051FF894BBAB}" type="datetimeFigureOut">
              <a:rPr lang="da-DK" smtClean="0"/>
              <a:pPr/>
              <a:t>11-09-2024</a:t>
            </a:fld>
            <a:endParaRPr lang="da-DK"/>
          </a:p>
        </p:txBody>
      </p:sp>
      <p:sp>
        <p:nvSpPr>
          <p:cNvPr id="10" name="Pladsholder til sidefod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da-DK"/>
          </a:p>
        </p:txBody>
      </p:sp>
      <p:sp>
        <p:nvSpPr>
          <p:cNvPr id="22" name="Pladsholder til diasnumm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BAAE076-7F58-41A9-8F73-CDE9F5E0F14C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5" name="Rektangel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60" r:id="rId12"/>
    <p:sldLayoutId id="2147483961" r:id="rId13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kel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Krans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Pladsholder til titel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da-DK"/>
              <a:t>Klik for at redigere titeltypografi i masteren</a:t>
            </a:r>
            <a:endParaRPr kumimoji="0" lang="en-US"/>
          </a:p>
        </p:txBody>
      </p:sp>
      <p:sp>
        <p:nvSpPr>
          <p:cNvPr id="9" name="Pladsholder til teks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da-DK"/>
              <a:t>Klik for at redigere typografi i masteren</a:t>
            </a:r>
          </a:p>
          <a:p>
            <a:pPr lvl="1" eaLnBrk="1" latinLnBrk="0" hangingPunct="1"/>
            <a:r>
              <a:rPr kumimoji="0" lang="da-DK"/>
              <a:t>Andet niveau</a:t>
            </a:r>
          </a:p>
          <a:p>
            <a:pPr lvl="2" eaLnBrk="1" latinLnBrk="0" hangingPunct="1"/>
            <a:r>
              <a:rPr kumimoji="0" lang="da-DK"/>
              <a:t>Tredje niveau</a:t>
            </a:r>
          </a:p>
          <a:p>
            <a:pPr lvl="3" eaLnBrk="1" latinLnBrk="0" hangingPunct="1"/>
            <a:r>
              <a:rPr kumimoji="0" lang="da-DK"/>
              <a:t>Fjerde niveau</a:t>
            </a:r>
          </a:p>
          <a:p>
            <a:pPr lvl="4" eaLnBrk="1" latinLnBrk="0" hangingPunct="1"/>
            <a:r>
              <a:rPr kumimoji="0" lang="da-DK"/>
              <a:t>Femte niveau</a:t>
            </a:r>
            <a:endParaRPr kumimoji="0" lang="en-US"/>
          </a:p>
        </p:txBody>
      </p:sp>
      <p:sp>
        <p:nvSpPr>
          <p:cNvPr id="24" name="Pladsholder til dato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308FBF0-2CF6-4DEB-B5A0-051FF894BBAB}" type="datetimeFigureOut">
              <a:rPr lang="da-DK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11-09-2024</a:t>
            </a:fld>
            <a:endParaRPr lang="da-DK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Pladsholder til sidefod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da-DK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Pladsholder til diasnumm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BAAE076-7F58-41A9-8F73-CDE9F5E0F14C}" type="slidenum">
              <a:rPr lang="da-DK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‹nr.›</a:t>
            </a:fld>
            <a:endParaRPr lang="da-DK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ktangel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77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kel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Krans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Pladsholder til titel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da-DK"/>
              <a:t>Klik for at redigere titeltypografi i masteren</a:t>
            </a:r>
            <a:endParaRPr kumimoji="0" lang="en-US"/>
          </a:p>
        </p:txBody>
      </p:sp>
      <p:sp>
        <p:nvSpPr>
          <p:cNvPr id="9" name="Pladsholder til teks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da-DK"/>
              <a:t>Klik for at redigere typografi i masteren</a:t>
            </a:r>
          </a:p>
          <a:p>
            <a:pPr lvl="1" eaLnBrk="1" latinLnBrk="0" hangingPunct="1"/>
            <a:r>
              <a:rPr kumimoji="0" lang="da-DK"/>
              <a:t>Andet niveau</a:t>
            </a:r>
          </a:p>
          <a:p>
            <a:pPr lvl="2" eaLnBrk="1" latinLnBrk="0" hangingPunct="1"/>
            <a:r>
              <a:rPr kumimoji="0" lang="da-DK"/>
              <a:t>Tredje niveau</a:t>
            </a:r>
          </a:p>
          <a:p>
            <a:pPr lvl="3" eaLnBrk="1" latinLnBrk="0" hangingPunct="1"/>
            <a:r>
              <a:rPr kumimoji="0" lang="da-DK"/>
              <a:t>Fjerde niveau</a:t>
            </a:r>
          </a:p>
          <a:p>
            <a:pPr lvl="4" eaLnBrk="1" latinLnBrk="0" hangingPunct="1"/>
            <a:r>
              <a:rPr kumimoji="0" lang="da-DK"/>
              <a:t>Femte niveau</a:t>
            </a:r>
            <a:endParaRPr kumimoji="0" lang="en-US"/>
          </a:p>
        </p:txBody>
      </p:sp>
      <p:sp>
        <p:nvSpPr>
          <p:cNvPr id="24" name="Pladsholder til dato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308FBF0-2CF6-4DEB-B5A0-051FF894BBAB}" type="datetimeFigureOut">
              <a:rPr lang="da-DK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11-09-2024</a:t>
            </a:fld>
            <a:endParaRPr lang="da-DK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Pladsholder til sidefod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da-DK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Pladsholder til diasnumm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BAAE076-7F58-41A9-8F73-CDE9F5E0F14C}" type="slidenum">
              <a:rPr lang="da-DK" smtClean="0">
                <a:solidFill>
                  <a:srgbClr val="EEECE1">
                    <a:shade val="50000"/>
                    <a:satMod val="200000"/>
                  </a:srgbClr>
                </a:solidFill>
              </a:rPr>
              <a:pPr/>
              <a:t>‹nr.›</a:t>
            </a:fld>
            <a:endParaRPr lang="da-DK">
              <a:solidFill>
                <a:srgbClr val="EEECE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ktangel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96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boks 5"/>
          <p:cNvSpPr txBox="1"/>
          <p:nvPr/>
        </p:nvSpPr>
        <p:spPr>
          <a:xfrm>
            <a:off x="6084168" y="5877272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Interfolk</a:t>
            </a:r>
          </a:p>
          <a:p>
            <a:r>
              <a:rPr lang="da-DK" sz="12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a-DK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Institute for Civil Society    </a:t>
            </a:r>
          </a:p>
        </p:txBody>
      </p:sp>
      <p:pic>
        <p:nvPicPr>
          <p:cNvPr id="7" name="Billede 6" descr="rapport_logo, lil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6009094"/>
            <a:ext cx="568862" cy="576063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1475236" y="1923704"/>
            <a:ext cx="7272808" cy="11064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tIns="144000" bIns="14400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l-PL" sz="2400" b="1" kern="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Micropolis </a:t>
            </a:r>
            <a:r>
              <a:rPr lang="da-DK" sz="2400" b="1" kern="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online </a:t>
            </a:r>
            <a:r>
              <a:rPr lang="pl-PL" sz="2400" b="1" kern="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conference</a:t>
            </a:r>
            <a:r>
              <a:rPr lang="da-DK" sz="2400" b="1" kern="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</a:p>
          <a:p>
            <a:pPr algn="ctr">
              <a:spcBef>
                <a:spcPts val="600"/>
              </a:spcBef>
            </a:pPr>
            <a:r>
              <a:rPr lang="en-GB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GB" sz="2400" b="1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September 2024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75236" y="3495800"/>
            <a:ext cx="7272808" cy="1106420"/>
          </a:xfrm>
          <a:prstGeom prst="rect">
            <a:avLst/>
          </a:prstGeom>
          <a:solidFill>
            <a:srgbClr val="D6E3BC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144000" rIns="91440" bIns="14400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ts val="600"/>
              </a:spcBef>
              <a:tabLst>
                <a:tab pos="227013" algn="l"/>
              </a:tabLst>
            </a:pPr>
            <a:r>
              <a:rPr lang="en-GB" sz="2400" b="1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Presentation of </a:t>
            </a:r>
          </a:p>
          <a:p>
            <a:pPr algn="ctr" fontAlgn="base">
              <a:spcBef>
                <a:spcPts val="600"/>
              </a:spcBef>
              <a:tabLst>
                <a:tab pos="227013" algn="l"/>
              </a:tabLst>
            </a:pPr>
            <a:r>
              <a:rPr lang="en-GB" sz="2400" b="1" i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Project work in Middelfart</a:t>
            </a:r>
            <a:endParaRPr lang="da-DK" sz="2400" b="1" i="1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boks 9"/>
          <p:cNvSpPr txBox="1"/>
          <p:nvPr/>
        </p:nvSpPr>
        <p:spPr>
          <a:xfrm>
            <a:off x="4715596" y="5296852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</a:pPr>
            <a:r>
              <a:rPr lang="da-DK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endParaRPr lang="da-DK" sz="1200" b="1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>
              <a:spcBef>
                <a:spcPct val="0"/>
              </a:spcBef>
            </a:pPr>
            <a:r>
              <a:rPr lang="da-DK" sz="17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Hans Jørgen Vodsgaard</a:t>
            </a:r>
          </a:p>
        </p:txBody>
      </p:sp>
      <p:pic>
        <p:nvPicPr>
          <p:cNvPr id="2" name="Billede 1" descr="EU flag-Erasmus+_vect_POS">
            <a:extLst>
              <a:ext uri="{FF2B5EF4-FFF2-40B4-BE49-F238E27FC236}">
                <a16:creationId xmlns:a16="http://schemas.microsoft.com/office/drawing/2014/main" id="{79610BE2-2E80-0F0B-E752-35ADD70ECA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535" y="314694"/>
            <a:ext cx="2395385" cy="67149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B4EB7695-1BD7-7BF1-F014-571CE339169E}"/>
              </a:ext>
            </a:extLst>
          </p:cNvPr>
          <p:cNvSpPr txBox="1"/>
          <p:nvPr/>
        </p:nvSpPr>
        <p:spPr>
          <a:xfrm>
            <a:off x="3844965" y="437969"/>
            <a:ext cx="4824536" cy="49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600"/>
              </a:spcBef>
              <a:spcAft>
                <a:spcPts val="1800"/>
              </a:spcAft>
            </a:pPr>
            <a:r>
              <a:rPr lang="en-GB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project has been supported by the Polish National Agency of the Erasmus+ programme of the European Union </a:t>
            </a:r>
            <a:endParaRPr lang="da-DK" sz="1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60977D05-DFB2-2552-9538-B87B5B8DA05E}"/>
              </a:ext>
            </a:extLst>
          </p:cNvPr>
          <p:cNvSpPr txBox="1"/>
          <p:nvPr/>
        </p:nvSpPr>
        <p:spPr>
          <a:xfrm>
            <a:off x="1475236" y="290399"/>
            <a:ext cx="7272808" cy="720080"/>
          </a:xfrm>
          <a:prstGeom prst="rect">
            <a:avLst/>
          </a:prstGeom>
          <a:solidFill>
            <a:schemeClr val="accent1">
              <a:lumMod val="20000"/>
              <a:lumOff val="80000"/>
              <a:alpha val="25000"/>
            </a:schemeClr>
          </a:solidFill>
          <a:ln>
            <a:solidFill>
              <a:schemeClr val="accent1">
                <a:alpha val="8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Pladsholder til diasnummer 7">
            <a:extLst>
              <a:ext uri="{FF2B5EF4-FFF2-40B4-BE49-F238E27FC236}">
                <a16:creationId xmlns:a16="http://schemas.microsoft.com/office/drawing/2014/main" id="{9622040C-6BB5-A01E-DE8F-99AB82745129}"/>
              </a:ext>
            </a:extLst>
          </p:cNvPr>
          <p:cNvSpPr txBox="1">
            <a:spLocks/>
          </p:cNvSpPr>
          <p:nvPr/>
        </p:nvSpPr>
        <p:spPr>
          <a:xfrm>
            <a:off x="1476592" y="6263981"/>
            <a:ext cx="457200" cy="476250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v1</a:t>
            </a:r>
          </a:p>
        </p:txBody>
      </p:sp>
    </p:spTree>
    <p:extLst>
      <p:ext uri="{BB962C8B-B14F-4D97-AF65-F5344CB8AC3E}">
        <p14:creationId xmlns:p14="http://schemas.microsoft.com/office/powerpoint/2010/main" val="1876428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137661"/>
            <a:ext cx="7498080" cy="411019"/>
          </a:xfrm>
        </p:spPr>
        <p:txBody>
          <a:bodyPr>
            <a:noAutofit/>
          </a:bodyPr>
          <a:lstStyle/>
          <a:p>
            <a:r>
              <a:rPr lang="en-GB" sz="2800" dirty="0"/>
              <a:t>Micropolis – the implemented pilot work </a:t>
            </a:r>
          </a:p>
        </p:txBody>
      </p:sp>
      <p:sp>
        <p:nvSpPr>
          <p:cNvPr id="10" name="Pladsholder til indhold 9"/>
          <p:cNvSpPr>
            <a:spLocks noGrp="1"/>
          </p:cNvSpPr>
          <p:nvPr>
            <p:ph idx="1"/>
          </p:nvPr>
        </p:nvSpPr>
        <p:spPr>
          <a:xfrm>
            <a:off x="1467922" y="745574"/>
            <a:ext cx="7498080" cy="5596490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ts val="900"/>
              </a:spcBef>
              <a:buFont typeface="+mj-lt"/>
              <a:buAutoNum type="arabicPeriod"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New local courses and workshops that promote green aims and values. </a:t>
            </a:r>
            <a:endParaRPr lang="da-DK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900"/>
              </a:spcBef>
              <a:buFont typeface="+mj-lt"/>
              <a:buAutoNum type="arabicPeriod"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Advice and initiatives to incorporate green values in social NGO activities.</a:t>
            </a:r>
            <a:endParaRPr lang="da-DK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900"/>
              </a:spcBef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Co-creation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with stalls at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People’s Climate meeting in Middelfart.</a:t>
            </a:r>
            <a:endParaRPr lang="da-DK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900"/>
              </a:spcBef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New idea workshops for co-creation and networking between 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cultural NGOs and the public culture institutions and Municipality’s culture unit.</a:t>
            </a:r>
          </a:p>
          <a:p>
            <a:pPr marL="342900" lvl="0" indent="-342900">
              <a:spcBef>
                <a:spcPts val="900"/>
              </a:spcBef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ew Erasmus+ mobilities so NGOs and staff from the municipality together can gain new knowledge and inspiration for co-creative activities.</a:t>
            </a:r>
          </a:p>
          <a:p>
            <a:pPr marL="342900" lvl="0" indent="-342900">
              <a:spcBef>
                <a:spcPts val="900"/>
              </a:spcBef>
              <a:buFont typeface="+mj-lt"/>
              <a:buAutoNum type="arabicPeriod"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Clarify how the holistic ESG-framework (Environment, Social, Governance), promoted by the EU Commission, can be transferred to NGOs QA-work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n-GB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n-GB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n-GB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0" y="5949280"/>
            <a:ext cx="104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pic>
        <p:nvPicPr>
          <p:cNvPr id="7" name="Pladsholder til indhold 3" descr="rapport_logo, lil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1053" y="6145451"/>
            <a:ext cx="497667" cy="536358"/>
          </a:xfrm>
          <a:prstGeom prst="rect">
            <a:avLst/>
          </a:prstGeom>
        </p:spPr>
      </p:pic>
      <p:sp>
        <p:nvSpPr>
          <p:cNvPr id="9" name="Pladsholder til diasnummer 7"/>
          <p:cNvSpPr>
            <a:spLocks noGrp="1"/>
          </p:cNvSpPr>
          <p:nvPr>
            <p:ph type="sldNum" sz="quarter" idx="12"/>
          </p:nvPr>
        </p:nvSpPr>
        <p:spPr>
          <a:xfrm>
            <a:off x="251520" y="332656"/>
            <a:ext cx="457200" cy="476250"/>
          </a:xfrm>
        </p:spPr>
        <p:txBody>
          <a:bodyPr/>
          <a:lstStyle/>
          <a:p>
            <a:fld id="{6BAAE076-7F58-41A9-8F73-CDE9F5E0F14C}" type="slidenum">
              <a:rPr lang="da-DK" b="1" smtClean="0">
                <a:solidFill>
                  <a:schemeClr val="tx2"/>
                </a:solidFill>
              </a:rPr>
              <a:pPr/>
              <a:t>10</a:t>
            </a:fld>
            <a:endParaRPr lang="da-DK" b="1" dirty="0">
              <a:solidFill>
                <a:schemeClr val="tx2"/>
              </a:solidFill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9752" y="3860328"/>
            <a:ext cx="5528165" cy="2704193"/>
          </a:xfrm>
          <a:prstGeom prst="rect">
            <a:avLst/>
          </a:prstGeom>
        </p:spPr>
      </p:pic>
      <p:sp>
        <p:nvSpPr>
          <p:cNvPr id="6" name="Tekstboks 5"/>
          <p:cNvSpPr txBox="1"/>
          <p:nvPr/>
        </p:nvSpPr>
        <p:spPr>
          <a:xfrm>
            <a:off x="2339752" y="6564521"/>
            <a:ext cx="6048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>
                <a:latin typeface="Arial" panose="020B0604020202020204" pitchFamily="34" charset="0"/>
                <a:cs typeface="Arial" panose="020B0604020202020204" pitchFamily="34" charset="0"/>
              </a:rPr>
              <a:t>The garden at Hindsgavl Castle </a:t>
            </a:r>
          </a:p>
        </p:txBody>
      </p:sp>
    </p:spTree>
    <p:extLst>
      <p:ext uri="{BB962C8B-B14F-4D97-AF65-F5344CB8AC3E}">
        <p14:creationId xmlns:p14="http://schemas.microsoft.com/office/powerpoint/2010/main" val="483892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GB" sz="2800" dirty="0">
                <a:latin typeface="+mn-lt"/>
              </a:rPr>
              <a:t>             1</a:t>
            </a:r>
            <a:r>
              <a:rPr lang="en-GB" sz="2800" baseline="30000" dirty="0">
                <a:latin typeface="+mn-lt"/>
              </a:rPr>
              <a:t>st</a:t>
            </a:r>
            <a:r>
              <a:rPr lang="en-GB" sz="2800" dirty="0">
                <a:latin typeface="+mn-lt"/>
              </a:rPr>
              <a:t> pilot – green workshops about reusing textiles</a:t>
            </a:r>
          </a:p>
        </p:txBody>
      </p:sp>
      <p:sp>
        <p:nvSpPr>
          <p:cNvPr id="10" name="Pladsholder til indhold 9"/>
          <p:cNvSpPr>
            <a:spLocks noGrp="1"/>
          </p:cNvSpPr>
          <p:nvPr>
            <p:ph idx="1"/>
          </p:nvPr>
        </p:nvSpPr>
        <p:spPr>
          <a:xfrm>
            <a:off x="1331640" y="980728"/>
            <a:ext cx="8378080" cy="5472608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global textile industry has a high climate footprint and is a main polluter.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Volunteer Centre Middelfart completed in collaboration with Middelfart Culture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Library two workshops: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endParaRPr lang="en-GB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endParaRPr lang="en-GB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endParaRPr lang="en-GB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1284984" y="6013283"/>
            <a:ext cx="7242792" cy="656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Middelfart Culture and Library already hosts a Repair Café and hopefully </a:t>
            </a:r>
          </a:p>
          <a:p>
            <a:pPr>
              <a:lnSpc>
                <a:spcPct val="120000"/>
              </a:lnSpc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work with textiles 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will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become part of the Repair Café. </a:t>
            </a:r>
            <a:endParaRPr lang="da-DK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ladsholder til diasnummer 7"/>
          <p:cNvSpPr>
            <a:spLocks noGrp="1"/>
          </p:cNvSpPr>
          <p:nvPr>
            <p:ph type="sldNum" sz="quarter" idx="12"/>
          </p:nvPr>
        </p:nvSpPr>
        <p:spPr>
          <a:xfrm>
            <a:off x="8532440" y="216024"/>
            <a:ext cx="457200" cy="332656"/>
          </a:xfrm>
        </p:spPr>
        <p:txBody>
          <a:bodyPr/>
          <a:lstStyle/>
          <a:p>
            <a:fld id="{6BAAE076-7F58-41A9-8F73-CDE9F5E0F14C}" type="slidenum">
              <a:rPr lang="da-DK" b="1" smtClean="0">
                <a:solidFill>
                  <a:schemeClr val="tx2"/>
                </a:solidFill>
              </a:rPr>
              <a:pPr/>
              <a:t>11</a:t>
            </a:fld>
            <a:endParaRPr lang="da-DK" b="1" dirty="0">
              <a:solidFill>
                <a:schemeClr val="tx2"/>
              </a:solidFill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BF0CBF38-187F-014F-D0BA-2DED6DDDD9C1}"/>
              </a:ext>
            </a:extLst>
          </p:cNvPr>
          <p:cNvSpPr txBox="1"/>
          <p:nvPr/>
        </p:nvSpPr>
        <p:spPr>
          <a:xfrm>
            <a:off x="1322192" y="4013691"/>
            <a:ext cx="5200218" cy="1579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second workshop presented how 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old textiles 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 be 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made into new things.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GB" sz="1600" dirty="0">
                <a:solidFill>
                  <a:srgbClr val="46464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Recycling designer Tina </a:t>
            </a:r>
            <a:r>
              <a:rPr lang="en-GB" sz="1600" dirty="0" err="1">
                <a:solidFill>
                  <a:srgbClr val="46464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Amlund</a:t>
            </a:r>
            <a:r>
              <a:rPr lang="en-GB" sz="1600" dirty="0">
                <a:solidFill>
                  <a:srgbClr val="46464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from </a:t>
            </a:r>
            <a:r>
              <a:rPr lang="en-GB" sz="1600" i="1" dirty="0" err="1">
                <a:solidFill>
                  <a:srgbClr val="46464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UkendtFyn</a:t>
            </a:r>
            <a:r>
              <a:rPr lang="en-GB" sz="1600" dirty="0">
                <a:solidFill>
                  <a:srgbClr val="46464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gave a lot of tips to upcycle everything, we find in the recycling shop or have at the back of the wardrobe.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Billede 10" descr="Et billede, der indeholder tøj, person, indendørs, møbel&#10;&#10;Automatisk genereret beskrivelse">
            <a:extLst>
              <a:ext uri="{FF2B5EF4-FFF2-40B4-BE49-F238E27FC236}">
                <a16:creationId xmlns:a16="http://schemas.microsoft.com/office/drawing/2014/main" id="{30D4D60A-5897-67E1-53B7-DFC9E9A948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925640"/>
            <a:ext cx="2303616" cy="1727712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38ABFE24-AB0A-628B-1AC5-5FDEF0072844}"/>
              </a:ext>
            </a:extLst>
          </p:cNvPr>
          <p:cNvSpPr txBox="1"/>
          <p:nvPr/>
        </p:nvSpPr>
        <p:spPr>
          <a:xfrm>
            <a:off x="1308312" y="2130771"/>
            <a:ext cx="5112568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first workshop was about the clothing crisis, sewing and recycling.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sz="1600" dirty="0">
                <a:solidFill>
                  <a:srgbClr val="46464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 Stine </a:t>
            </a:r>
            <a:r>
              <a:rPr lang="en-GB" sz="1600" dirty="0" err="1">
                <a:solidFill>
                  <a:srgbClr val="46464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Højland</a:t>
            </a:r>
            <a:r>
              <a:rPr lang="en-GB" sz="1600" dirty="0">
                <a:solidFill>
                  <a:srgbClr val="46464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that in 2018 started the company </a:t>
            </a:r>
            <a:r>
              <a:rPr lang="en-GB" sz="1600" i="1" dirty="0">
                <a:solidFill>
                  <a:srgbClr val="46464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ATTER </a:t>
            </a:r>
            <a:r>
              <a:rPr lang="en-GB" sz="1600" dirty="0">
                <a:solidFill>
                  <a:srgbClr val="46464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with a simple concept: to sew clothes from recycled materials. </a:t>
            </a:r>
            <a:endParaRPr lang="da-DK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14" name="Billede 13" descr="Et billede, der indeholder tøj, person, indendørs, møbel&#10;&#10;Automatisk genereret beskrivelse">
            <a:extLst>
              <a:ext uri="{FF2B5EF4-FFF2-40B4-BE49-F238E27FC236}">
                <a16:creationId xmlns:a16="http://schemas.microsoft.com/office/drawing/2014/main" id="{67FDDB6F-2169-8FDA-A3C5-D23B3C34BB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672" y="3998151"/>
            <a:ext cx="2303616" cy="172771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GB" sz="2800" dirty="0">
                <a:latin typeface="+mn-lt"/>
              </a:rPr>
              <a:t>               2</a:t>
            </a:r>
            <a:r>
              <a:rPr lang="en-GB" sz="2800" baseline="30000" dirty="0">
                <a:latin typeface="+mn-lt"/>
              </a:rPr>
              <a:t>nd</a:t>
            </a:r>
            <a:r>
              <a:rPr lang="en-GB" sz="2800" dirty="0">
                <a:latin typeface="+mn-lt"/>
              </a:rPr>
              <a:t> pilot – green menu for social NGOs</a:t>
            </a:r>
          </a:p>
        </p:txBody>
      </p:sp>
      <p:sp>
        <p:nvSpPr>
          <p:cNvPr id="10" name="Pladsholder til indhold 9"/>
          <p:cNvSpPr>
            <a:spLocks noGrp="1"/>
          </p:cNvSpPr>
          <p:nvPr>
            <p:ph idx="1"/>
          </p:nvPr>
        </p:nvSpPr>
        <p:spPr>
          <a:xfrm>
            <a:off x="1439144" y="987160"/>
            <a:ext cx="7704856" cy="5472608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Volunteer Centres have, until recently, not paid much attention to the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environment and sustainability. 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Therefore, Volunteer Centre Middelfart prepared a “green menu” on how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associations can stepwise incorporate the topics into their daily work.</a:t>
            </a:r>
          </a:p>
          <a:p>
            <a:pPr marL="0" indent="0">
              <a:lnSpc>
                <a:spcPct val="110000"/>
              </a:lnSpc>
              <a:spcBef>
                <a:spcPts val="2400"/>
              </a:spcBef>
              <a:buNone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menu contains a list of points for each of </a:t>
            </a:r>
            <a:endParaRPr lang="en-GB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these 5 headlines: </a:t>
            </a:r>
          </a:p>
          <a:p>
            <a:pPr marL="536575" indent="-268288">
              <a:lnSpc>
                <a:spcPct val="110000"/>
              </a:lnSpc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Choose foods wisely</a:t>
            </a:r>
          </a:p>
          <a:p>
            <a:pPr marL="536575" indent="-268288">
              <a:lnSpc>
                <a:spcPct val="110000"/>
              </a:lnSpc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Avoid food waste and unnecessary packaging</a:t>
            </a:r>
          </a:p>
          <a:p>
            <a:pPr marL="536575" indent="-268288">
              <a:lnSpc>
                <a:spcPct val="110000"/>
              </a:lnSpc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Sustainable procurement</a:t>
            </a:r>
            <a:endParaRPr lang="da-D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6575" indent="-268288">
              <a:lnSpc>
                <a:spcPct val="110000"/>
              </a:lnSpc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</a:p>
          <a:p>
            <a:pPr marL="536575" indent="-268288">
              <a:lnSpc>
                <a:spcPct val="110000"/>
              </a:lnSpc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Waste as resources</a:t>
            </a:r>
            <a:endParaRPr lang="da-D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endParaRPr lang="en-GB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Later, the plan is to offer the associations sparring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how they can include aims about climate and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sustainability in their statutes.</a:t>
            </a:r>
          </a:p>
          <a:p>
            <a:pPr marL="0" indent="0">
              <a:lnSpc>
                <a:spcPct val="130000"/>
              </a:lnSpc>
              <a:spcBef>
                <a:spcPts val="1200"/>
              </a:spcBef>
              <a:buNone/>
            </a:pPr>
            <a:endParaRPr lang="en-US" sz="16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0" y="5949280"/>
            <a:ext cx="104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9" name="Pladsholder til diasnummer 7"/>
          <p:cNvSpPr>
            <a:spLocks noGrp="1"/>
          </p:cNvSpPr>
          <p:nvPr>
            <p:ph type="sldNum" sz="quarter" idx="12"/>
          </p:nvPr>
        </p:nvSpPr>
        <p:spPr>
          <a:xfrm>
            <a:off x="8460432" y="188640"/>
            <a:ext cx="457200" cy="332656"/>
          </a:xfrm>
        </p:spPr>
        <p:txBody>
          <a:bodyPr/>
          <a:lstStyle/>
          <a:p>
            <a:fld id="{6BAAE076-7F58-41A9-8F73-CDE9F5E0F14C}" type="slidenum">
              <a:rPr lang="da-DK" b="1" smtClean="0">
                <a:solidFill>
                  <a:schemeClr val="tx2"/>
                </a:solidFill>
              </a:rPr>
              <a:pPr/>
              <a:t>12</a:t>
            </a:fld>
            <a:endParaRPr lang="da-DK" b="1" dirty="0">
              <a:solidFill>
                <a:schemeClr val="tx2"/>
              </a:solidFill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FA15FC2-9725-3B86-87F1-6C773F6A65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71184" y="2993359"/>
            <a:ext cx="2172816" cy="384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77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GB" sz="2800" dirty="0">
                <a:latin typeface="+mn-lt"/>
              </a:rPr>
              <a:t>               3</a:t>
            </a:r>
            <a:r>
              <a:rPr lang="en-GB" sz="2800" baseline="30000" dirty="0">
                <a:latin typeface="+mn-lt"/>
              </a:rPr>
              <a:t>rd</a:t>
            </a:r>
            <a:r>
              <a:rPr lang="en-GB" sz="2800" dirty="0">
                <a:latin typeface="+mn-lt"/>
              </a:rPr>
              <a:t> pilot – stalls at Peoples Climate meeting</a:t>
            </a:r>
          </a:p>
        </p:txBody>
      </p:sp>
      <p:sp>
        <p:nvSpPr>
          <p:cNvPr id="10" name="Pladsholder til indhold 9"/>
          <p:cNvSpPr>
            <a:spLocks noGrp="1"/>
          </p:cNvSpPr>
          <p:nvPr>
            <p:ph idx="1"/>
          </p:nvPr>
        </p:nvSpPr>
        <p:spPr>
          <a:xfrm>
            <a:off x="1547664" y="1052736"/>
            <a:ext cx="7662872" cy="5688632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Volunteer Centre Middelfart planned together with a group of social voluntary associations and Middelfart Municipality to have activities in the yearly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People’s Climate meeting in Middelfart, august 2024. </a:t>
            </a:r>
            <a:endParaRPr lang="en-GB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32638" lvl="2" indent="-28575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da-DK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See </a:t>
            </a:r>
            <a:r>
              <a:rPr lang="da-DK" sz="14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website for </a:t>
            </a:r>
            <a:r>
              <a:rPr lang="en-GB" sz="14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People’s Climate meeting, 2024</a:t>
            </a: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incl. link to short video about the event. </a:t>
            </a: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en-GB" sz="1600" dirty="0">
                <a:latin typeface="Arial" panose="020B0604020202020204" pitchFamily="34" charset="0"/>
                <a:cs typeface="Arial" pitchFamily="34" charset="0"/>
              </a:rPr>
              <a:t>These co-creative activities included stalls, debate events, workshops on good green practice, and  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transport of 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visitors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 cargo bikes, where they answered climate questions.</a:t>
            </a:r>
            <a:endParaRPr lang="en-GB" sz="14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0" y="5949280"/>
            <a:ext cx="104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9" name="Pladsholder til diasnummer 7"/>
          <p:cNvSpPr>
            <a:spLocks noGrp="1"/>
          </p:cNvSpPr>
          <p:nvPr>
            <p:ph type="sldNum" sz="quarter" idx="12"/>
          </p:nvPr>
        </p:nvSpPr>
        <p:spPr>
          <a:xfrm>
            <a:off x="8609320" y="216024"/>
            <a:ext cx="457200" cy="332656"/>
          </a:xfrm>
        </p:spPr>
        <p:txBody>
          <a:bodyPr/>
          <a:lstStyle/>
          <a:p>
            <a:fld id="{6BAAE076-7F58-41A9-8F73-CDE9F5E0F14C}" type="slidenum">
              <a:rPr lang="da-DK" b="1" smtClean="0">
                <a:solidFill>
                  <a:schemeClr val="tx2"/>
                </a:solidFill>
              </a:rPr>
              <a:pPr/>
              <a:t>13</a:t>
            </a:fld>
            <a:endParaRPr lang="da-DK" b="1" dirty="0">
              <a:solidFill>
                <a:schemeClr val="tx2"/>
              </a:solidFill>
            </a:endParaRPr>
          </a:p>
        </p:txBody>
      </p:sp>
      <p:pic>
        <p:nvPicPr>
          <p:cNvPr id="5" name="Billede 4" descr="Et billede, der indeholder tekst, udendørs, Reklametavle, sky&#10;&#10;Automatisk genereret beskrivelse">
            <a:extLst>
              <a:ext uri="{FF2B5EF4-FFF2-40B4-BE49-F238E27FC236}">
                <a16:creationId xmlns:a16="http://schemas.microsoft.com/office/drawing/2014/main" id="{4B7CE344-0988-641B-0E22-0797521FA1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519009"/>
            <a:ext cx="5040560" cy="2835315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571B083A-CC50-118F-A9C5-1F9384A1FB21}"/>
              </a:ext>
            </a:extLst>
          </p:cNvPr>
          <p:cNvSpPr txBox="1"/>
          <p:nvPr/>
        </p:nvSpPr>
        <p:spPr>
          <a:xfrm>
            <a:off x="2051720" y="6394539"/>
            <a:ext cx="38884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Stalls from the People’s Climate meeting, august 2023</a:t>
            </a:r>
          </a:p>
        </p:txBody>
      </p:sp>
    </p:spTree>
    <p:extLst>
      <p:ext uri="{BB962C8B-B14F-4D97-AF65-F5344CB8AC3E}">
        <p14:creationId xmlns:p14="http://schemas.microsoft.com/office/powerpoint/2010/main" val="125143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GB" sz="2800" dirty="0">
                <a:latin typeface="+mn-lt"/>
              </a:rPr>
              <a:t>             4</a:t>
            </a:r>
            <a:r>
              <a:rPr lang="en-GB" sz="2800" baseline="30000" dirty="0">
                <a:latin typeface="+mn-lt"/>
              </a:rPr>
              <a:t>th</a:t>
            </a:r>
            <a:r>
              <a:rPr lang="en-GB" sz="2800" dirty="0">
                <a:latin typeface="+mn-lt"/>
              </a:rPr>
              <a:t> pilot – co-creative culture workshops</a:t>
            </a:r>
          </a:p>
        </p:txBody>
      </p:sp>
      <p:sp>
        <p:nvSpPr>
          <p:cNvPr id="10" name="Pladsholder til indhold 9"/>
          <p:cNvSpPr>
            <a:spLocks noGrp="1"/>
          </p:cNvSpPr>
          <p:nvPr>
            <p:ph idx="1"/>
          </p:nvPr>
        </p:nvSpPr>
        <p:spPr>
          <a:xfrm>
            <a:off x="1331640" y="764704"/>
            <a:ext cx="8378080" cy="5472608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November 2023, The Municipality’s Culture Department with inspiration from the Micropolis idea 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the first time arranged a </a:t>
            </a:r>
            <a:r>
              <a:rPr lang="en-GB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cultural idea workshop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where:</a:t>
            </a:r>
          </a:p>
          <a:p>
            <a:pPr marL="285750" indent="-285750">
              <a:lnSpc>
                <a:spcPct val="110000"/>
              </a:lnSpc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cultural NGOs, public cultural institutions, artist, and 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politicians from city council</a:t>
            </a:r>
          </a:p>
          <a:p>
            <a:pPr marL="285750" indent="-285750">
              <a:lnSpc>
                <a:spcPct val="110000"/>
              </a:lnSpc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were invited to an evening meeting at the Clay Museum with dining, presentations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group work.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aim was </a:t>
            </a:r>
          </a:p>
          <a:p>
            <a:pPr marL="285750" indent="-285750">
              <a:lnSpc>
                <a:spcPct val="110000"/>
              </a:lnSpc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promote co-creation and networking between various cultural associations,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cultural entrepreneurs, the municipality, and the local politicians, and thereby </a:t>
            </a:r>
          </a:p>
          <a:p>
            <a:pPr marL="285750" indent="-285750">
              <a:lnSpc>
                <a:spcPct val="110000"/>
              </a:lnSpc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strengthen local identity and cultural opportunities throughout the municipality.</a:t>
            </a:r>
          </a:p>
        </p:txBody>
      </p:sp>
      <p:sp>
        <p:nvSpPr>
          <p:cNvPr id="4" name="Tekstboks 3"/>
          <p:cNvSpPr txBox="1"/>
          <p:nvPr/>
        </p:nvSpPr>
        <p:spPr>
          <a:xfrm>
            <a:off x="0" y="5949280"/>
            <a:ext cx="104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9" name="Pladsholder til diasnummer 7"/>
          <p:cNvSpPr>
            <a:spLocks noGrp="1"/>
          </p:cNvSpPr>
          <p:nvPr>
            <p:ph type="sldNum" sz="quarter" idx="12"/>
          </p:nvPr>
        </p:nvSpPr>
        <p:spPr>
          <a:xfrm>
            <a:off x="8466216" y="180020"/>
            <a:ext cx="457200" cy="332656"/>
          </a:xfrm>
        </p:spPr>
        <p:txBody>
          <a:bodyPr/>
          <a:lstStyle/>
          <a:p>
            <a:fld id="{6BAAE076-7F58-41A9-8F73-CDE9F5E0F14C}" type="slidenum">
              <a:rPr lang="da-DK" b="1" smtClean="0">
                <a:solidFill>
                  <a:schemeClr val="tx2"/>
                </a:solidFill>
              </a:rPr>
              <a:pPr/>
              <a:t>14</a:t>
            </a:fld>
            <a:endParaRPr lang="da-DK" b="1" dirty="0">
              <a:solidFill>
                <a:schemeClr val="tx2"/>
              </a:solidFill>
            </a:endParaRPr>
          </a:p>
        </p:txBody>
      </p:sp>
      <p:pic>
        <p:nvPicPr>
          <p:cNvPr id="5" name="Billede 4" descr="Et billede, der indeholder tøj, person, menneske, indendørs&#10;&#10;Automatisk genereret beskrivelse">
            <a:extLst>
              <a:ext uri="{FF2B5EF4-FFF2-40B4-BE49-F238E27FC236}">
                <a16:creationId xmlns:a16="http://schemas.microsoft.com/office/drawing/2014/main" id="{973C20A4-A971-40A5-885C-A3C756037D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200" y="4027282"/>
            <a:ext cx="6677608" cy="2545940"/>
          </a:xfrm>
          <a:prstGeom prst="rect">
            <a:avLst/>
          </a:prstGeom>
        </p:spPr>
      </p:pic>
      <p:sp>
        <p:nvSpPr>
          <p:cNvPr id="6" name="Tekstboks 5">
            <a:extLst>
              <a:ext uri="{FF2B5EF4-FFF2-40B4-BE49-F238E27FC236}">
                <a16:creationId xmlns:a16="http://schemas.microsoft.com/office/drawing/2014/main" id="{E446A95E-E93F-6467-4FE1-3FF159C84613}"/>
              </a:ext>
            </a:extLst>
          </p:cNvPr>
          <p:cNvSpPr txBox="1"/>
          <p:nvPr/>
        </p:nvSpPr>
        <p:spPr>
          <a:xfrm>
            <a:off x="1547664" y="6577550"/>
            <a:ext cx="67687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Idea workshop for culture NGOs, culture institutions, local politicians and Municipality’s Culture Unit</a:t>
            </a:r>
          </a:p>
        </p:txBody>
      </p:sp>
    </p:spTree>
    <p:extLst>
      <p:ext uri="{BB962C8B-B14F-4D97-AF65-F5344CB8AC3E}">
        <p14:creationId xmlns:p14="http://schemas.microsoft.com/office/powerpoint/2010/main" val="1890550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797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GB" sz="2800" dirty="0">
                <a:latin typeface="+mn-lt"/>
              </a:rPr>
              <a:t>               5</a:t>
            </a:r>
            <a:r>
              <a:rPr lang="en-GB" sz="2800" baseline="30000" dirty="0">
                <a:latin typeface="+mn-lt"/>
              </a:rPr>
              <a:t>th</a:t>
            </a:r>
            <a:r>
              <a:rPr lang="en-GB" sz="2800" dirty="0">
                <a:latin typeface="+mn-lt"/>
              </a:rPr>
              <a:t> pilot – Erasmus+ mobilities</a:t>
            </a:r>
          </a:p>
        </p:txBody>
      </p:sp>
      <p:sp>
        <p:nvSpPr>
          <p:cNvPr id="10" name="Pladsholder til indhold 9"/>
          <p:cNvSpPr>
            <a:spLocks noGrp="1"/>
          </p:cNvSpPr>
          <p:nvPr>
            <p:ph idx="1"/>
          </p:nvPr>
        </p:nvSpPr>
        <p:spPr>
          <a:xfrm>
            <a:off x="1475656" y="908720"/>
            <a:ext cx="7557512" cy="5904656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Micropolis project shoved the value of international cooperation. </a:t>
            </a:r>
            <a:r>
              <a:rPr lang="en-GB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Culture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department applied for and got Erasmus+ mobilities to initiate this autumn. 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mobility plan for a mixed group of 30 NGOs and public servants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includes a series of courses to gain:  </a:t>
            </a:r>
          </a:p>
          <a:p>
            <a:pPr marL="560070" lvl="1" indent="-28575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New competences to promote social inclusion and diversity in the associations. </a:t>
            </a:r>
          </a:p>
          <a:p>
            <a:pPr marL="560070" lvl="1" indent="-28575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More knowledge and skills to implement environmental sustainability.</a:t>
            </a:r>
          </a:p>
          <a:p>
            <a:pPr marL="560070" lvl="1" indent="-28575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Better digital competences for improving the communication and planning.</a:t>
            </a:r>
          </a:p>
          <a:p>
            <a:pPr marL="560070" lvl="1" indent="-28575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More </a:t>
            </a:r>
            <a:r>
              <a:rPr lang="en-GB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recognition of the </a:t>
            </a:r>
            <a:r>
              <a:rPr lang="en-GB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European dimension and international inspiration.</a:t>
            </a:r>
            <a:endParaRPr lang="en-GB" sz="1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1200"/>
              </a:spcBef>
              <a:buNone/>
            </a:pP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2338088" y="6429184"/>
            <a:ext cx="540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From the second partner meeting in Cagliari, Sardinia.</a:t>
            </a:r>
          </a:p>
        </p:txBody>
      </p:sp>
      <p:sp>
        <p:nvSpPr>
          <p:cNvPr id="9" name="Pladsholder til diasnummer 7"/>
          <p:cNvSpPr>
            <a:spLocks noGrp="1"/>
          </p:cNvSpPr>
          <p:nvPr>
            <p:ph type="sldNum" sz="quarter" idx="12"/>
          </p:nvPr>
        </p:nvSpPr>
        <p:spPr>
          <a:xfrm>
            <a:off x="8460432" y="119976"/>
            <a:ext cx="457200" cy="332656"/>
          </a:xfrm>
        </p:spPr>
        <p:txBody>
          <a:bodyPr/>
          <a:lstStyle/>
          <a:p>
            <a:fld id="{6BAAE076-7F58-41A9-8F73-CDE9F5E0F14C}" type="slidenum">
              <a:rPr lang="da-DK" b="1" smtClean="0">
                <a:solidFill>
                  <a:schemeClr val="tx2"/>
                </a:solidFill>
              </a:rPr>
              <a:pPr/>
              <a:t>15</a:t>
            </a:fld>
            <a:endParaRPr lang="da-DK" b="1" dirty="0">
              <a:solidFill>
                <a:schemeClr val="tx2"/>
              </a:solidFill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6F083C8-3042-6277-8B63-371EA2F79A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9752" y="3654625"/>
            <a:ext cx="5400600" cy="276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18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GB" sz="2800" dirty="0">
                <a:latin typeface="+mn-lt"/>
              </a:rPr>
              <a:t>              6</a:t>
            </a:r>
            <a:r>
              <a:rPr lang="en-GB" sz="2800" baseline="30000" dirty="0">
                <a:latin typeface="+mn-lt"/>
              </a:rPr>
              <a:t>th</a:t>
            </a:r>
            <a:r>
              <a:rPr lang="en-GB" sz="2800" dirty="0">
                <a:latin typeface="+mn-lt"/>
              </a:rPr>
              <a:t> pilot – ESG methodology for NGOs</a:t>
            </a:r>
          </a:p>
        </p:txBody>
      </p:sp>
      <p:sp>
        <p:nvSpPr>
          <p:cNvPr id="10" name="Pladsholder til indhold 9"/>
          <p:cNvSpPr>
            <a:spLocks noGrp="1"/>
          </p:cNvSpPr>
          <p:nvPr>
            <p:ph idx="1"/>
          </p:nvPr>
        </p:nvSpPr>
        <p:spPr>
          <a:xfrm>
            <a:off x="1475656" y="908720"/>
            <a:ext cx="8518768" cy="5472608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spcBef>
                <a:spcPts val="1200"/>
              </a:spcBef>
              <a:buNone/>
            </a:pPr>
            <a:r>
              <a:rPr lang="en-GB" sz="15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New EU legislation in 2023 implies bigger private and public organisations use the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GB" sz="155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ESG framework (Environment, Social, Governance) </a:t>
            </a:r>
            <a:r>
              <a:rPr lang="en-GB" sz="15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report their activities.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GB" sz="15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demand can soon include other types of organisations, including NGOs. </a:t>
            </a:r>
          </a:p>
          <a:p>
            <a:pPr marL="0" indent="0">
              <a:lnSpc>
                <a:spcPct val="130000"/>
              </a:lnSpc>
              <a:spcBef>
                <a:spcPts val="1200"/>
              </a:spcBef>
              <a:buNone/>
            </a:pPr>
            <a:r>
              <a:rPr lang="en-GB" sz="15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During </a:t>
            </a:r>
            <a:r>
              <a:rPr lang="en-GB" sz="15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spring 2024 we examined how to adapt and transfer this holistic method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GB" sz="15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NGOs as a new mean to plan, evaluate and report activities, including:</a:t>
            </a:r>
          </a:p>
          <a:p>
            <a:r>
              <a:rPr lang="en-GB" sz="15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Environmental aims to reduce the climate footprint</a:t>
            </a:r>
          </a:p>
          <a:p>
            <a:r>
              <a:rPr lang="en-GB" sz="15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Social aims to </a:t>
            </a:r>
            <a:r>
              <a:rPr lang="en-GB" sz="15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secure </a:t>
            </a:r>
            <a:r>
              <a:rPr lang="en-GB" sz="15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human rights, diversity, equality, and inclusion </a:t>
            </a:r>
          </a:p>
          <a:p>
            <a:r>
              <a:rPr lang="en-GB" sz="15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Governance aims of democratic </a:t>
            </a:r>
            <a:r>
              <a:rPr lang="en-GB" sz="15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values, ethical conduct, and </a:t>
            </a:r>
            <a:r>
              <a:rPr lang="en-GB" sz="15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transparency. </a:t>
            </a:r>
          </a:p>
          <a:p>
            <a:endParaRPr lang="en-GB" sz="15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n-GB" sz="155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n-GB" sz="155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n-GB" sz="155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GB" sz="15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Getting started with ESG seems like a big task,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GB" sz="15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but by taking small steps to implement it,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GB" sz="15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associations can gradually improve their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GB" sz="15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sustainability, reputation and success.</a:t>
            </a:r>
            <a:endParaRPr lang="da-DK" sz="15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1200"/>
              </a:spcBef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1200"/>
              </a:spcBef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1200"/>
              </a:spcBef>
              <a:buNone/>
            </a:pP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0" y="5949280"/>
            <a:ext cx="104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9" name="Pladsholder til diasnummer 7"/>
          <p:cNvSpPr>
            <a:spLocks noGrp="1"/>
          </p:cNvSpPr>
          <p:nvPr>
            <p:ph type="sldNum" sz="quarter" idx="12"/>
          </p:nvPr>
        </p:nvSpPr>
        <p:spPr>
          <a:xfrm>
            <a:off x="8532440" y="180020"/>
            <a:ext cx="457200" cy="332656"/>
          </a:xfrm>
        </p:spPr>
        <p:txBody>
          <a:bodyPr/>
          <a:lstStyle/>
          <a:p>
            <a:fld id="{6BAAE076-7F58-41A9-8F73-CDE9F5E0F14C}" type="slidenum">
              <a:rPr lang="da-DK" b="1" smtClean="0">
                <a:solidFill>
                  <a:schemeClr val="tx2"/>
                </a:solidFill>
              </a:rPr>
              <a:pPr/>
              <a:t>16</a:t>
            </a:fld>
            <a:endParaRPr lang="da-DK" b="1" dirty="0">
              <a:solidFill>
                <a:schemeClr val="tx2"/>
              </a:solidFill>
            </a:endParaRPr>
          </a:p>
        </p:txBody>
      </p:sp>
      <p:pic>
        <p:nvPicPr>
          <p:cNvPr id="3" name="Billede 2" descr="Et billede, der indeholder tekst, cirkel, Cd, Datalagerenhed&#10;&#10;Automatisk genereret beskrivelse">
            <a:extLst>
              <a:ext uri="{FF2B5EF4-FFF2-40B4-BE49-F238E27FC236}">
                <a16:creationId xmlns:a16="http://schemas.microsoft.com/office/drawing/2014/main" id="{2A5DF09B-0A7B-587A-37A0-0498487B6C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416" y="3645024"/>
            <a:ext cx="3258194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0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1418995" y="116632"/>
            <a:ext cx="7498080" cy="490066"/>
          </a:xfrm>
        </p:spPr>
        <p:txBody>
          <a:bodyPr>
            <a:normAutofit/>
          </a:bodyPr>
          <a:lstStyle/>
          <a:p>
            <a:r>
              <a:rPr lang="en-GB" sz="2400" dirty="0"/>
              <a:t>Concluding – learning points from the project</a:t>
            </a:r>
          </a:p>
        </p:txBody>
      </p:sp>
      <p:sp>
        <p:nvSpPr>
          <p:cNvPr id="9219" name="Pladsholder til indhold 2"/>
          <p:cNvSpPr>
            <a:spLocks noGrp="1"/>
          </p:cNvSpPr>
          <p:nvPr>
            <p:ph idx="1"/>
          </p:nvPr>
        </p:nvSpPr>
        <p:spPr>
          <a:xfrm>
            <a:off x="1331640" y="836712"/>
            <a:ext cx="7578809" cy="6021288"/>
          </a:xfrm>
        </p:spPr>
        <p:txBody>
          <a:bodyPr>
            <a:normAutofit/>
          </a:bodyPr>
          <a:lstStyle/>
          <a:p>
            <a:pPr marL="82296" indent="0">
              <a:lnSpc>
                <a:spcPct val="107000"/>
              </a:lnSpc>
              <a:buNone/>
            </a:pPr>
            <a:r>
              <a:rPr lang="en-GB" sz="16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Micropolis idea has a holistic approach with many possibilities,</a:t>
            </a:r>
          </a:p>
          <a:p>
            <a:pPr marL="82296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Which you need to delimit </a:t>
            </a:r>
            <a:r>
              <a:rPr lang="en-GB" sz="16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get a feasible plan. I can recommend: </a:t>
            </a:r>
            <a:r>
              <a: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</a:pPr>
            <a:r>
              <a:rPr lang="en-GB" sz="16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elimit both the initial need analysis and the subsequent pilot work – </a:t>
            </a:r>
            <a:r>
              <a:rPr lang="en-GB" sz="16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fx</a:t>
            </a:r>
            <a:r>
              <a: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only engage few project actors and focus on few added community values.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solidFill>
                  <a:srgbClr val="22222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When you know the baseline and have clear goals – then small adjustments of the core activities can improve the added community values.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</a:pPr>
            <a:r>
              <a:rPr lang="en-GB" sz="16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GB" sz="1600" dirty="0">
                <a:solidFill>
                  <a:srgbClr val="22222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lan cross-sector cooperation and co-creation </a:t>
            </a:r>
            <a:r>
              <a:rPr lang="en-GB" sz="16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other NGOs as well as public institutions and local authorities.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solidFill>
                  <a:srgbClr val="22222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Include a wider national and even cross-national dimension – to </a:t>
            </a:r>
            <a:r>
              <a: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bring new knowledge, inspiration and motivating.  </a:t>
            </a:r>
          </a:p>
          <a:p>
            <a:pPr marL="0" lvl="0" indent="0" algn="just">
              <a:lnSpc>
                <a:spcPct val="115000"/>
              </a:lnSpc>
              <a:spcBef>
                <a:spcPts val="200"/>
              </a:spcBef>
              <a:buNone/>
              <a:tabLst>
                <a:tab pos="226695" algn="l"/>
                <a:tab pos="453390" algn="l"/>
              </a:tabLst>
            </a:pPr>
            <a:endParaRPr lang="en-GB" sz="1600" dirty="0">
              <a:solidFill>
                <a:srgbClr val="222222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200"/>
              </a:spcBef>
              <a:buNone/>
              <a:tabLst>
                <a:tab pos="226695" algn="l"/>
                <a:tab pos="453390" algn="l"/>
              </a:tabLst>
            </a:pPr>
            <a:endParaRPr lang="en-GB" sz="1600" dirty="0">
              <a:solidFill>
                <a:srgbClr val="222222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200"/>
              </a:spcBef>
              <a:buNone/>
              <a:tabLst>
                <a:tab pos="226695" algn="l"/>
                <a:tab pos="453390" algn="l"/>
              </a:tabLst>
            </a:pPr>
            <a:r>
              <a:rPr lang="en-GB" sz="1600" dirty="0">
                <a:solidFill>
                  <a:srgbClr val="22222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For inspiration, see  </a:t>
            </a:r>
          </a:p>
          <a:p>
            <a:pPr marL="0" lvl="0" indent="0" algn="just">
              <a:lnSpc>
                <a:spcPct val="115000"/>
              </a:lnSpc>
              <a:spcBef>
                <a:spcPts val="200"/>
              </a:spcBef>
              <a:buNone/>
              <a:tabLst>
                <a:tab pos="226695" algn="l"/>
                <a:tab pos="453390" algn="l"/>
              </a:tabLst>
            </a:pPr>
            <a:r>
              <a:rPr lang="en-GB" sz="1600" dirty="0">
                <a:solidFill>
                  <a:srgbClr val="22222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the stepwise paths in the Guidebook!</a:t>
            </a:r>
          </a:p>
        </p:txBody>
      </p:sp>
      <p:sp>
        <p:nvSpPr>
          <p:cNvPr id="2" name="Pladsholder til diasnummer 7">
            <a:extLst>
              <a:ext uri="{FF2B5EF4-FFF2-40B4-BE49-F238E27FC236}">
                <a16:creationId xmlns:a16="http://schemas.microsoft.com/office/drawing/2014/main" id="{EB078ECD-1E1D-2796-A3E9-B61E053F0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3564" y="116632"/>
            <a:ext cx="533872" cy="399509"/>
          </a:xfrm>
        </p:spPr>
        <p:txBody>
          <a:bodyPr/>
          <a:lstStyle/>
          <a:p>
            <a:pPr algn="r"/>
            <a:fld id="{6BAAE076-7F58-41A9-8F73-CDE9F5E0F14C}" type="slidenum">
              <a:rPr lang="da-DK" b="1" smtClean="0">
                <a:solidFill>
                  <a:schemeClr val="tx2"/>
                </a:solidFill>
              </a:rPr>
              <a:pPr algn="r"/>
              <a:t>17</a:t>
            </a:fld>
            <a:endParaRPr lang="da-DK" b="1" dirty="0">
              <a:solidFill>
                <a:schemeClr val="tx2"/>
              </a:solidFill>
            </a:endParaRPr>
          </a:p>
        </p:txBody>
      </p:sp>
      <p:pic>
        <p:nvPicPr>
          <p:cNvPr id="8" name="Billede 7" descr="Et billede, der indeholder Børnekunst, maleri, tegning, kunst&#10;&#10;Automatisk genereret beskrivelse">
            <a:extLst>
              <a:ext uri="{FF2B5EF4-FFF2-40B4-BE49-F238E27FC236}">
                <a16:creationId xmlns:a16="http://schemas.microsoft.com/office/drawing/2014/main" id="{363E06B9-67EC-87E3-5A3F-9D4FE3F492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293096"/>
            <a:ext cx="3240360" cy="2232248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A434AC5E-3DCA-9997-AF44-8640A64E0902}"/>
              </a:ext>
            </a:extLst>
          </p:cNvPr>
          <p:cNvSpPr txBox="1"/>
          <p:nvPr/>
        </p:nvSpPr>
        <p:spPr>
          <a:xfrm>
            <a:off x="5497552" y="6552492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Georgia O'Keeffe: Evening star iv, 1917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425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indhold 9"/>
          <p:cNvSpPr>
            <a:spLocks noGrp="1"/>
          </p:cNvSpPr>
          <p:nvPr>
            <p:ph idx="1"/>
          </p:nvPr>
        </p:nvSpPr>
        <p:spPr>
          <a:xfrm>
            <a:off x="1259632" y="515405"/>
            <a:ext cx="7385444" cy="5112568"/>
          </a:xfrm>
        </p:spPr>
        <p:txBody>
          <a:bodyPr>
            <a:noAutofit/>
          </a:bodyPr>
          <a:lstStyle/>
          <a:p>
            <a:pPr marL="82296" lvl="0" indent="0">
              <a:buNone/>
            </a:pPr>
            <a:endParaRPr lang="en-GB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lvl="0" indent="0">
              <a:buNone/>
            </a:pPr>
            <a:endParaRPr lang="en-GB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lvl="0" indent="0" algn="ctr">
              <a:buNone/>
            </a:pPr>
            <a:r>
              <a:rPr lang="pl-PL" b="1" dirty="0">
                <a:solidFill>
                  <a:prstClr val="black"/>
                </a:solidFill>
              </a:rPr>
              <a:t>Thank you for </a:t>
            </a:r>
            <a:r>
              <a:rPr lang="da-DK" b="1" dirty="0">
                <a:solidFill>
                  <a:prstClr val="black"/>
                </a:solidFill>
              </a:rPr>
              <a:t>the</a:t>
            </a:r>
            <a:r>
              <a:rPr lang="pl-PL" b="1" dirty="0">
                <a:solidFill>
                  <a:prstClr val="black"/>
                </a:solidFill>
              </a:rPr>
              <a:t> </a:t>
            </a:r>
            <a:r>
              <a:rPr lang="en-GB" b="1" dirty="0">
                <a:solidFill>
                  <a:prstClr val="black"/>
                </a:solidFill>
              </a:rPr>
              <a:t>attention</a:t>
            </a:r>
            <a:r>
              <a:rPr lang="pl-PL" b="1" dirty="0">
                <a:solidFill>
                  <a:prstClr val="black"/>
                </a:solidFill>
              </a:rPr>
              <a:t>!</a:t>
            </a:r>
            <a:endParaRPr lang="da-DK" b="1" dirty="0">
              <a:solidFill>
                <a:prstClr val="black"/>
              </a:solidFill>
            </a:endParaRPr>
          </a:p>
          <a:p>
            <a:pPr marL="82296" indent="0"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14000"/>
              </a:lnSpc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endParaRPr lang="da-D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1200"/>
              </a:spcBef>
              <a:buNone/>
            </a:pPr>
            <a:endParaRPr lang="en-GB" sz="1400" i="1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1200"/>
              </a:spcBef>
              <a:buNone/>
            </a:pPr>
            <a:endParaRPr lang="en-GB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0" y="5949280"/>
            <a:ext cx="104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9" name="Pladsholder til diasnummer 7"/>
          <p:cNvSpPr>
            <a:spLocks noGrp="1"/>
          </p:cNvSpPr>
          <p:nvPr>
            <p:ph type="sldNum" sz="quarter" idx="12"/>
          </p:nvPr>
        </p:nvSpPr>
        <p:spPr>
          <a:xfrm>
            <a:off x="8316416" y="260648"/>
            <a:ext cx="457200" cy="332656"/>
          </a:xfrm>
        </p:spPr>
        <p:txBody>
          <a:bodyPr/>
          <a:lstStyle/>
          <a:p>
            <a:fld id="{6BAAE076-7F58-41A9-8F73-CDE9F5E0F14C}" type="slidenum">
              <a:rPr lang="da-DK" b="1" smtClean="0">
                <a:solidFill>
                  <a:schemeClr val="bg1"/>
                </a:solidFill>
              </a:rPr>
              <a:pPr/>
              <a:t>18</a:t>
            </a:fld>
            <a:endParaRPr lang="da-DK" b="1" dirty="0">
              <a:solidFill>
                <a:schemeClr val="bg1"/>
              </a:solidFill>
            </a:endParaRPr>
          </a:p>
        </p:txBody>
      </p:sp>
      <p:pic>
        <p:nvPicPr>
          <p:cNvPr id="7" name="Billede 6" descr="bestyrelse, 1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2708920"/>
            <a:ext cx="3456384" cy="2360457"/>
          </a:xfrm>
          <a:prstGeom prst="rect">
            <a:avLst/>
          </a:prstGeom>
        </p:spPr>
      </p:pic>
      <p:sp>
        <p:nvSpPr>
          <p:cNvPr id="2" name="Pladsholder til diasnummer 7">
            <a:extLst>
              <a:ext uri="{FF2B5EF4-FFF2-40B4-BE49-F238E27FC236}">
                <a16:creationId xmlns:a16="http://schemas.microsoft.com/office/drawing/2014/main" id="{096FD874-7C1D-D8C5-BDA2-76CE7E88B5D5}"/>
              </a:ext>
            </a:extLst>
          </p:cNvPr>
          <p:cNvSpPr txBox="1">
            <a:spLocks/>
          </p:cNvSpPr>
          <p:nvPr/>
        </p:nvSpPr>
        <p:spPr>
          <a:xfrm>
            <a:off x="163564" y="116632"/>
            <a:ext cx="533872" cy="399509"/>
          </a:xfrm>
          <a:prstGeom prst="rect">
            <a:avLst/>
          </a:prstGeom>
        </p:spPr>
        <p:txBody>
          <a:bodyPr anchor="b"/>
          <a:lstStyle>
            <a:defPPr>
              <a:defRPr lang="da-DK"/>
            </a:defPPr>
            <a:lvl1pPr marL="0" algn="ctr" defTabSz="914400" rtl="0" eaLnBrk="1" latinLnBrk="0" hangingPunct="1">
              <a:defRPr kumimoji="0" sz="1200" kern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AAE076-7F58-41A9-8F73-CDE9F5E0F14C}" type="slidenum">
              <a:rPr lang="da-DK" b="1" smtClean="0">
                <a:solidFill>
                  <a:schemeClr val="tx2"/>
                </a:solidFill>
              </a:rPr>
              <a:pPr algn="r"/>
              <a:t>18</a:t>
            </a:fld>
            <a:endParaRPr lang="da-DK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276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0384" y="150067"/>
            <a:ext cx="7642096" cy="360040"/>
          </a:xfrm>
        </p:spPr>
        <p:txBody>
          <a:bodyPr>
            <a:noAutofit/>
          </a:bodyPr>
          <a:lstStyle/>
          <a:p>
            <a:r>
              <a:rPr lang="en-GB" sz="2800" dirty="0"/>
              <a:t>Interfolk at a glance </a:t>
            </a:r>
          </a:p>
        </p:txBody>
      </p:sp>
      <p:sp>
        <p:nvSpPr>
          <p:cNvPr id="10" name="Pladsholder til indhold 9"/>
          <p:cNvSpPr>
            <a:spLocks noGrp="1"/>
          </p:cNvSpPr>
          <p:nvPr>
            <p:ph idx="1"/>
          </p:nvPr>
        </p:nvSpPr>
        <p:spPr>
          <a:xfrm>
            <a:off x="1250384" y="692696"/>
            <a:ext cx="7765234" cy="3369188"/>
          </a:xfrm>
        </p:spPr>
        <p:txBody>
          <a:bodyPr>
            <a:normAutofit/>
          </a:bodyPr>
          <a:lstStyle/>
          <a:p>
            <a:pPr marL="360000" indent="-360000">
              <a:lnSpc>
                <a:spcPct val="110000"/>
              </a:lnSpc>
            </a:pPr>
            <a:r>
              <a:rPr lang="en-GB" sz="1500" dirty="0">
                <a:latin typeface="Arial" pitchFamily="34" charset="0"/>
                <a:cs typeface="Arial" pitchFamily="34" charset="0"/>
              </a:rPr>
              <a:t>Interfolk is a non-profit organisation founded in 2008.</a:t>
            </a:r>
          </a:p>
          <a:p>
            <a:pPr marL="360000" indent="-360000">
              <a:lnSpc>
                <a:spcPct val="110000"/>
              </a:lnSpc>
            </a:pPr>
            <a:r>
              <a:rPr lang="en-GB" sz="1500" dirty="0">
                <a:latin typeface="Arial" pitchFamily="34" charset="0"/>
                <a:cs typeface="Arial" pitchFamily="34" charset="0"/>
              </a:rPr>
              <a:t>The mission is to examine and promote lifelong learning in civil society </a:t>
            </a:r>
          </a:p>
          <a:p>
            <a:pPr marL="360000" indent="-360000">
              <a:lnSpc>
                <a:spcPct val="110000"/>
              </a:lnSpc>
            </a:pPr>
            <a:r>
              <a:rPr lang="en-GB" sz="1500" dirty="0">
                <a:latin typeface="Arial" pitchFamily="34" charset="0"/>
                <a:cs typeface="Arial" pitchFamily="34" charset="0"/>
              </a:rPr>
              <a:t>The activities include surveys, pilot work, courses and events in a Danish, Nordic, and European context.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356616" lvl="1" indent="0">
              <a:lnSpc>
                <a:spcPct val="110000"/>
              </a:lnSpc>
              <a:spcBef>
                <a:spcPts val="1800"/>
              </a:spcBef>
              <a:buNone/>
              <a:tabLst>
                <a:tab pos="453390" algn="l"/>
                <a:tab pos="680720" algn="l"/>
              </a:tabLst>
            </a:pPr>
            <a:r>
              <a:rPr lang="en-GB" sz="15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Last 15 years engaged in up to 30 international projects with support from</a:t>
            </a:r>
          </a:p>
          <a:p>
            <a:pPr lvl="1">
              <a:lnSpc>
                <a:spcPct val="110000"/>
              </a:lnSpc>
              <a:spcBef>
                <a:spcPts val="900"/>
              </a:spcBef>
              <a:buFont typeface="Courier New" panose="02070309020205020404" pitchFamily="49" charset="0"/>
              <a:buChar char="o"/>
              <a:tabLst>
                <a:tab pos="453390" algn="l"/>
                <a:tab pos="680720" algn="l"/>
              </a:tabLst>
            </a:pPr>
            <a:r>
              <a:rPr lang="en-GB" sz="15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EU programmes like Erasmus+, Creative Europe, and Europe for Citizens, both to projects and training courses. </a:t>
            </a:r>
          </a:p>
          <a:p>
            <a:pPr lvl="1">
              <a:lnSpc>
                <a:spcPct val="110000"/>
              </a:lnSpc>
              <a:spcBef>
                <a:spcPts val="900"/>
              </a:spcBef>
              <a:buFont typeface="Courier New" panose="02070309020205020404" pitchFamily="49" charset="0"/>
              <a:buChar char="o"/>
              <a:tabLst>
                <a:tab pos="453390" algn="l"/>
                <a:tab pos="680720" algn="l"/>
              </a:tabLst>
            </a:pPr>
            <a:r>
              <a:rPr lang="en-GB" sz="15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Nordic Baltic programmes, like Nordplus Adult and Nordic Culture Contact.</a:t>
            </a:r>
          </a:p>
          <a:p>
            <a:pPr lvl="1">
              <a:lnSpc>
                <a:spcPct val="110000"/>
              </a:lnSpc>
              <a:spcBef>
                <a:spcPts val="900"/>
              </a:spcBef>
              <a:buFont typeface="Courier New" panose="02070309020205020404" pitchFamily="49" charset="0"/>
              <a:buChar char="o"/>
              <a:tabLst>
                <a:tab pos="453390" algn="l"/>
                <a:tab pos="680720" algn="l"/>
              </a:tabLst>
            </a:pPr>
            <a:r>
              <a:rPr lang="en-GB" sz="15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Nordic Council of Ministers’ support to NGO-cooperation in the Baltic Sea region. </a:t>
            </a:r>
          </a:p>
          <a:p>
            <a:pPr marL="0" indent="0">
              <a:lnSpc>
                <a:spcPct val="130000"/>
              </a:lnSpc>
              <a:buNone/>
            </a:pPr>
            <a:endParaRPr lang="en-US" sz="1500" dirty="0">
              <a:latin typeface="Arial" pitchFamily="34" charset="0"/>
              <a:cs typeface="Arial" pitchFamily="34" charset="0"/>
            </a:endParaRPr>
          </a:p>
          <a:p>
            <a:pPr marL="360000" indent="-360000">
              <a:lnSpc>
                <a:spcPct val="130000"/>
              </a:lnSpc>
            </a:pPr>
            <a:endParaRPr lang="en-US" sz="1500" dirty="0">
              <a:latin typeface="Arial" pitchFamily="34" charset="0"/>
              <a:cs typeface="Arial" pitchFamily="34" charset="0"/>
            </a:endParaRPr>
          </a:p>
          <a:p>
            <a:pPr marL="360000" indent="-360000">
              <a:lnSpc>
                <a:spcPct val="130000"/>
              </a:lnSpc>
            </a:pPr>
            <a:endParaRPr lang="en-US" sz="1500" dirty="0">
              <a:latin typeface="Arial" pitchFamily="34" charset="0"/>
              <a:cs typeface="Arial" pitchFamily="34" charset="0"/>
            </a:endParaRPr>
          </a:p>
          <a:p>
            <a:pPr marL="360000" indent="-360000">
              <a:lnSpc>
                <a:spcPct val="130000"/>
              </a:lnSpc>
            </a:pPr>
            <a:endParaRPr lang="en-GB" sz="1500" dirty="0">
              <a:latin typeface="Arial" pitchFamily="34" charset="0"/>
              <a:cs typeface="Arial" pitchFamily="34" charset="0"/>
            </a:endParaRPr>
          </a:p>
          <a:p>
            <a:pPr marL="360000" indent="-360000">
              <a:lnSpc>
                <a:spcPct val="130000"/>
              </a:lnSpc>
              <a:buNone/>
            </a:pPr>
            <a:endParaRPr lang="en-GB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0" y="5949280"/>
            <a:ext cx="104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>
              <a:solidFill>
                <a:prstClr val="black"/>
              </a:solidFill>
            </a:endParaRPr>
          </a:p>
        </p:txBody>
      </p:sp>
      <p:pic>
        <p:nvPicPr>
          <p:cNvPr id="7" name="Pladsholder til indhold 3" descr="rapport_logo, lil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6059" y="5983461"/>
            <a:ext cx="621949" cy="670302"/>
          </a:xfrm>
          <a:prstGeom prst="rect">
            <a:avLst/>
          </a:prstGeom>
        </p:spPr>
      </p:pic>
      <p:sp>
        <p:nvSpPr>
          <p:cNvPr id="9" name="Pladsholder til diasnummer 7"/>
          <p:cNvSpPr>
            <a:spLocks noGrp="1"/>
          </p:cNvSpPr>
          <p:nvPr>
            <p:ph type="sldNum" sz="quarter" idx="12"/>
          </p:nvPr>
        </p:nvSpPr>
        <p:spPr>
          <a:xfrm>
            <a:off x="251520" y="332656"/>
            <a:ext cx="457200" cy="476250"/>
          </a:xfrm>
        </p:spPr>
        <p:txBody>
          <a:bodyPr/>
          <a:lstStyle/>
          <a:p>
            <a:fld id="{6BAAE076-7F58-41A9-8F73-CDE9F5E0F14C}" type="slidenum">
              <a:rPr lang="da-DK" b="1" smtClean="0">
                <a:solidFill>
                  <a:srgbClr val="1F497D"/>
                </a:solidFill>
              </a:rPr>
              <a:pPr/>
              <a:t>2</a:t>
            </a:fld>
            <a:endParaRPr lang="da-DK" b="1" dirty="0">
              <a:solidFill>
                <a:srgbClr val="1F497D"/>
              </a:solidFill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CB249476-313A-B9F4-3E93-DC686E1BD5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244473"/>
            <a:ext cx="3600400" cy="2283440"/>
          </a:xfrm>
          <a:prstGeom prst="rect">
            <a:avLst/>
          </a:prstGeom>
        </p:spPr>
      </p:pic>
      <p:sp>
        <p:nvSpPr>
          <p:cNvPr id="6" name="Tekstboks 5">
            <a:extLst>
              <a:ext uri="{FF2B5EF4-FFF2-40B4-BE49-F238E27FC236}">
                <a16:creationId xmlns:a16="http://schemas.microsoft.com/office/drawing/2014/main" id="{C3A663E8-9353-2FBC-10BE-43383C63DD73}"/>
              </a:ext>
            </a:extLst>
          </p:cNvPr>
          <p:cNvSpPr txBox="1"/>
          <p:nvPr/>
        </p:nvSpPr>
        <p:spPr>
          <a:xfrm>
            <a:off x="3113086" y="6527913"/>
            <a:ext cx="4018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err="1">
                <a:latin typeface="Arial" panose="020B0604020202020204" pitchFamily="34" charset="0"/>
                <a:cs typeface="Arial" panose="020B0604020202020204" pitchFamily="34" charset="0"/>
              </a:rPr>
              <a:t>Cultural</a:t>
            </a:r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200" dirty="0" err="1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 event in the yard of Vartov, Copenhagen</a:t>
            </a:r>
          </a:p>
        </p:txBody>
      </p:sp>
    </p:spTree>
    <p:extLst>
      <p:ext uri="{BB962C8B-B14F-4D97-AF65-F5344CB8AC3E}">
        <p14:creationId xmlns:p14="http://schemas.microsoft.com/office/powerpoint/2010/main" val="1726136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99024" y="190471"/>
            <a:ext cx="7498080" cy="494123"/>
          </a:xfrm>
        </p:spPr>
        <p:txBody>
          <a:bodyPr>
            <a:noAutofit/>
          </a:bodyPr>
          <a:lstStyle/>
          <a:p>
            <a:r>
              <a:rPr lang="en-GB" sz="2800" dirty="0"/>
              <a:t>Micropolis – The Danish team  </a:t>
            </a:r>
          </a:p>
        </p:txBody>
      </p:sp>
      <p:sp>
        <p:nvSpPr>
          <p:cNvPr id="10" name="Pladsholder til indhold 9"/>
          <p:cNvSpPr>
            <a:spLocks noGrp="1"/>
          </p:cNvSpPr>
          <p:nvPr>
            <p:ph idx="1"/>
          </p:nvPr>
        </p:nvSpPr>
        <p:spPr>
          <a:xfrm>
            <a:off x="1399024" y="898823"/>
            <a:ext cx="7498080" cy="5596490"/>
          </a:xfrm>
        </p:spPr>
        <p:txBody>
          <a:bodyPr>
            <a:normAutofit/>
          </a:bodyPr>
          <a:lstStyle/>
          <a:p>
            <a:pPr marL="0" lvl="0" indent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Two public organisations and two NGOs</a:t>
            </a:r>
          </a:p>
          <a:p>
            <a:pPr marL="342900" indent="-342900">
              <a:lnSpc>
                <a:spcPct val="110000"/>
              </a:lnSpc>
              <a:buFont typeface="Calibri" panose="020F0502020204030204" pitchFamily="34" charset="0"/>
              <a:buChar char="•"/>
            </a:pPr>
            <a:r>
              <a:rPr lang="da-DK" sz="18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Susanne Juhl Paaske, General Manager, </a:t>
            </a:r>
            <a:r>
              <a:rPr lang="da-DK" sz="1800" dirty="0" err="1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Volunteer</a:t>
            </a:r>
            <a:r>
              <a:rPr lang="da-DK" sz="18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Centre Middelfart</a:t>
            </a:r>
          </a:p>
          <a:p>
            <a:pPr marL="342900" lvl="0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Char char="•"/>
            </a:pPr>
            <a:r>
              <a:rPr lang="da-DK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Kamilla Krogh Uttrup, </a:t>
            </a:r>
            <a:r>
              <a:rPr lang="da-DK" sz="18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Culture</a:t>
            </a:r>
            <a:r>
              <a:rPr lang="da-DK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Consultant, </a:t>
            </a:r>
            <a:r>
              <a:rPr lang="da-DK" sz="18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Culture</a:t>
            </a:r>
            <a:r>
              <a:rPr lang="da-DK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Island</a:t>
            </a:r>
          </a:p>
          <a:p>
            <a:pPr marL="342900" indent="-342900">
              <a:lnSpc>
                <a:spcPct val="110000"/>
              </a:lnSpc>
              <a:buFont typeface="Calibri" panose="020F0502020204030204" pitchFamily="34" charset="0"/>
              <a:buChar char="•"/>
            </a:pPr>
            <a:r>
              <a:rPr lang="da-DK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Henrik Louring, </a:t>
            </a:r>
            <a:r>
              <a:rPr lang="da-DK" sz="18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leader</a:t>
            </a:r>
            <a:r>
              <a:rPr lang="da-DK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da-DK" sz="18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Culture</a:t>
            </a:r>
            <a:r>
              <a:rPr lang="da-DK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Leisure, Middelfart </a:t>
            </a:r>
            <a:r>
              <a:rPr lang="da-DK" sz="18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Municipality</a:t>
            </a:r>
            <a:endParaRPr lang="da-DK" sz="1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Calibri" panose="020F0502020204030204" pitchFamily="34" charset="0"/>
              <a:buChar char="•"/>
            </a:pPr>
            <a:r>
              <a:rPr lang="da-DK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Hans Jørgen Vodsgaard, </a:t>
            </a:r>
            <a:r>
              <a:rPr lang="da-DK" sz="18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leader</a:t>
            </a:r>
            <a:r>
              <a:rPr lang="da-DK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Interfolk, Institute for Civil Society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n-GB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n-GB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n-GB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n-GB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0" y="5949280"/>
            <a:ext cx="104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pic>
        <p:nvPicPr>
          <p:cNvPr id="7" name="Pladsholder til indhold 3" descr="rapport_logo, lil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1053" y="6145451"/>
            <a:ext cx="497667" cy="536358"/>
          </a:xfrm>
          <a:prstGeom prst="rect">
            <a:avLst/>
          </a:prstGeom>
        </p:spPr>
      </p:pic>
      <p:sp>
        <p:nvSpPr>
          <p:cNvPr id="9" name="Pladsholder til diasnummer 7"/>
          <p:cNvSpPr>
            <a:spLocks noGrp="1"/>
          </p:cNvSpPr>
          <p:nvPr>
            <p:ph type="sldNum" sz="quarter" idx="12"/>
          </p:nvPr>
        </p:nvSpPr>
        <p:spPr>
          <a:xfrm>
            <a:off x="251520" y="332656"/>
            <a:ext cx="457200" cy="476250"/>
          </a:xfrm>
        </p:spPr>
        <p:txBody>
          <a:bodyPr/>
          <a:lstStyle/>
          <a:p>
            <a:fld id="{6BAAE076-7F58-41A9-8F73-CDE9F5E0F14C}" type="slidenum">
              <a:rPr lang="da-DK" b="1" smtClean="0">
                <a:solidFill>
                  <a:schemeClr val="tx2"/>
                </a:solidFill>
              </a:rPr>
              <a:pPr/>
              <a:t>3</a:t>
            </a:fld>
            <a:endParaRPr lang="da-DK" b="1" dirty="0">
              <a:solidFill>
                <a:schemeClr val="tx2"/>
              </a:solidFill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1331640" y="6545363"/>
            <a:ext cx="34918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Susanne gets a present from Hungarian group</a:t>
            </a:r>
          </a:p>
        </p:txBody>
      </p:sp>
      <p:pic>
        <p:nvPicPr>
          <p:cNvPr id="8" name="Billede 7" descr="Et billede, der indeholder tøj, person, kvinde, mur&#10;&#10;Automatisk genereret beskrivelse">
            <a:extLst>
              <a:ext uri="{FF2B5EF4-FFF2-40B4-BE49-F238E27FC236}">
                <a16:creationId xmlns:a16="http://schemas.microsoft.com/office/drawing/2014/main" id="{9CB65039-9108-D029-003C-3D2325E098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552" y="2896485"/>
            <a:ext cx="3393418" cy="1601165"/>
          </a:xfrm>
          <a:prstGeom prst="rect">
            <a:avLst/>
          </a:prstGeom>
        </p:spPr>
      </p:pic>
      <p:pic>
        <p:nvPicPr>
          <p:cNvPr id="12" name="Billede 11" descr="Et billede, der indeholder tøj, person, indendørs, fodtøj&#10;&#10;Automatisk genereret beskrivelse">
            <a:extLst>
              <a:ext uri="{FF2B5EF4-FFF2-40B4-BE49-F238E27FC236}">
                <a16:creationId xmlns:a16="http://schemas.microsoft.com/office/drawing/2014/main" id="{4FFB8B93-907F-0A9F-67C2-EA6301FB8C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877472"/>
            <a:ext cx="3561870" cy="1604255"/>
          </a:xfrm>
          <a:prstGeom prst="rect">
            <a:avLst/>
          </a:prstGeom>
        </p:spPr>
      </p:pic>
      <p:pic>
        <p:nvPicPr>
          <p:cNvPr id="14" name="Billede 13" descr="Et billede, der indeholder tøj, person, indendørs, kvinde&#10;&#10;Automatisk genereret beskrivelse">
            <a:extLst>
              <a:ext uri="{FF2B5EF4-FFF2-40B4-BE49-F238E27FC236}">
                <a16:creationId xmlns:a16="http://schemas.microsoft.com/office/drawing/2014/main" id="{063264D9-02E8-8034-CBA3-057C18F0B8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494" y="4904526"/>
            <a:ext cx="3393418" cy="1640990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CFF2E360-970B-DD08-2D71-2F00218840F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8064" y="4888412"/>
            <a:ext cx="3563888" cy="1656951"/>
          </a:xfrm>
          <a:prstGeom prst="rect">
            <a:avLst/>
          </a:prstGeom>
        </p:spPr>
      </p:pic>
      <p:sp>
        <p:nvSpPr>
          <p:cNvPr id="5" name="Tekstboks 5">
            <a:extLst>
              <a:ext uri="{FF2B5EF4-FFF2-40B4-BE49-F238E27FC236}">
                <a16:creationId xmlns:a16="http://schemas.microsoft.com/office/drawing/2014/main" id="{993F71B2-CDBB-E12F-EE2E-77606D017922}"/>
              </a:ext>
            </a:extLst>
          </p:cNvPr>
          <p:cNvSpPr txBox="1"/>
          <p:nvPr/>
        </p:nvSpPr>
        <p:spPr>
          <a:xfrm>
            <a:off x="5076056" y="6551004"/>
            <a:ext cx="3960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>
                <a:latin typeface="Arial" panose="020B0604020202020204" pitchFamily="34" charset="0"/>
                <a:cs typeface="Arial" panose="020B0604020202020204" pitchFamily="34" charset="0"/>
              </a:rPr>
              <a:t> Hans as coordinator for a Danish Erasmus+ visit to Palamos</a:t>
            </a:r>
          </a:p>
        </p:txBody>
      </p:sp>
      <p:sp>
        <p:nvSpPr>
          <p:cNvPr id="11" name="Tekstboks 5">
            <a:extLst>
              <a:ext uri="{FF2B5EF4-FFF2-40B4-BE49-F238E27FC236}">
                <a16:creationId xmlns:a16="http://schemas.microsoft.com/office/drawing/2014/main" id="{CEE1FC83-B563-5EA7-391C-7D12FC314FB8}"/>
              </a:ext>
            </a:extLst>
          </p:cNvPr>
          <p:cNvSpPr txBox="1"/>
          <p:nvPr/>
        </p:nvSpPr>
        <p:spPr>
          <a:xfrm>
            <a:off x="5076056" y="4481727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>
                <a:latin typeface="Arial" panose="020B0604020202020204" pitchFamily="34" charset="0"/>
                <a:cs typeface="Arial" panose="020B0604020202020204" pitchFamily="34" charset="0"/>
              </a:rPr>
              <a:t>Henrik presents parts of the open Town Hall </a:t>
            </a:r>
          </a:p>
        </p:txBody>
      </p:sp>
      <p:sp>
        <p:nvSpPr>
          <p:cNvPr id="13" name="Tekstboks 5">
            <a:extLst>
              <a:ext uri="{FF2B5EF4-FFF2-40B4-BE49-F238E27FC236}">
                <a16:creationId xmlns:a16="http://schemas.microsoft.com/office/drawing/2014/main" id="{BD2C5B67-B540-A732-B486-D5D1C4581B00}"/>
              </a:ext>
            </a:extLst>
          </p:cNvPr>
          <p:cNvSpPr txBox="1"/>
          <p:nvPr/>
        </p:nvSpPr>
        <p:spPr>
          <a:xfrm>
            <a:off x="1331640" y="4490444"/>
            <a:ext cx="3240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>
                <a:latin typeface="Arial" panose="020B0604020202020204" pitchFamily="34" charset="0"/>
                <a:cs typeface="Arial" panose="020B0604020202020204" pitchFamily="34" charset="0"/>
              </a:rPr>
              <a:t>Kamilla present </a:t>
            </a:r>
            <a:r>
              <a:rPr lang="da-DK" sz="1100" dirty="0" err="1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da-DK" sz="11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da-DK" sz="1100" dirty="0" err="1">
                <a:latin typeface="Arial" panose="020B0604020202020204" pitchFamily="34" charset="0"/>
                <a:cs typeface="Arial" panose="020B0604020202020204" pitchFamily="34" charset="0"/>
              </a:rPr>
              <a:t>Culture</a:t>
            </a:r>
            <a:r>
              <a:rPr lang="da-DK" sz="1100" dirty="0">
                <a:latin typeface="Arial" panose="020B0604020202020204" pitchFamily="34" charset="0"/>
                <a:cs typeface="Arial" panose="020B0604020202020204" pitchFamily="34" charset="0"/>
              </a:rPr>
              <a:t> Island</a:t>
            </a:r>
          </a:p>
        </p:txBody>
      </p:sp>
    </p:spTree>
    <p:extLst>
      <p:ext uri="{BB962C8B-B14F-4D97-AF65-F5344CB8AC3E}">
        <p14:creationId xmlns:p14="http://schemas.microsoft.com/office/powerpoint/2010/main" val="999059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CF41570E-F700-7564-60A5-713BA56EB0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3688" y="980728"/>
            <a:ext cx="6336705" cy="793438"/>
          </a:xfrm>
        </p:spPr>
        <p:txBody>
          <a:bodyPr>
            <a:normAutofit/>
          </a:bodyPr>
          <a:lstStyle/>
          <a:p>
            <a:r>
              <a:rPr lang="da-DK" sz="2400" dirty="0">
                <a:latin typeface="+mn-lt"/>
              </a:rPr>
              <a:t>Middelfart </a:t>
            </a:r>
            <a:r>
              <a:rPr lang="da-DK" sz="2400" dirty="0" err="1">
                <a:latin typeface="+mn-lt"/>
              </a:rPr>
              <a:t>Municipality</a:t>
            </a:r>
            <a:endParaRPr lang="da-DK" sz="2400" dirty="0">
              <a:latin typeface="+mn-lt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CF10A078-D2F1-ED88-E742-5ED28AE746B4}"/>
              </a:ext>
            </a:extLst>
          </p:cNvPr>
          <p:cNvSpPr txBox="1"/>
          <p:nvPr/>
        </p:nvSpPr>
        <p:spPr>
          <a:xfrm>
            <a:off x="1234609" y="1774166"/>
            <a:ext cx="4799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Located</a:t>
            </a:r>
            <a:r>
              <a:rPr lang="da-DK" dirty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on </a:t>
            </a:r>
            <a:r>
              <a:rPr lang="da-DK" dirty="0" err="1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Funen</a:t>
            </a:r>
            <a:r>
              <a:rPr lang="da-DK" dirty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(1)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Two</a:t>
            </a:r>
            <a:r>
              <a:rPr lang="da-DK" dirty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Bridges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Covers an </a:t>
            </a:r>
            <a:r>
              <a:rPr lang="da-DK" dirty="0" err="1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area</a:t>
            </a:r>
            <a:r>
              <a:rPr lang="da-DK" dirty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of 297 km²</a:t>
            </a:r>
            <a:r>
              <a:rPr lang="da-DK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Approx 41.000 inhabitants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Part of The Triangle Area (2)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cs typeface="Times New Roman" panose="02020603050405020304" pitchFamily="18" charset="0"/>
              </a:rPr>
              <a:t>Part of Region of Southern Denmark (3)</a:t>
            </a:r>
            <a:endParaRPr lang="da-DK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Middelfart Municipality - Wikipedia">
            <a:extLst>
              <a:ext uri="{FF2B5EF4-FFF2-40B4-BE49-F238E27FC236}">
                <a16:creationId xmlns:a16="http://schemas.microsoft.com/office/drawing/2014/main" id="{047C5EEA-D58D-433A-549A-C950DEFC8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733" y="3977806"/>
            <a:ext cx="2149685" cy="241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377784FB-BA4B-C237-2B96-19BCF4CD4827}"/>
              </a:ext>
            </a:extLst>
          </p:cNvPr>
          <p:cNvSpPr txBox="1"/>
          <p:nvPr/>
        </p:nvSpPr>
        <p:spPr>
          <a:xfrm>
            <a:off x="1403648" y="3990548"/>
            <a:ext cx="528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accent1"/>
                </a:solidFill>
              </a:rPr>
              <a:t>1</a:t>
            </a:r>
          </a:p>
        </p:txBody>
      </p:sp>
      <p:pic>
        <p:nvPicPr>
          <p:cNvPr id="1028" name="Picture 4" descr="Triangle Region (Denmark) - Wikipedia">
            <a:extLst>
              <a:ext uri="{FF2B5EF4-FFF2-40B4-BE49-F238E27FC236}">
                <a16:creationId xmlns:a16="http://schemas.microsoft.com/office/drawing/2014/main" id="{8D454321-DB67-AE18-2653-FA29930B0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961814"/>
            <a:ext cx="2041465" cy="241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A15D8B89-53AE-BC63-225B-1BCD542355A3}"/>
              </a:ext>
            </a:extLst>
          </p:cNvPr>
          <p:cNvSpPr txBox="1"/>
          <p:nvPr/>
        </p:nvSpPr>
        <p:spPr>
          <a:xfrm>
            <a:off x="4090257" y="4007172"/>
            <a:ext cx="371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tx2"/>
                </a:solidFill>
              </a:rPr>
              <a:t>2</a:t>
            </a:r>
          </a:p>
        </p:txBody>
      </p:sp>
      <p:pic>
        <p:nvPicPr>
          <p:cNvPr id="1030" name="Picture 6" descr="Region Syddanmark – Wikipedia">
            <a:extLst>
              <a:ext uri="{FF2B5EF4-FFF2-40B4-BE49-F238E27FC236}">
                <a16:creationId xmlns:a16="http://schemas.microsoft.com/office/drawing/2014/main" id="{1BB740D6-9853-3179-A1F1-3179691FE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47448"/>
            <a:ext cx="2131632" cy="241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502E528D-D584-81C1-B929-0BDECA9EE008}"/>
              </a:ext>
            </a:extLst>
          </p:cNvPr>
          <p:cNvSpPr txBox="1"/>
          <p:nvPr/>
        </p:nvSpPr>
        <p:spPr>
          <a:xfrm>
            <a:off x="6444208" y="3942578"/>
            <a:ext cx="68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accent1"/>
                </a:solidFill>
              </a:rPr>
              <a:t>3</a:t>
            </a:r>
          </a:p>
        </p:txBody>
      </p:sp>
      <p:pic>
        <p:nvPicPr>
          <p:cNvPr id="1032" name="Picture 8" descr="Den Nye Lillebæltsbro | Arkitekttegnet | Hængebro | VisitFredericia">
            <a:extLst>
              <a:ext uri="{FF2B5EF4-FFF2-40B4-BE49-F238E27FC236}">
                <a16:creationId xmlns:a16="http://schemas.microsoft.com/office/drawing/2014/main" id="{0E4230A1-DC62-67AB-0175-D134E15AE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269" y="1661094"/>
            <a:ext cx="3079572" cy="172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diasnummer 7">
            <a:extLst>
              <a:ext uri="{FF2B5EF4-FFF2-40B4-BE49-F238E27FC236}">
                <a16:creationId xmlns:a16="http://schemas.microsoft.com/office/drawing/2014/main" id="{F114D0B6-008C-F17C-C016-BB8477C3C57B}"/>
              </a:ext>
            </a:extLst>
          </p:cNvPr>
          <p:cNvSpPr txBox="1">
            <a:spLocks/>
          </p:cNvSpPr>
          <p:nvPr/>
        </p:nvSpPr>
        <p:spPr>
          <a:xfrm>
            <a:off x="8460432" y="255171"/>
            <a:ext cx="457200" cy="476250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AAE076-7F58-41A9-8F73-CDE9F5E0F14C}" type="slidenum">
              <a:rPr lang="da-DK" smtClean="0">
                <a:solidFill>
                  <a:schemeClr val="tx2"/>
                </a:solidFill>
              </a:rPr>
              <a:pPr/>
              <a:t>4</a:t>
            </a:fld>
            <a:endParaRPr lang="da-DK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647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CF41570E-F700-7564-60A5-713BA56EB0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7624" y="404664"/>
            <a:ext cx="6768752" cy="1224062"/>
          </a:xfrm>
        </p:spPr>
        <p:txBody>
          <a:bodyPr/>
          <a:lstStyle/>
          <a:p>
            <a:r>
              <a:rPr lang="da-DK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Strategy</a:t>
            </a:r>
            <a:r>
              <a:rPr lang="da-DK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da-DK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political</a:t>
            </a:r>
            <a:r>
              <a:rPr lang="da-DK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ambitions</a:t>
            </a:r>
          </a:p>
          <a:p>
            <a:endParaRPr lang="da-DK" dirty="0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C5392DF1-B3F5-091B-DCA5-E217CD0B9395}"/>
              </a:ext>
            </a:extLst>
          </p:cNvPr>
          <p:cNvSpPr txBox="1"/>
          <p:nvPr/>
        </p:nvSpPr>
        <p:spPr>
          <a:xfrm>
            <a:off x="1115616" y="1052736"/>
            <a:ext cx="612068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endParaRPr lang="da-DK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en-GB" sz="160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Vision of the City Council 2030 - We built bridges: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Create active and healthy communities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Strengthening involvement / have a strong ”we”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Easier for citizens, associations and companies to take the initiative for activities that promote communities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Support associations, cultural players, and the unorganized and sometimes spontaneous cultural life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citizens to feel pride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Cultural and leisure life must be </a:t>
            </a:r>
          </a:p>
          <a:p>
            <a:r>
              <a:rPr lang="en-GB" sz="160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based in local communities</a:t>
            </a:r>
            <a:endParaRPr lang="en-GB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8F09F020-6BD4-A92B-8DE9-4CAECB1EC7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0923" y="4341432"/>
            <a:ext cx="4513077" cy="2516568"/>
          </a:xfrm>
          <a:prstGeom prst="rect">
            <a:avLst/>
          </a:prstGeom>
        </p:spPr>
      </p:pic>
      <p:sp>
        <p:nvSpPr>
          <p:cNvPr id="4" name="Pladsholder til diasnummer 7">
            <a:extLst>
              <a:ext uri="{FF2B5EF4-FFF2-40B4-BE49-F238E27FC236}">
                <a16:creationId xmlns:a16="http://schemas.microsoft.com/office/drawing/2014/main" id="{9622040C-6BB5-A01E-DE8F-99AB82745129}"/>
              </a:ext>
            </a:extLst>
          </p:cNvPr>
          <p:cNvSpPr txBox="1">
            <a:spLocks/>
          </p:cNvSpPr>
          <p:nvPr/>
        </p:nvSpPr>
        <p:spPr>
          <a:xfrm>
            <a:off x="8460432" y="540445"/>
            <a:ext cx="457200" cy="476250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AAE076-7F58-41A9-8F73-CDE9F5E0F14C}" type="slidenum">
              <a:rPr lang="da-DK" smtClean="0">
                <a:solidFill>
                  <a:schemeClr val="tx2"/>
                </a:solidFill>
              </a:rPr>
              <a:pPr/>
              <a:t>5</a:t>
            </a:fld>
            <a:endParaRPr lang="da-DK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625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8864" y="95250"/>
            <a:ext cx="7498080" cy="634082"/>
          </a:xfrm>
        </p:spPr>
        <p:txBody>
          <a:bodyPr>
            <a:noAutofit/>
          </a:bodyPr>
          <a:lstStyle/>
          <a:p>
            <a:r>
              <a:rPr lang="en-GB" sz="2800" dirty="0"/>
              <a:t>Micropolis – a unique and ambitious project  </a:t>
            </a:r>
          </a:p>
        </p:txBody>
      </p:sp>
      <p:sp>
        <p:nvSpPr>
          <p:cNvPr id="10" name="Pladsholder til indhold 9"/>
          <p:cNvSpPr>
            <a:spLocks noGrp="1"/>
          </p:cNvSpPr>
          <p:nvPr>
            <p:ph idx="1"/>
          </p:nvPr>
        </p:nvSpPr>
        <p:spPr>
          <a:xfrm>
            <a:off x="1475656" y="1106297"/>
            <a:ext cx="7498080" cy="5596490"/>
          </a:xfrm>
        </p:spPr>
        <p:txBody>
          <a:bodyPr>
            <a:normAutofit/>
          </a:bodyPr>
          <a:lstStyle/>
          <a:p>
            <a:pPr marL="82296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Micropolis is very ambitious project: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holistic approach to a local community that in principle may involve most stakeholders in the area.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thereby also a need for cross-sector cooperation and co-creation.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has the extra dimension by including international cooperation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n-GB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n-GB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n-GB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n-GB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n-GB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0" y="5949280"/>
            <a:ext cx="104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pic>
        <p:nvPicPr>
          <p:cNvPr id="7" name="Pladsholder til indhold 3" descr="rapport_logo, lil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1053" y="6145451"/>
            <a:ext cx="497667" cy="536358"/>
          </a:xfrm>
          <a:prstGeom prst="rect">
            <a:avLst/>
          </a:prstGeom>
        </p:spPr>
      </p:pic>
      <p:sp>
        <p:nvSpPr>
          <p:cNvPr id="9" name="Pladsholder til diasnummer 7"/>
          <p:cNvSpPr>
            <a:spLocks noGrp="1"/>
          </p:cNvSpPr>
          <p:nvPr>
            <p:ph type="sldNum" sz="quarter" idx="12"/>
          </p:nvPr>
        </p:nvSpPr>
        <p:spPr>
          <a:xfrm>
            <a:off x="251520" y="332656"/>
            <a:ext cx="457200" cy="476250"/>
          </a:xfrm>
        </p:spPr>
        <p:txBody>
          <a:bodyPr/>
          <a:lstStyle/>
          <a:p>
            <a:fld id="{6BAAE076-7F58-41A9-8F73-CDE9F5E0F14C}" type="slidenum">
              <a:rPr lang="da-DK" b="1" smtClean="0">
                <a:solidFill>
                  <a:schemeClr val="tx2"/>
                </a:solidFill>
              </a:rPr>
              <a:pPr/>
              <a:t>6</a:t>
            </a:fld>
            <a:endParaRPr lang="da-DK" b="1" dirty="0">
              <a:solidFill>
                <a:schemeClr val="tx2"/>
              </a:solidFill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5704" y="3551464"/>
            <a:ext cx="4020664" cy="2907486"/>
          </a:xfrm>
          <a:prstGeom prst="rect">
            <a:avLst/>
          </a:prstGeom>
        </p:spPr>
      </p:pic>
      <p:sp>
        <p:nvSpPr>
          <p:cNvPr id="6" name="Tekstboks 5"/>
          <p:cNvSpPr txBox="1"/>
          <p:nvPr/>
        </p:nvSpPr>
        <p:spPr>
          <a:xfrm>
            <a:off x="2771800" y="6516529"/>
            <a:ext cx="4248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On the top - bridge walking during the third partner meeting in Middelfart </a:t>
            </a:r>
          </a:p>
        </p:txBody>
      </p:sp>
    </p:spTree>
    <p:extLst>
      <p:ext uri="{BB962C8B-B14F-4D97-AF65-F5344CB8AC3E}">
        <p14:creationId xmlns:p14="http://schemas.microsoft.com/office/powerpoint/2010/main" val="767412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45744"/>
            <a:ext cx="7498080" cy="634082"/>
          </a:xfrm>
        </p:spPr>
        <p:txBody>
          <a:bodyPr>
            <a:noAutofit/>
          </a:bodyPr>
          <a:lstStyle/>
          <a:p>
            <a:r>
              <a:rPr lang="en-GB" sz="2800" dirty="0"/>
              <a:t>Micropolis – we needed to delimit the work  </a:t>
            </a:r>
          </a:p>
        </p:txBody>
      </p:sp>
      <p:sp>
        <p:nvSpPr>
          <p:cNvPr id="10" name="Pladsholder til indhold 9"/>
          <p:cNvSpPr>
            <a:spLocks noGrp="1"/>
          </p:cNvSpPr>
          <p:nvPr>
            <p:ph idx="1"/>
          </p:nvPr>
        </p:nvSpPr>
        <p:spPr>
          <a:xfrm>
            <a:off x="1475656" y="778380"/>
            <a:ext cx="7457291" cy="5596490"/>
          </a:xfrm>
        </p:spPr>
        <p:txBody>
          <a:bodyPr>
            <a:normAutofit/>
          </a:bodyPr>
          <a:lstStyle/>
          <a:p>
            <a:pPr marL="82296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holistic approach can in principle </a:t>
            </a:r>
            <a:r>
              <a:rPr lang="en-GB" sz="16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involve </a:t>
            </a:r>
            <a:r>
              <a: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most stakeholders in the </a:t>
            </a:r>
            <a:r>
              <a:rPr lang="en-GB" sz="16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community. </a:t>
            </a:r>
            <a:endParaRPr lang="en-GB" sz="16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gives on the one hand many possibilities, but on the other hand some challenges for implementing the project – there was a need to delimit the initial need analysis and subsequent pilot work. </a:t>
            </a:r>
          </a:p>
          <a:p>
            <a:pPr>
              <a:lnSpc>
                <a:spcPct val="107000"/>
              </a:lnSpc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limited the „key steps” to </a:t>
            </a:r>
            <a:r>
              <a:rPr lang="en-GB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icropolis by focusing:</a:t>
            </a:r>
            <a:endParaRPr lang="en-GB" sz="16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GB" sz="16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GB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the social and cultural NGO activities</a:t>
            </a:r>
            <a:r>
              <a:rPr lang="en-GB" sz="16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lvl="1">
              <a:lnSpc>
                <a:spcPct val="107000"/>
              </a:lnSpc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GB" sz="16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four added community values these activities may promote.</a:t>
            </a:r>
          </a:p>
          <a:p>
            <a:pPr lvl="1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en-GB" sz="16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n-GB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n-GB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n-GB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n-GB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n-GB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0" y="5949280"/>
            <a:ext cx="104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pic>
        <p:nvPicPr>
          <p:cNvPr id="7" name="Pladsholder til indhold 3" descr="rapport_logo, lil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1053" y="6145451"/>
            <a:ext cx="497667" cy="536358"/>
          </a:xfrm>
          <a:prstGeom prst="rect">
            <a:avLst/>
          </a:prstGeom>
        </p:spPr>
      </p:pic>
      <p:sp>
        <p:nvSpPr>
          <p:cNvPr id="9" name="Pladsholder til diasnummer 7"/>
          <p:cNvSpPr>
            <a:spLocks noGrp="1"/>
          </p:cNvSpPr>
          <p:nvPr>
            <p:ph type="sldNum" sz="quarter" idx="12"/>
          </p:nvPr>
        </p:nvSpPr>
        <p:spPr>
          <a:xfrm>
            <a:off x="251520" y="332656"/>
            <a:ext cx="457200" cy="476250"/>
          </a:xfrm>
        </p:spPr>
        <p:txBody>
          <a:bodyPr/>
          <a:lstStyle/>
          <a:p>
            <a:fld id="{6BAAE076-7F58-41A9-8F73-CDE9F5E0F14C}" type="slidenum">
              <a:rPr lang="da-DK" b="1" smtClean="0">
                <a:solidFill>
                  <a:schemeClr val="tx2"/>
                </a:solidFill>
              </a:rPr>
              <a:pPr/>
              <a:t>7</a:t>
            </a:fld>
            <a:endParaRPr lang="da-DK" b="1" dirty="0">
              <a:solidFill>
                <a:schemeClr val="tx2"/>
              </a:solidFill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9712" y="3612358"/>
            <a:ext cx="6120680" cy="2879695"/>
          </a:xfrm>
          <a:prstGeom prst="rect">
            <a:avLst/>
          </a:prstGeom>
        </p:spPr>
      </p:pic>
      <p:sp>
        <p:nvSpPr>
          <p:cNvPr id="6" name="Tekstboks 5"/>
          <p:cNvSpPr txBox="1"/>
          <p:nvPr/>
        </p:nvSpPr>
        <p:spPr>
          <a:xfrm>
            <a:off x="1907704" y="6492053"/>
            <a:ext cx="4248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a-DK" sz="1200" dirty="0" err="1">
                <a:latin typeface="Arial" panose="020B0604020202020204" pitchFamily="34" charset="0"/>
                <a:cs typeface="Arial" panose="020B0604020202020204" pitchFamily="34" charset="0"/>
              </a:rPr>
              <a:t>main</a:t>
            </a:r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 scene at the People’s </a:t>
            </a:r>
            <a:r>
              <a:rPr lang="da-DK" sz="1200" dirty="0" err="1">
                <a:latin typeface="Arial" panose="020B0604020202020204" pitchFamily="34" charset="0"/>
                <a:cs typeface="Arial" panose="020B0604020202020204" pitchFamily="34" charset="0"/>
              </a:rPr>
              <a:t>Climate</a:t>
            </a:r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 meeting, 2023 </a:t>
            </a:r>
          </a:p>
        </p:txBody>
      </p:sp>
    </p:spTree>
    <p:extLst>
      <p:ext uri="{BB962C8B-B14F-4D97-AF65-F5344CB8AC3E}">
        <p14:creationId xmlns:p14="http://schemas.microsoft.com/office/powerpoint/2010/main" val="2570997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1222" y="15615"/>
            <a:ext cx="7498080" cy="634082"/>
          </a:xfrm>
        </p:spPr>
        <p:txBody>
          <a:bodyPr>
            <a:noAutofit/>
          </a:bodyPr>
          <a:lstStyle/>
          <a:p>
            <a:r>
              <a:rPr lang="en-GB" sz="2800" dirty="0"/>
              <a:t>Micropolis – survey of added community values</a:t>
            </a:r>
          </a:p>
        </p:txBody>
      </p:sp>
      <p:sp>
        <p:nvSpPr>
          <p:cNvPr id="10" name="Pladsholder til indhold 9"/>
          <p:cNvSpPr>
            <a:spLocks noGrp="1"/>
          </p:cNvSpPr>
          <p:nvPr>
            <p:ph idx="1"/>
          </p:nvPr>
        </p:nvSpPr>
        <p:spPr>
          <a:xfrm>
            <a:off x="1475656" y="808906"/>
            <a:ext cx="7498080" cy="5596490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buNone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survey of the cultural and social organisations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focused on their ability to promote 4 types of added community values:</a:t>
            </a:r>
          </a:p>
          <a:p>
            <a:pPr marL="560070" lvl="1" indent="-285750" algn="just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Local identity, </a:t>
            </a: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connectedness to the area, community spirit</a:t>
            </a:r>
            <a:endParaRPr lang="da-DK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60070" lvl="1" indent="-285750" algn="just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Social inclusion</a:t>
            </a: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openness, and diversity</a:t>
            </a:r>
            <a:endParaRPr lang="da-DK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60070" lvl="1" indent="-285750" algn="just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Active citizenship </a:t>
            </a: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democratic values</a:t>
            </a:r>
            <a:endParaRPr lang="da-DK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60070" lvl="1" indent="-285750" algn="just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Green values </a:t>
            </a: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environmental sustainability </a:t>
            </a:r>
          </a:p>
          <a:p>
            <a:pPr marL="274320" lvl="1" indent="0" algn="just">
              <a:lnSpc>
                <a:spcPct val="110000"/>
              </a:lnSpc>
              <a:spcBef>
                <a:spcPts val="1200"/>
              </a:spcBef>
              <a:buNone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aim was </a:t>
            </a:r>
          </a:p>
          <a:p>
            <a:pPr marL="560070" lvl="1" indent="-28575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clarify the status of the added community values (baseline), and</a:t>
            </a:r>
          </a:p>
          <a:p>
            <a:pPr marL="560070" lvl="1" indent="-28575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disclose areas, where the local organisations could make improvements.</a:t>
            </a:r>
            <a:endParaRPr lang="en-GB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n-GB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n-GB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n-GB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n-GB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0" y="5949280"/>
            <a:ext cx="104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pic>
        <p:nvPicPr>
          <p:cNvPr id="7" name="Pladsholder til indhold 3" descr="rapport_logo, lil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1053" y="6145451"/>
            <a:ext cx="497667" cy="536358"/>
          </a:xfrm>
          <a:prstGeom prst="rect">
            <a:avLst/>
          </a:prstGeom>
        </p:spPr>
      </p:pic>
      <p:sp>
        <p:nvSpPr>
          <p:cNvPr id="9" name="Pladsholder til diasnummer 7"/>
          <p:cNvSpPr>
            <a:spLocks noGrp="1"/>
          </p:cNvSpPr>
          <p:nvPr>
            <p:ph type="sldNum" sz="quarter" idx="12"/>
          </p:nvPr>
        </p:nvSpPr>
        <p:spPr>
          <a:xfrm>
            <a:off x="251520" y="332656"/>
            <a:ext cx="457200" cy="476250"/>
          </a:xfrm>
        </p:spPr>
        <p:txBody>
          <a:bodyPr/>
          <a:lstStyle/>
          <a:p>
            <a:fld id="{6BAAE076-7F58-41A9-8F73-CDE9F5E0F14C}" type="slidenum">
              <a:rPr lang="da-DK" b="1" smtClean="0">
                <a:solidFill>
                  <a:schemeClr val="tx2"/>
                </a:solidFill>
              </a:rPr>
              <a:pPr/>
              <a:t>8</a:t>
            </a:fld>
            <a:endParaRPr lang="da-DK" b="1" dirty="0">
              <a:solidFill>
                <a:schemeClr val="tx2"/>
              </a:solidFill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7783" y="3995389"/>
            <a:ext cx="4644941" cy="2457947"/>
          </a:xfrm>
          <a:prstGeom prst="rect">
            <a:avLst/>
          </a:prstGeom>
        </p:spPr>
      </p:pic>
      <p:sp>
        <p:nvSpPr>
          <p:cNvPr id="6" name="Tekstboks 5"/>
          <p:cNvSpPr txBox="1"/>
          <p:nvPr/>
        </p:nvSpPr>
        <p:spPr>
          <a:xfrm>
            <a:off x="2595734" y="6453336"/>
            <a:ext cx="47845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workshop about sustainable clothes production at the Culture Island</a:t>
            </a:r>
            <a:endParaRPr lang="da-DK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913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171346"/>
            <a:ext cx="7498080" cy="490066"/>
          </a:xfrm>
        </p:spPr>
        <p:txBody>
          <a:bodyPr>
            <a:noAutofit/>
          </a:bodyPr>
          <a:lstStyle/>
          <a:p>
            <a:r>
              <a:rPr lang="en-GB" sz="2800" dirty="0"/>
              <a:t>Micropolis – survey results</a:t>
            </a:r>
          </a:p>
        </p:txBody>
      </p:sp>
      <p:sp>
        <p:nvSpPr>
          <p:cNvPr id="10" name="Pladsholder til indhold 9"/>
          <p:cNvSpPr>
            <a:spLocks noGrp="1"/>
          </p:cNvSpPr>
          <p:nvPr>
            <p:ph idx="1"/>
          </p:nvPr>
        </p:nvSpPr>
        <p:spPr>
          <a:xfrm>
            <a:off x="1475656" y="839484"/>
            <a:ext cx="7498080" cy="5596490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ts val="600"/>
              </a:spcBef>
              <a:buFont typeface="Calibri" panose="020F0502020204030204" pitchFamily="34" charset="0"/>
              <a:buChar char="•"/>
            </a:pP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green values and practises had a low score among the NGOs - even though it has a high priority in the official policies of the municipality. </a:t>
            </a:r>
            <a:endParaRPr lang="da-DK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1200"/>
              </a:spcBef>
              <a:buFont typeface="Calibri" panose="020F0502020204030204" pitchFamily="34" charset="0"/>
              <a:buChar char="•"/>
            </a:pP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NGOs from different sectors did not have much cooperation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</a:t>
            </a: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even though it can promote knowledge transfer, activity development, and improved communication to the wider community. </a:t>
            </a:r>
            <a:endParaRPr lang="da-DK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1200"/>
              </a:spcBef>
              <a:buFont typeface="Calibri" panose="020F0502020204030204" pitchFamily="34" charset="0"/>
              <a:buChar char="•"/>
            </a:pP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associations had very little cooperation with peers in other parts of the country and in the other EU states – even though it can bring new inspiration and a wider outlook on the added community values of the activities. </a:t>
            </a:r>
            <a:endParaRPr lang="da-DK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n-GB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n-GB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n-GB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0" y="5949280"/>
            <a:ext cx="104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pic>
        <p:nvPicPr>
          <p:cNvPr id="7" name="Pladsholder til indhold 3" descr="rapport_logo, lil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1053" y="6145451"/>
            <a:ext cx="497667" cy="536358"/>
          </a:xfrm>
          <a:prstGeom prst="rect">
            <a:avLst/>
          </a:prstGeom>
        </p:spPr>
      </p:pic>
      <p:sp>
        <p:nvSpPr>
          <p:cNvPr id="9" name="Pladsholder til diasnummer 7"/>
          <p:cNvSpPr>
            <a:spLocks noGrp="1"/>
          </p:cNvSpPr>
          <p:nvPr>
            <p:ph type="sldNum" sz="quarter" idx="12"/>
          </p:nvPr>
        </p:nvSpPr>
        <p:spPr>
          <a:xfrm>
            <a:off x="251520" y="332656"/>
            <a:ext cx="457200" cy="476250"/>
          </a:xfrm>
        </p:spPr>
        <p:txBody>
          <a:bodyPr/>
          <a:lstStyle/>
          <a:p>
            <a:fld id="{6BAAE076-7F58-41A9-8F73-CDE9F5E0F14C}" type="slidenum">
              <a:rPr lang="da-DK" b="1" smtClean="0">
                <a:solidFill>
                  <a:schemeClr val="tx2"/>
                </a:solidFill>
              </a:rPr>
              <a:pPr/>
              <a:t>9</a:t>
            </a:fld>
            <a:endParaRPr lang="da-DK" b="1" dirty="0">
              <a:solidFill>
                <a:schemeClr val="tx2"/>
              </a:solidFill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8806" y="3573016"/>
            <a:ext cx="4740185" cy="2880320"/>
          </a:xfrm>
          <a:prstGeom prst="rect">
            <a:avLst/>
          </a:prstGeom>
        </p:spPr>
      </p:pic>
      <p:sp>
        <p:nvSpPr>
          <p:cNvPr id="6" name="Tekstboks 5"/>
          <p:cNvSpPr txBox="1"/>
          <p:nvPr/>
        </p:nvSpPr>
        <p:spPr>
          <a:xfrm>
            <a:off x="2808806" y="6483241"/>
            <a:ext cx="47875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>
                <a:latin typeface="Arial" panose="020B0604020202020204" pitchFamily="34" charset="0"/>
                <a:cs typeface="Arial" panose="020B0604020202020204" pitchFamily="34" charset="0"/>
              </a:rPr>
              <a:t>Creative workshop </a:t>
            </a:r>
            <a:r>
              <a:rPr lang="da-DK" sz="1100" dirty="0" err="1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da-DK" sz="1100" dirty="0">
                <a:latin typeface="Arial" panose="020B0604020202020204" pitchFamily="34" charset="0"/>
                <a:cs typeface="Arial" panose="020B0604020202020204" pitchFamily="34" charset="0"/>
              </a:rPr>
              <a:t> the People’s </a:t>
            </a:r>
            <a:r>
              <a:rPr lang="da-DK" sz="1100" dirty="0" err="1">
                <a:latin typeface="Arial" panose="020B0604020202020204" pitchFamily="34" charset="0"/>
                <a:cs typeface="Arial" panose="020B0604020202020204" pitchFamily="34" charset="0"/>
              </a:rPr>
              <a:t>Climate</a:t>
            </a:r>
            <a:r>
              <a:rPr lang="da-DK" sz="1100" dirty="0">
                <a:latin typeface="Arial" panose="020B0604020202020204" pitchFamily="34" charset="0"/>
                <a:cs typeface="Arial" panose="020B0604020202020204" pitchFamily="34" charset="0"/>
              </a:rPr>
              <a:t> Meeting 2023</a:t>
            </a:r>
          </a:p>
        </p:txBody>
      </p:sp>
    </p:spTree>
    <p:extLst>
      <p:ext uri="{BB962C8B-B14F-4D97-AF65-F5344CB8AC3E}">
        <p14:creationId xmlns:p14="http://schemas.microsoft.com/office/powerpoint/2010/main" val="36632312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mbusfletværk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mbusfletværk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Bambusfletværk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ambusfletværk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mbusfletværk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Bambusfletværk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Bambusfletværk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mbusfletværk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Bambusfletværk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15072</TotalTime>
  <Words>1720</Words>
  <Application>Microsoft Office PowerPoint</Application>
  <PresentationFormat>Skærmshow (4:3)</PresentationFormat>
  <Paragraphs>233</Paragraphs>
  <Slides>18</Slides>
  <Notes>15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9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18</vt:i4>
      </vt:variant>
    </vt:vector>
  </HeadingPairs>
  <TitlesOfParts>
    <vt:vector size="30" baseType="lpstr">
      <vt:lpstr>Aptos</vt:lpstr>
      <vt:lpstr>Arial</vt:lpstr>
      <vt:lpstr>Calibri</vt:lpstr>
      <vt:lpstr>Courier New</vt:lpstr>
      <vt:lpstr>Gill Sans MT</vt:lpstr>
      <vt:lpstr>Times New Roman</vt:lpstr>
      <vt:lpstr>Verdana</vt:lpstr>
      <vt:lpstr>Wingdings</vt:lpstr>
      <vt:lpstr>Wingdings 2</vt:lpstr>
      <vt:lpstr>Bambusfletværk</vt:lpstr>
      <vt:lpstr>1_Bambusfletværk</vt:lpstr>
      <vt:lpstr>2_Bambusfletværk</vt:lpstr>
      <vt:lpstr>PowerPoint-præsentation</vt:lpstr>
      <vt:lpstr>Interfolk at a glance </vt:lpstr>
      <vt:lpstr>Micropolis – The Danish team  </vt:lpstr>
      <vt:lpstr>PowerPoint-præsentation</vt:lpstr>
      <vt:lpstr>PowerPoint-præsentation</vt:lpstr>
      <vt:lpstr>Micropolis – a unique and ambitious project  </vt:lpstr>
      <vt:lpstr>Micropolis – we needed to delimit the work  </vt:lpstr>
      <vt:lpstr>Micropolis – survey of added community values</vt:lpstr>
      <vt:lpstr>Micropolis – survey results</vt:lpstr>
      <vt:lpstr>Micropolis – the implemented pilot work </vt:lpstr>
      <vt:lpstr>             1st pilot – green workshops about reusing textiles</vt:lpstr>
      <vt:lpstr>               2nd pilot – green menu for social NGOs</vt:lpstr>
      <vt:lpstr>               3rd pilot – stalls at Peoples Climate meeting</vt:lpstr>
      <vt:lpstr>             4th pilot – co-creative culture workshops</vt:lpstr>
      <vt:lpstr>               5th pilot – Erasmus+ mobilities</vt:lpstr>
      <vt:lpstr>              6th pilot – ESG methodology for NGOs</vt:lpstr>
      <vt:lpstr>Concluding – learning points from the project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hans</dc:creator>
  <cp:lastModifiedBy>Hans Jørgen Vodsgaard</cp:lastModifiedBy>
  <cp:revision>739</cp:revision>
  <dcterms:created xsi:type="dcterms:W3CDTF">2011-03-31T09:38:17Z</dcterms:created>
  <dcterms:modified xsi:type="dcterms:W3CDTF">2024-09-11T12:18:56Z</dcterms:modified>
</cp:coreProperties>
</file>