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2" r:id="rId3"/>
    <p:sldId id="341" r:id="rId4"/>
    <p:sldId id="262" r:id="rId5"/>
    <p:sldId id="339" r:id="rId6"/>
    <p:sldId id="340" r:id="rId7"/>
    <p:sldId id="333" r:id="rId8"/>
    <p:sldId id="342" r:id="rId9"/>
    <p:sldId id="343" r:id="rId10"/>
    <p:sldId id="344" r:id="rId11"/>
    <p:sldId id="345" r:id="rId12"/>
    <p:sldId id="335" r:id="rId13"/>
    <p:sldId id="334" r:id="rId14"/>
    <p:sldId id="328" r:id="rId15"/>
    <p:sldId id="33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42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D7278-C003-4D55-93EC-DE88050EB731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63E9-AB1F-4583-AFF4-3B6E874E8EFF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50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74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50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4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13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4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75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93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8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22E8-81B5-464A-80DD-9196158C5CE4}" type="datetimeFigureOut">
              <a:rPr lang="pl-PL" smtClean="0"/>
              <a:pPr/>
              <a:t>17.09.2020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B529C-DE51-4A6D-809D-588F767C3A81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1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000125" y="2651733"/>
            <a:ext cx="10249281" cy="146803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17"/>
          <a:stretch>
            <a:fillRect/>
          </a:stretch>
        </p:blipFill>
        <p:spPr>
          <a:xfrm>
            <a:off x="10104727" y="5867270"/>
            <a:ext cx="1699210" cy="99073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3" y="0"/>
            <a:ext cx="2858086" cy="191716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" y="5929695"/>
            <a:ext cx="3672199" cy="75389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ctrTitle"/>
          </p:nvPr>
        </p:nvSpPr>
        <p:spPr>
          <a:xfrm>
            <a:off x="796636" y="2582053"/>
            <a:ext cx="10598727" cy="1537710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chemeClr val="accent2"/>
                </a:solidFill>
              </a:rPr>
              <a:t>IO4 / The MENTORING System</a:t>
            </a:r>
            <a:r>
              <a:rPr lang="it-IT" sz="5400" b="1" dirty="0" smtClean="0"/>
              <a:t/>
            </a:r>
            <a:br>
              <a:rPr lang="it-IT" sz="5400" b="1" dirty="0" smtClean="0"/>
            </a:br>
            <a:r>
              <a:rPr lang="en-US" sz="2400" b="1" i="1" dirty="0" smtClean="0"/>
              <a:t>Guidelines and scenario for the implementation of (e-)mentoring systems supporting international cooperation in the 3rd sector of adult learning organizations</a:t>
            </a:r>
            <a:endParaRPr lang="pl-PL" sz="2400" b="1" i="1" dirty="0"/>
          </a:p>
        </p:txBody>
      </p:sp>
      <p:sp>
        <p:nvSpPr>
          <p:cNvPr id="17" name="Podtytuł 2"/>
          <p:cNvSpPr>
            <a:spLocks noGrp="1"/>
          </p:cNvSpPr>
          <p:nvPr>
            <p:ph type="subTitle" idx="1"/>
          </p:nvPr>
        </p:nvSpPr>
        <p:spPr>
          <a:xfrm>
            <a:off x="1524000" y="4119763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r>
              <a:rPr lang="en-US" b="1" dirty="0" smtClean="0"/>
              <a:t>EUROPEAN CONFERENCE: </a:t>
            </a:r>
            <a:r>
              <a:rPr lang="en-US" b="1" i="1" dirty="0" smtClean="0"/>
              <a:t>International cooperation. How to start it well? </a:t>
            </a:r>
            <a:endParaRPr lang="en-US" b="1" i="1" dirty="0"/>
          </a:p>
          <a:p>
            <a:r>
              <a:rPr lang="pl-PL" b="1" dirty="0" smtClean="0"/>
              <a:t>2</a:t>
            </a:r>
            <a:r>
              <a:rPr lang="it-IT" b="1" dirty="0" smtClean="0"/>
              <a:t>2nd </a:t>
            </a:r>
            <a:r>
              <a:rPr lang="pl-PL" b="1" dirty="0" smtClean="0"/>
              <a:t>of </a:t>
            </a:r>
            <a:r>
              <a:rPr lang="it-IT" b="1" dirty="0" err="1" smtClean="0"/>
              <a:t>September</a:t>
            </a:r>
            <a:r>
              <a:rPr lang="pl-PL" b="1" dirty="0" smtClean="0"/>
              <a:t> 2020</a:t>
            </a:r>
          </a:p>
          <a:p>
            <a:endParaRPr lang="pl-PL" dirty="0"/>
          </a:p>
          <a:p>
            <a:r>
              <a:rPr lang="pl-PL" dirty="0" smtClean="0"/>
              <a:t>Presenter: </a:t>
            </a:r>
            <a:r>
              <a:rPr lang="it-IT" dirty="0" smtClean="0"/>
              <a:t>Lorenza LUPINI</a:t>
            </a:r>
            <a:r>
              <a:rPr lang="pl-PL" dirty="0" smtClean="0"/>
              <a:t>, </a:t>
            </a:r>
            <a:r>
              <a:rPr lang="it-IT" dirty="0" smtClean="0"/>
              <a:t>COOSS</a:t>
            </a:r>
            <a:endParaRPr lang="pl-PL" dirty="0"/>
          </a:p>
        </p:txBody>
      </p:sp>
      <p:pic>
        <p:nvPicPr>
          <p:cNvPr id="18" name="Picture 2" descr="project management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b="21175"/>
          <a:stretch/>
        </p:blipFill>
        <p:spPr bwMode="auto">
          <a:xfrm>
            <a:off x="4803648" y="0"/>
            <a:ext cx="7388352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464561" y="1156790"/>
            <a:ext cx="99586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How could it </a:t>
            </a:r>
            <a:r>
              <a:rPr lang="en-US" sz="54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support </a:t>
            </a:r>
            <a:r>
              <a:rPr lang="en-US" sz="54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my work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algn="just"/>
            <a:r>
              <a:rPr lang="pl-PL" sz="4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2"/>
                </a:solidFill>
              </a:rPr>
              <a:t>The practice of </a:t>
            </a:r>
            <a:r>
              <a:rPr lang="en-US" sz="2800" dirty="0" smtClean="0">
                <a:solidFill>
                  <a:schemeClr val="accent2"/>
                </a:solidFill>
              </a:rPr>
              <a:t>MENTORING</a:t>
            </a:r>
            <a:r>
              <a:rPr lang="en-US" sz="2800" dirty="0" smtClean="0">
                <a:solidFill>
                  <a:schemeClr val="tx2"/>
                </a:solidFill>
              </a:rPr>
              <a:t> is extremely useful and used </a:t>
            </a:r>
            <a:r>
              <a:rPr lang="en-US" sz="2800" dirty="0" smtClean="0">
                <a:solidFill>
                  <a:srgbClr val="0099CC"/>
                </a:solidFill>
              </a:rPr>
              <a:t>to share the experience from more experienced </a:t>
            </a:r>
            <a:r>
              <a:rPr lang="en-US" sz="2800" dirty="0" smtClean="0">
                <a:solidFill>
                  <a:schemeClr val="tx2"/>
                </a:solidFill>
              </a:rPr>
              <a:t>to unexperienced people/employees and enhance the most the know-how.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Thanks to an effective mentoring, the </a:t>
            </a:r>
            <a:r>
              <a:rPr lang="en-US" sz="2800" dirty="0" smtClean="0">
                <a:solidFill>
                  <a:schemeClr val="accent2"/>
                </a:solidFill>
              </a:rPr>
              <a:t>mentor </a:t>
            </a:r>
            <a:r>
              <a:rPr lang="en-US" sz="2800" dirty="0" smtClean="0">
                <a:solidFill>
                  <a:schemeClr val="tx2"/>
                </a:solidFill>
              </a:rPr>
              <a:t>can</a:t>
            </a:r>
          </a:p>
          <a:p>
            <a:pPr algn="just"/>
            <a:r>
              <a:rPr lang="en-US" sz="2800" dirty="0" smtClean="0">
                <a:solidFill>
                  <a:srgbClr val="0099CC"/>
                </a:solidFill>
              </a:rPr>
              <a:t>teach all its knowledge and experience </a:t>
            </a:r>
            <a:r>
              <a:rPr lang="en-US" sz="2800" dirty="0" smtClean="0">
                <a:solidFill>
                  <a:schemeClr val="tx2"/>
                </a:solidFill>
              </a:rPr>
              <a:t>to their "pupil" or "mentee" </a:t>
            </a:r>
            <a:r>
              <a:rPr lang="en-US" sz="2800" i="1" dirty="0" smtClean="0">
                <a:solidFill>
                  <a:schemeClr val="tx2"/>
                </a:solidFill>
              </a:rPr>
              <a:t>and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99CC"/>
                </a:solidFill>
              </a:rPr>
              <a:t>promote</a:t>
            </a:r>
            <a:r>
              <a:rPr lang="en-US" sz="2800" dirty="0" smtClean="0">
                <a:solidFill>
                  <a:schemeClr val="tx2"/>
                </a:solidFill>
              </a:rPr>
              <a:t> their inclusion, professional growth and personal maturation.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1876426" y="1094661"/>
            <a:ext cx="9477818" cy="1090239"/>
          </a:xfrm>
          <a:prstGeom prst="wedgeRoundRectCallout">
            <a:avLst>
              <a:gd name="adj1" fmla="val -35934"/>
              <a:gd name="adj2" fmla="val 67332"/>
              <a:gd name="adj3" fmla="val 16667"/>
            </a:avLst>
          </a:prstGeom>
          <a:noFill/>
          <a:ln w="38100">
            <a:solidFill>
              <a:srgbClr val="00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636011" y="1156790"/>
            <a:ext cx="99586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How could it be </a:t>
            </a:r>
            <a:r>
              <a:rPr lang="en-US" sz="54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used and applied </a:t>
            </a:r>
            <a:r>
              <a:rPr lang="en-US" sz="54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in my 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organization?</a:t>
            </a:r>
            <a:endParaRPr lang="it-IT" sz="4400" dirty="0" smtClean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it-IT" sz="4400" dirty="0" smtClean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it-IT" sz="44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Here a list of Practical GUIDELINES and RECOMMENDATIONS and for an affective Mentoring in 3</a:t>
            </a:r>
            <a:r>
              <a:rPr lang="en-US" sz="2800" baseline="30000" dirty="0" smtClean="0">
                <a:solidFill>
                  <a:schemeClr val="tx2"/>
                </a:solidFill>
              </a:rPr>
              <a:t>rd</a:t>
            </a:r>
            <a:r>
              <a:rPr lang="en-US" sz="2800" dirty="0" smtClean="0">
                <a:solidFill>
                  <a:schemeClr val="tx2"/>
                </a:solidFill>
              </a:rPr>
              <a:t> sector organization of adult education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1876426" y="1094661"/>
            <a:ext cx="9477818" cy="1877139"/>
          </a:xfrm>
          <a:prstGeom prst="wedgeRoundRectCallout">
            <a:avLst>
              <a:gd name="adj1" fmla="val -35934"/>
              <a:gd name="adj2" fmla="val 67332"/>
              <a:gd name="adj3" fmla="val 16667"/>
            </a:avLst>
          </a:prstGeom>
          <a:noFill/>
          <a:ln w="38100">
            <a:solidFill>
              <a:srgbClr val="00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0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2456111" y="784113"/>
            <a:ext cx="9583489" cy="516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5400" dirty="0" smtClean="0">
                <a:solidFill>
                  <a:srgbClr val="00B0F0"/>
                </a:solidFill>
                <a:latin typeface="Calibri Light"/>
              </a:rPr>
              <a:t>Practical </a:t>
            </a:r>
            <a:r>
              <a:rPr lang="en-GB" sz="5400" dirty="0" smtClean="0">
                <a:solidFill>
                  <a:schemeClr val="accent2"/>
                </a:solidFill>
                <a:latin typeface="Calibri Light"/>
              </a:rPr>
              <a:t>GUIDELINES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400" dirty="0" smtClean="0">
              <a:solidFill>
                <a:srgbClr val="00B0F0"/>
              </a:solidFill>
              <a:latin typeface="Calibri Light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Application </a:t>
            </a:r>
            <a:r>
              <a:rPr lang="en-GB" sz="2000" dirty="0">
                <a:solidFill>
                  <a:schemeClr val="tx2"/>
                </a:solidFill>
              </a:rPr>
              <a:t>Form (Expression of interest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P</a:t>
            </a:r>
            <a:r>
              <a:rPr lang="en-GB" sz="2000" dirty="0">
                <a:solidFill>
                  <a:schemeClr val="tx2"/>
                </a:solidFill>
              </a:rPr>
              <a:t>rocedure for </a:t>
            </a:r>
            <a:r>
              <a:rPr lang="en-GB" sz="2000" dirty="0">
                <a:solidFill>
                  <a:schemeClr val="tx2"/>
                </a:solidFill>
              </a:rPr>
              <a:t>getting a mentoring offer, including initial replies and </a:t>
            </a:r>
            <a:r>
              <a:rPr lang="en-GB" sz="2000" dirty="0">
                <a:solidFill>
                  <a:schemeClr val="tx2"/>
                </a:solidFill>
              </a:rPr>
              <a:t>contacts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</a:rPr>
              <a:t>Mentoring </a:t>
            </a:r>
            <a:r>
              <a:rPr lang="en-GB" sz="2000" dirty="0">
                <a:solidFill>
                  <a:schemeClr val="tx2"/>
                </a:solidFill>
              </a:rPr>
              <a:t>Agreement to </a:t>
            </a:r>
            <a:r>
              <a:rPr lang="en-GB" sz="2000" dirty="0" smtClean="0">
                <a:solidFill>
                  <a:schemeClr val="tx2"/>
                </a:solidFill>
              </a:rPr>
              <a:t>sign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it-IT" sz="1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Set of queries: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1. </a:t>
            </a:r>
            <a:r>
              <a:rPr lang="en-GB" sz="2000" dirty="0">
                <a:solidFill>
                  <a:schemeClr val="tx2"/>
                </a:solidFill>
              </a:rPr>
              <a:t>needs </a:t>
            </a:r>
            <a:r>
              <a:rPr lang="en-GB" sz="2000" dirty="0">
                <a:solidFill>
                  <a:schemeClr val="tx2"/>
                </a:solidFill>
              </a:rPr>
              <a:t>assessment of the mentee’s competence profile and needs for </a:t>
            </a:r>
            <a:r>
              <a:rPr lang="en-GB" sz="2000" dirty="0" smtClean="0">
                <a:solidFill>
                  <a:schemeClr val="tx2"/>
                </a:solidFill>
              </a:rPr>
              <a:t>improvement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2. query </a:t>
            </a:r>
            <a:r>
              <a:rPr lang="en-GB" sz="2000" dirty="0">
                <a:solidFill>
                  <a:schemeClr val="tx2"/>
                </a:solidFill>
              </a:rPr>
              <a:t>for outlining the organisation’s international development </a:t>
            </a:r>
            <a:r>
              <a:rPr lang="en-GB" sz="2000" dirty="0">
                <a:solidFill>
                  <a:schemeClr val="tx2"/>
                </a:solidFill>
              </a:rPr>
              <a:t>plan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3. </a:t>
            </a:r>
            <a:r>
              <a:rPr lang="en-GB" sz="2000" dirty="0" smtClean="0">
                <a:solidFill>
                  <a:schemeClr val="tx2"/>
                </a:solidFill>
              </a:rPr>
              <a:t>final </a:t>
            </a:r>
            <a:r>
              <a:rPr lang="en-GB" sz="2000" dirty="0">
                <a:solidFill>
                  <a:schemeClr val="tx2"/>
                </a:solidFill>
              </a:rPr>
              <a:t>queries to assess </a:t>
            </a:r>
            <a:r>
              <a:rPr lang="it-IT" sz="2000" dirty="0" err="1">
                <a:solidFill>
                  <a:schemeClr val="tx2"/>
                </a:solidFill>
              </a:rPr>
              <a:t>efficacy</a:t>
            </a:r>
            <a:r>
              <a:rPr lang="it-IT" sz="2000" dirty="0">
                <a:solidFill>
                  <a:schemeClr val="tx2"/>
                </a:solidFill>
              </a:rPr>
              <a:t> of </a:t>
            </a:r>
            <a:r>
              <a:rPr lang="it-IT" sz="2000" dirty="0" err="1" smtClean="0">
                <a:solidFill>
                  <a:schemeClr val="tx2"/>
                </a:solidFill>
              </a:rPr>
              <a:t>process</a:t>
            </a:r>
            <a:endParaRPr lang="it-IT" sz="2000" dirty="0" smtClean="0">
              <a:solidFill>
                <a:schemeClr val="tx2"/>
              </a:solidFill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it-IT" sz="1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A </a:t>
            </a:r>
            <a:r>
              <a:rPr lang="en-GB" sz="2000" dirty="0">
                <a:solidFill>
                  <a:schemeClr val="tx2"/>
                </a:solidFill>
              </a:rPr>
              <a:t>list of communication </a:t>
            </a:r>
            <a:r>
              <a:rPr lang="en-GB" sz="2000" dirty="0" smtClean="0">
                <a:solidFill>
                  <a:schemeClr val="tx2"/>
                </a:solidFill>
              </a:rPr>
              <a:t>tools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The follow-up session</a:t>
            </a:r>
            <a:r>
              <a:rPr lang="en-GB" sz="2000" dirty="0">
                <a:solidFill>
                  <a:schemeClr val="tx2"/>
                </a:solidFill>
              </a:rPr>
              <a:t> 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Tools wrench icon - Circl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0" y="1503858"/>
            <a:ext cx="187007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40" t="1455" r="16413"/>
          <a:stretch/>
        </p:blipFill>
        <p:spPr>
          <a:xfrm rot="19873876">
            <a:off x="258039" y="1759819"/>
            <a:ext cx="1462938" cy="91138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16420" y="1842236"/>
            <a:ext cx="101822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1. </a:t>
            </a:r>
            <a:r>
              <a:rPr lang="en-US" sz="2000" dirty="0">
                <a:solidFill>
                  <a:schemeClr val="tx2"/>
                </a:solidFill>
              </a:rPr>
              <a:t>To clarify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>
                <a:solidFill>
                  <a:schemeClr val="tx2"/>
                </a:solidFill>
              </a:rPr>
              <a:t>share </a:t>
            </a: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b="1" dirty="0">
                <a:solidFill>
                  <a:schemeClr val="accent2"/>
                </a:solidFill>
              </a:rPr>
              <a:t>aims</a:t>
            </a:r>
            <a:r>
              <a:rPr lang="en-US" sz="2000" dirty="0">
                <a:solidFill>
                  <a:schemeClr val="tx2"/>
                </a:solidFill>
              </a:rPr>
              <a:t> of the mentoring process at the beginning of the </a:t>
            </a:r>
            <a:r>
              <a:rPr lang="en-US" sz="2000" dirty="0">
                <a:solidFill>
                  <a:schemeClr val="tx2"/>
                </a:solidFill>
              </a:rPr>
              <a:t>process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2. </a:t>
            </a:r>
            <a:r>
              <a:rPr lang="en-US" sz="2000" dirty="0">
                <a:solidFill>
                  <a:schemeClr val="tx2"/>
                </a:solidFill>
              </a:rPr>
              <a:t>To define a set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b="1" dirty="0">
                <a:solidFill>
                  <a:schemeClr val="accent2"/>
                </a:solidFill>
              </a:rPr>
              <a:t>standard procedures </a:t>
            </a:r>
            <a:r>
              <a:rPr lang="en-US" sz="2000" dirty="0">
                <a:solidFill>
                  <a:schemeClr val="tx2"/>
                </a:solidFill>
              </a:rPr>
              <a:t>to access in a mentoring project (i.e. need assessment, initial and final evaluation and self-evaluation, minimum of </a:t>
            </a:r>
            <a:r>
              <a:rPr lang="en-US" sz="2000" dirty="0">
                <a:solidFill>
                  <a:schemeClr val="tx2"/>
                </a:solidFill>
              </a:rPr>
              <a:t>hours, etc.)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3. </a:t>
            </a:r>
            <a:r>
              <a:rPr lang="en-US" sz="2000" dirty="0">
                <a:solidFill>
                  <a:schemeClr val="tx2"/>
                </a:solidFill>
              </a:rPr>
              <a:t>To set adequate number </a:t>
            </a:r>
            <a:r>
              <a:rPr lang="en-US" sz="2000" dirty="0">
                <a:solidFill>
                  <a:schemeClr val="tx2"/>
                </a:solidFill>
              </a:rPr>
              <a:t>of mentors </a:t>
            </a:r>
            <a:r>
              <a:rPr lang="en-US" sz="2000" dirty="0">
                <a:solidFill>
                  <a:schemeClr val="tx2"/>
                </a:solidFill>
              </a:rPr>
              <a:t>and hours per mentees: </a:t>
            </a:r>
            <a:r>
              <a:rPr lang="en-US" sz="2000" b="1" dirty="0">
                <a:solidFill>
                  <a:schemeClr val="accent2"/>
                </a:solidFill>
              </a:rPr>
              <a:t>balanced resources</a:t>
            </a:r>
            <a:endParaRPr lang="en-US" sz="2000" b="1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4. </a:t>
            </a:r>
            <a:r>
              <a:rPr lang="en-US" sz="2000" dirty="0">
                <a:solidFill>
                  <a:schemeClr val="tx2"/>
                </a:solidFill>
              </a:rPr>
              <a:t>To clarify the </a:t>
            </a:r>
            <a:r>
              <a:rPr lang="en-US" sz="2000" b="1" dirty="0">
                <a:solidFill>
                  <a:schemeClr val="accent2"/>
                </a:solidFill>
              </a:rPr>
              <a:t>role of the mentor </a:t>
            </a:r>
            <a:r>
              <a:rPr lang="en-US" sz="2000" dirty="0">
                <a:solidFill>
                  <a:schemeClr val="tx2"/>
                </a:solidFill>
              </a:rPr>
              <a:t>and what kind of support he/she can provide to the </a:t>
            </a:r>
            <a:r>
              <a:rPr lang="en-US" sz="2000" dirty="0">
                <a:solidFill>
                  <a:schemeClr val="tx2"/>
                </a:solidFill>
              </a:rPr>
              <a:t>mentee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5. </a:t>
            </a:r>
            <a:r>
              <a:rPr lang="en-US" sz="2000" dirty="0">
                <a:solidFill>
                  <a:schemeClr val="tx2"/>
                </a:solidFill>
              </a:rPr>
              <a:t>To set a </a:t>
            </a:r>
            <a:r>
              <a:rPr lang="en-US" sz="2000" dirty="0">
                <a:solidFill>
                  <a:schemeClr val="tx2"/>
                </a:solidFill>
              </a:rPr>
              <a:t>clear </a:t>
            </a:r>
            <a:r>
              <a:rPr lang="en-US" sz="2000" b="1" dirty="0">
                <a:solidFill>
                  <a:schemeClr val="accent2"/>
                </a:solidFill>
              </a:rPr>
              <a:t>agreement on scheduling 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>
                <a:solidFill>
                  <a:schemeClr val="tx2"/>
                </a:solidFill>
              </a:rPr>
              <a:t>agenda, </a:t>
            </a:r>
            <a:r>
              <a:rPr lang="en-US" sz="2000" dirty="0">
                <a:solidFill>
                  <a:schemeClr val="tx2"/>
                </a:solidFill>
              </a:rPr>
              <a:t>duration, deadline, etc</a:t>
            </a:r>
            <a:r>
              <a:rPr lang="en-US" sz="2000" dirty="0">
                <a:solidFill>
                  <a:schemeClr val="tx2"/>
                </a:solidFill>
              </a:rPr>
              <a:t>.)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6. </a:t>
            </a:r>
            <a:r>
              <a:rPr lang="en-US" sz="2000" dirty="0">
                <a:solidFill>
                  <a:schemeClr val="tx2"/>
                </a:solidFill>
              </a:rPr>
              <a:t>To deepen the </a:t>
            </a:r>
            <a:r>
              <a:rPr lang="en-US" sz="2000" b="1" dirty="0">
                <a:solidFill>
                  <a:schemeClr val="accent2"/>
                </a:solidFill>
              </a:rPr>
              <a:t>knowledge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of the CSO context and the specific needs for accessing the international </a:t>
            </a:r>
            <a:r>
              <a:rPr lang="en-US" sz="2000" dirty="0">
                <a:solidFill>
                  <a:schemeClr val="tx2"/>
                </a:solidFill>
              </a:rPr>
              <a:t>funds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59853" y="784112"/>
            <a:ext cx="62722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Calibri Light"/>
              </a:rPr>
              <a:t>RECOMMENDATION  </a:t>
            </a:r>
            <a:endParaRPr lang="it-IT" sz="5400" dirty="0">
              <a:solidFill>
                <a:srgbClr val="00B0F0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08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" y="16488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975" y="1149457"/>
            <a:ext cx="3889216" cy="38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2" y="16488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7892485" y="3976052"/>
            <a:ext cx="3968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Lorenza Lupini</a:t>
            </a:r>
          </a:p>
          <a:p>
            <a:pPr marL="0" marR="0" lvl="0" indent="0" algn="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l.lupini@cooss.marche.it</a:t>
            </a:r>
          </a:p>
          <a:p>
            <a:pPr marL="0" marR="0" lvl="0" indent="0" algn="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COOSS -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Italy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85" y="5872130"/>
            <a:ext cx="4043928" cy="889048"/>
          </a:xfrm>
          <a:prstGeom prst="rect">
            <a:avLst/>
          </a:prstGeom>
        </p:spPr>
      </p:pic>
      <p:pic>
        <p:nvPicPr>
          <p:cNvPr id="14" name="Picture 2" descr="project management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b="21175"/>
          <a:stretch/>
        </p:blipFill>
        <p:spPr bwMode="auto">
          <a:xfrm>
            <a:off x="9525" y="5370572"/>
            <a:ext cx="5522077" cy="14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5541645" y="5478418"/>
            <a:ext cx="892749" cy="1089543"/>
            <a:chOff x="5532120" y="7737"/>
            <a:chExt cx="892749" cy="1089543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" t="3475" r="75498" b="82325"/>
            <a:stretch/>
          </p:blipFill>
          <p:spPr>
            <a:xfrm>
              <a:off x="5714767" y="7737"/>
              <a:ext cx="710102" cy="663385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BACC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4" t="5594" r="77943" b="85298"/>
            <a:stretch/>
          </p:blipFill>
          <p:spPr>
            <a:xfrm>
              <a:off x="5532120" y="530352"/>
              <a:ext cx="658368" cy="566928"/>
            </a:xfrm>
            <a:prstGeom prst="rect">
              <a:avLst/>
            </a:prstGeom>
          </p:spPr>
        </p:pic>
      </p:grpSp>
      <p:sp>
        <p:nvSpPr>
          <p:cNvPr id="18" name="Tytuł 1"/>
          <p:cNvSpPr txBox="1">
            <a:spLocks/>
          </p:cNvSpPr>
          <p:nvPr/>
        </p:nvSpPr>
        <p:spPr>
          <a:xfrm>
            <a:off x="1422654" y="1926948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Thank you </a:t>
            </a:r>
            <a:r>
              <a:rPr lang="en-GB" sz="4400" dirty="0" smtClean="0">
                <a:solidFill>
                  <a:srgbClr val="00B0F0"/>
                </a:solidFill>
                <a:latin typeface="Calibri"/>
              </a:rPr>
              <a:t>for your attention</a:t>
            </a:r>
            <a:r>
              <a:rPr lang="pl-PL" sz="4400" dirty="0" smtClean="0">
                <a:solidFill>
                  <a:srgbClr val="00B0F0"/>
                </a:solidFill>
                <a:latin typeface="Calibri"/>
              </a:rPr>
              <a:t>!</a:t>
            </a:r>
            <a:endParaRPr lang="pl-PL" sz="4400" dirty="0">
              <a:solidFill>
                <a:srgbClr val="00B0F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892233" y="1931957"/>
            <a:ext cx="104075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AIM 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of Mentoring Report 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à"/>
            </a:pPr>
            <a:r>
              <a:rPr lang="en-US" sz="3200" dirty="0" smtClean="0">
                <a:solidFill>
                  <a:schemeClr val="tx2"/>
                </a:solidFill>
              </a:rPr>
              <a:t>to </a:t>
            </a:r>
            <a:r>
              <a:rPr lang="en-US" sz="3200" dirty="0">
                <a:solidFill>
                  <a:schemeClr val="tx2"/>
                </a:solidFill>
              </a:rPr>
              <a:t>deliver </a:t>
            </a:r>
            <a:r>
              <a:rPr lang="en-US" sz="3200" b="1" dirty="0">
                <a:solidFill>
                  <a:schemeClr val="tx2"/>
                </a:solidFill>
              </a:rPr>
              <a:t>ready-to-use mentoring </a:t>
            </a:r>
            <a:r>
              <a:rPr lang="en-US" sz="3200" b="1" dirty="0" err="1">
                <a:solidFill>
                  <a:schemeClr val="tx2"/>
                </a:solidFill>
              </a:rPr>
              <a:t>programmes</a:t>
            </a:r>
            <a:r>
              <a:rPr lang="en-US" sz="3200" dirty="0">
                <a:solidFill>
                  <a:schemeClr val="tx2"/>
                </a:solidFill>
              </a:rPr>
              <a:t>, both for the adult education </a:t>
            </a:r>
            <a:r>
              <a:rPr lang="en-US" sz="3200" dirty="0" err="1">
                <a:solidFill>
                  <a:schemeClr val="tx2"/>
                </a:solidFill>
              </a:rPr>
              <a:t>organisations</a:t>
            </a:r>
            <a:r>
              <a:rPr lang="en-US" sz="3200" dirty="0">
                <a:solidFill>
                  <a:schemeClr val="tx2"/>
                </a:solidFill>
              </a:rPr>
              <a:t> managers and first-time international project </a:t>
            </a:r>
            <a:r>
              <a:rPr lang="en-US" sz="3200" dirty="0" smtClean="0">
                <a:solidFill>
                  <a:schemeClr val="tx2"/>
                </a:solidFill>
              </a:rPr>
              <a:t>managers.</a:t>
            </a:r>
          </a:p>
        </p:txBody>
      </p:sp>
    </p:spTree>
    <p:extLst>
      <p:ext uri="{BB962C8B-B14F-4D97-AF65-F5344CB8AC3E}">
        <p14:creationId xmlns:p14="http://schemas.microsoft.com/office/powerpoint/2010/main" val="16996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892233" y="1520785"/>
            <a:ext cx="104075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REALISATION 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of Mentoring Report</a:t>
            </a:r>
          </a:p>
          <a:p>
            <a:pPr algn="ctr"/>
            <a:endParaRPr lang="en-US" sz="2800" dirty="0" smtClean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Collection of guidelines and </a:t>
            </a:r>
            <a:r>
              <a:rPr lang="en-US" sz="3200" dirty="0" smtClean="0">
                <a:solidFill>
                  <a:schemeClr val="tx2"/>
                </a:solidFill>
              </a:rPr>
              <a:t>scenario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5 different partners countries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September 2019 – August 2020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Development of National Offer and Test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Report and Knowledge Pills</a:t>
            </a:r>
          </a:p>
        </p:txBody>
      </p:sp>
    </p:spTree>
    <p:extLst>
      <p:ext uri="{BB962C8B-B14F-4D97-AF65-F5344CB8AC3E}">
        <p14:creationId xmlns:p14="http://schemas.microsoft.com/office/powerpoint/2010/main" val="29059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57783" y="953006"/>
            <a:ext cx="10041165" cy="2760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HOW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>
                <a:solidFill>
                  <a:srgbClr val="0099CC"/>
                </a:solidFill>
              </a:rPr>
              <a:t>can I use </a:t>
            </a:r>
            <a:r>
              <a:rPr lang="en-US" dirty="0" smtClean="0">
                <a:solidFill>
                  <a:srgbClr val="0099CC"/>
                </a:solidFill>
              </a:rPr>
              <a:t>or gain benefits from the </a:t>
            </a:r>
            <a:r>
              <a:rPr lang="en-US" dirty="0">
                <a:solidFill>
                  <a:schemeClr val="accent2"/>
                </a:solidFill>
              </a:rPr>
              <a:t>IO4/Mentoring System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/>
            </a:r>
            <a:br>
              <a:rPr lang="en-US" sz="1200" dirty="0" smtClean="0">
                <a:solidFill>
                  <a:schemeClr val="accent2"/>
                </a:solidFill>
              </a:rPr>
            </a:br>
            <a:r>
              <a:rPr lang="en-US" sz="3100" dirty="0"/>
              <a:t>How could it support my work?</a:t>
            </a:r>
            <a:r>
              <a:rPr lang="pl-PL" sz="3200" dirty="0">
                <a:solidFill>
                  <a:schemeClr val="accent2"/>
                </a:solidFill>
              </a:rPr>
              <a:t/>
            </a:r>
            <a:br>
              <a:rPr lang="pl-PL" sz="3200" dirty="0">
                <a:solidFill>
                  <a:schemeClr val="accent2"/>
                </a:solidFill>
              </a:rPr>
            </a:br>
            <a:r>
              <a:rPr lang="en-US" sz="3100" dirty="0" smtClean="0"/>
              <a:t>How </a:t>
            </a:r>
            <a:r>
              <a:rPr lang="en-US" sz="3100" dirty="0"/>
              <a:t>could it be used </a:t>
            </a:r>
            <a:r>
              <a:rPr lang="en-US" sz="3100" dirty="0" smtClean="0"/>
              <a:t>and applied in my organization?</a:t>
            </a:r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523" y="6042678"/>
            <a:ext cx="2491047" cy="7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umetto 2 2"/>
          <p:cNvSpPr/>
          <p:nvPr/>
        </p:nvSpPr>
        <p:spPr>
          <a:xfrm>
            <a:off x="2430448" y="1156790"/>
            <a:ext cx="9468197" cy="2709952"/>
          </a:xfrm>
          <a:prstGeom prst="wedgeRoundRectCallout">
            <a:avLst>
              <a:gd name="adj1" fmla="val -35934"/>
              <a:gd name="adj2" fmla="val 67332"/>
              <a:gd name="adj3" fmla="val 16667"/>
            </a:avLst>
          </a:prstGeom>
          <a:noFill/>
          <a:ln w="38100">
            <a:solidFill>
              <a:srgbClr val="009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1635"/>
            <a:ext cx="6096000" cy="24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396538" y="1156790"/>
            <a:ext cx="955963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5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mentoring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?</a:t>
            </a:r>
            <a:endParaRPr lang="en-US" sz="54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  <a:buClr>
                <a:schemeClr val="accent2"/>
              </a:buClr>
            </a:pPr>
            <a:r>
              <a:rPr lang="en-US" sz="2800" b="1" dirty="0" smtClean="0">
                <a:solidFill>
                  <a:schemeClr val="accent2"/>
                </a:solidFill>
              </a:rPr>
              <a:t>a.</a:t>
            </a:r>
            <a:r>
              <a:rPr lang="en-US" sz="2800" dirty="0" smtClean="0">
                <a:solidFill>
                  <a:schemeClr val="tx2"/>
                </a:solidFill>
              </a:rPr>
              <a:t> a </a:t>
            </a:r>
            <a:r>
              <a:rPr lang="en-US" sz="2800" b="1" dirty="0">
                <a:solidFill>
                  <a:schemeClr val="tx2"/>
                </a:solidFill>
              </a:rPr>
              <a:t>work-based training intervention </a:t>
            </a:r>
            <a:r>
              <a:rPr lang="en-US" sz="2800" dirty="0">
                <a:solidFill>
                  <a:schemeClr val="tx2"/>
                </a:solidFill>
              </a:rPr>
              <a:t>where mentor and mentee work </a:t>
            </a:r>
            <a:r>
              <a:rPr lang="en-US" sz="2800" dirty="0" smtClean="0">
                <a:solidFill>
                  <a:schemeClr val="tx2"/>
                </a:solidFill>
              </a:rPr>
              <a:t>one-on-one</a:t>
            </a:r>
          </a:p>
          <a:p>
            <a:pPr algn="just">
              <a:spcAft>
                <a:spcPts val="1200"/>
              </a:spcAft>
              <a:buClr>
                <a:schemeClr val="accent2"/>
              </a:buClr>
            </a:pPr>
            <a:r>
              <a:rPr lang="en-US" sz="2800" b="1" dirty="0" smtClean="0">
                <a:solidFill>
                  <a:schemeClr val="accent2"/>
                </a:solidFill>
              </a:rPr>
              <a:t>b.</a:t>
            </a:r>
            <a:r>
              <a:rPr lang="en-US" sz="2800" b="1" dirty="0" smtClean="0">
                <a:solidFill>
                  <a:schemeClr val="tx2"/>
                </a:solidFill>
              </a:rPr>
              <a:t> face-to-face</a:t>
            </a:r>
            <a:r>
              <a:rPr lang="en-US" sz="2800" dirty="0" smtClean="0">
                <a:solidFill>
                  <a:schemeClr val="tx2"/>
                </a:solidFill>
              </a:rPr>
              <a:t> or also over </a:t>
            </a:r>
            <a:r>
              <a:rPr lang="en-US" sz="2800" b="1" dirty="0">
                <a:solidFill>
                  <a:schemeClr val="tx2"/>
                </a:solidFill>
              </a:rPr>
              <a:t>other communication channels </a:t>
            </a:r>
            <a:r>
              <a:rPr lang="en-US" sz="2800" dirty="0" smtClean="0">
                <a:solidFill>
                  <a:schemeClr val="tx2"/>
                </a:solidFill>
              </a:rPr>
              <a:t>(e-mentoring)</a:t>
            </a:r>
          </a:p>
          <a:p>
            <a:pPr algn="just">
              <a:spcAft>
                <a:spcPts val="1200"/>
              </a:spcAft>
              <a:buClr>
                <a:schemeClr val="accent2"/>
              </a:buClr>
            </a:pPr>
            <a:r>
              <a:rPr lang="en-US" sz="2800" b="1" dirty="0" smtClean="0">
                <a:solidFill>
                  <a:schemeClr val="accent2"/>
                </a:solidFill>
              </a:rPr>
              <a:t>c.</a:t>
            </a:r>
            <a:r>
              <a:rPr lang="en-US" sz="2800" b="1" dirty="0" smtClean="0">
                <a:solidFill>
                  <a:schemeClr val="tx2"/>
                </a:solidFill>
              </a:rPr>
              <a:t> based </a:t>
            </a:r>
            <a:r>
              <a:rPr lang="en-US" sz="2800" b="1" dirty="0">
                <a:solidFill>
                  <a:schemeClr val="tx2"/>
                </a:solidFill>
              </a:rPr>
              <a:t>on </a:t>
            </a:r>
            <a:r>
              <a:rPr lang="en-US" sz="2800" b="1" dirty="0" smtClean="0">
                <a:solidFill>
                  <a:schemeClr val="tx2"/>
                </a:solidFill>
              </a:rPr>
              <a:t>trust</a:t>
            </a:r>
            <a:endParaRPr lang="en-US" sz="2800" b="1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en-US" sz="2800" b="1" dirty="0" smtClean="0">
                <a:solidFill>
                  <a:schemeClr val="accent2"/>
                </a:solidFill>
              </a:rPr>
              <a:t>d.</a:t>
            </a:r>
            <a:r>
              <a:rPr lang="en-US" sz="2800" dirty="0" smtClean="0">
                <a:solidFill>
                  <a:schemeClr val="tx2"/>
                </a:solidFill>
              </a:rPr>
              <a:t> mentoring </a:t>
            </a:r>
            <a:r>
              <a:rPr lang="en-US" sz="2800" dirty="0">
                <a:solidFill>
                  <a:schemeClr val="tx2"/>
                </a:solidFill>
              </a:rPr>
              <a:t>can be both a </a:t>
            </a:r>
            <a:r>
              <a:rPr lang="en-US" sz="2800" b="1" dirty="0">
                <a:solidFill>
                  <a:schemeClr val="tx2"/>
                </a:solidFill>
              </a:rPr>
              <a:t>formal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and </a:t>
            </a:r>
            <a:r>
              <a:rPr lang="en-US" sz="2800" b="1" dirty="0">
                <a:solidFill>
                  <a:schemeClr val="tx2"/>
                </a:solidFill>
              </a:rPr>
              <a:t>informal </a:t>
            </a:r>
            <a:r>
              <a:rPr lang="en-US" sz="2800" b="1" dirty="0" smtClean="0">
                <a:solidFill>
                  <a:schemeClr val="tx2"/>
                </a:solidFill>
              </a:rPr>
              <a:t>process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030779" y="784113"/>
            <a:ext cx="1040753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Mentoring</a:t>
            </a:r>
            <a:r>
              <a:rPr lang="en-US" sz="5400" dirty="0" smtClean="0">
                <a:solidFill>
                  <a:srgbClr val="0099CC"/>
                </a:solidFill>
                <a:latin typeface="+mj-lt"/>
                <a:ea typeface="+mj-ea"/>
                <a:cs typeface="+mj-cs"/>
              </a:rPr>
              <a:t>, not coaching</a:t>
            </a:r>
            <a:endParaRPr lang="en-US" sz="5400" dirty="0">
              <a:solidFill>
                <a:srgbClr val="0099CC"/>
              </a:solidFill>
              <a:latin typeface="+mj-lt"/>
              <a:ea typeface="+mj-ea"/>
              <a:cs typeface="+mj-cs"/>
            </a:endParaRP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Mentoring </a:t>
            </a:r>
            <a:r>
              <a:rPr lang="en-US" sz="2800" dirty="0">
                <a:solidFill>
                  <a:schemeClr val="tx2"/>
                </a:solidFill>
              </a:rPr>
              <a:t>differs from coaching in the following characteristics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endParaRPr lang="en-US" sz="2800" dirty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mentoring </a:t>
            </a:r>
            <a:r>
              <a:rPr lang="en-US" sz="2800" dirty="0">
                <a:solidFill>
                  <a:schemeClr val="tx2"/>
                </a:solidFill>
              </a:rPr>
              <a:t>is a </a:t>
            </a:r>
            <a:r>
              <a:rPr lang="en-US" sz="2800" b="1" dirty="0">
                <a:solidFill>
                  <a:schemeClr val="tx2"/>
                </a:solidFill>
              </a:rPr>
              <a:t>longer term relationship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mentoring </a:t>
            </a:r>
            <a:r>
              <a:rPr lang="en-US" sz="2800" dirty="0">
                <a:solidFill>
                  <a:schemeClr val="tx2"/>
                </a:solidFill>
              </a:rPr>
              <a:t>has </a:t>
            </a:r>
            <a:r>
              <a:rPr lang="en-US" sz="2800" b="1" dirty="0">
                <a:solidFill>
                  <a:schemeClr val="tx2"/>
                </a:solidFill>
              </a:rPr>
              <a:t>a wider focus</a:t>
            </a:r>
            <a:r>
              <a:rPr lang="en-US" sz="2800" dirty="0">
                <a:solidFill>
                  <a:schemeClr val="tx2"/>
                </a:solidFill>
              </a:rPr>
              <a:t>, coaching focuses usually on specific issues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mentoring </a:t>
            </a:r>
            <a:r>
              <a:rPr lang="en-US" sz="2800" dirty="0">
                <a:solidFill>
                  <a:schemeClr val="tx2"/>
                </a:solidFill>
              </a:rPr>
              <a:t>can include focus on </a:t>
            </a:r>
            <a:r>
              <a:rPr lang="en-US" sz="2800" b="1" dirty="0">
                <a:solidFill>
                  <a:schemeClr val="tx2"/>
                </a:solidFill>
              </a:rPr>
              <a:t>personal and career development</a:t>
            </a:r>
            <a:r>
              <a:rPr lang="en-US" sz="2800" dirty="0">
                <a:solidFill>
                  <a:schemeClr val="tx2"/>
                </a:solidFill>
              </a:rPr>
              <a:t>, while coaching is focused mainly on </a:t>
            </a:r>
            <a:r>
              <a:rPr lang="en-US" sz="2800" dirty="0" smtClean="0">
                <a:solidFill>
                  <a:schemeClr val="tx2"/>
                </a:solidFill>
              </a:rPr>
              <a:t>performance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2076450" y="726120"/>
            <a:ext cx="804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smtClean="0">
                <a:solidFill>
                  <a:srgbClr val="ED7D31"/>
                </a:solidFill>
                <a:latin typeface="Calibri Light"/>
              </a:rPr>
              <a:t>Preliminary </a:t>
            </a:r>
            <a:r>
              <a:rPr lang="en-US" sz="5400" dirty="0" smtClean="0">
                <a:solidFill>
                  <a:srgbClr val="00B0F0"/>
                </a:solidFill>
                <a:latin typeface="Calibri Light"/>
              </a:rPr>
              <a:t>Observations - 1</a:t>
            </a:r>
            <a:endParaRPr lang="en-US" sz="5400" dirty="0">
              <a:solidFill>
                <a:srgbClr val="00B0F0"/>
              </a:solidFill>
              <a:latin typeface="Calibri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9162" y="1628355"/>
            <a:ext cx="1035843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smtClean="0">
                <a:solidFill>
                  <a:schemeClr val="tx2"/>
                </a:solidFill>
              </a:rPr>
              <a:t>1) The </a:t>
            </a:r>
            <a:r>
              <a:rPr lang="en-GB" sz="2400" dirty="0">
                <a:solidFill>
                  <a:schemeClr val="tx2"/>
                </a:solidFill>
              </a:rPr>
              <a:t>mentoring activity usually consists of different and consequential </a:t>
            </a:r>
            <a:r>
              <a:rPr lang="en-GB" sz="2400" dirty="0">
                <a:solidFill>
                  <a:schemeClr val="tx2"/>
                </a:solidFill>
              </a:rPr>
              <a:t>sessions.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2"/>
                </a:solidFill>
              </a:rPr>
              <a:t>These </a:t>
            </a:r>
            <a:r>
              <a:rPr lang="en-GB" sz="2400" dirty="0">
                <a:solidFill>
                  <a:schemeClr val="tx2"/>
                </a:solidFill>
              </a:rPr>
              <a:t>sessions are planned according to the GROW </a:t>
            </a:r>
            <a:r>
              <a:rPr lang="en-GB" sz="2400" dirty="0" smtClean="0">
                <a:solidFill>
                  <a:schemeClr val="tx2"/>
                </a:solidFill>
              </a:rPr>
              <a:t>cycle: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874" y="2513901"/>
            <a:ext cx="7747302" cy="35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2076450" y="735645"/>
            <a:ext cx="804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smtClean="0">
                <a:solidFill>
                  <a:srgbClr val="ED7D31"/>
                </a:solidFill>
                <a:latin typeface="Calibri Light"/>
              </a:rPr>
              <a:t>Preliminary </a:t>
            </a:r>
            <a:r>
              <a:rPr lang="en-US" sz="5400" dirty="0" smtClean="0">
                <a:solidFill>
                  <a:srgbClr val="00B0F0"/>
                </a:solidFill>
                <a:latin typeface="Calibri Light"/>
              </a:rPr>
              <a:t>Observations - 2</a:t>
            </a:r>
            <a:endParaRPr lang="en-US" sz="5400" dirty="0">
              <a:solidFill>
                <a:srgbClr val="00B0F0"/>
              </a:solidFill>
              <a:latin typeface="Calibri Ligh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46557" y="1727275"/>
            <a:ext cx="865346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smtClean="0">
                <a:solidFill>
                  <a:schemeClr val="tx2"/>
                </a:solidFill>
              </a:rPr>
              <a:t>2) </a:t>
            </a:r>
            <a:r>
              <a:rPr lang="it-IT" sz="2400" dirty="0" err="1" smtClean="0">
                <a:solidFill>
                  <a:schemeClr val="tx2"/>
                </a:solidFill>
              </a:rPr>
              <a:t>Balanced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approach</a:t>
            </a:r>
            <a:r>
              <a:rPr lang="it-IT" sz="2400" dirty="0" smtClean="0">
                <a:solidFill>
                  <a:schemeClr val="tx2"/>
                </a:solidFill>
              </a:rPr>
              <a:t>: </a:t>
            </a:r>
            <a:r>
              <a:rPr lang="it-IT" sz="2400" dirty="0" err="1" smtClean="0">
                <a:solidFill>
                  <a:schemeClr val="tx2"/>
                </a:solidFill>
              </a:rPr>
              <a:t>asking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questions</a:t>
            </a:r>
            <a:r>
              <a:rPr lang="it-IT" sz="2400" dirty="0" smtClean="0">
                <a:solidFill>
                  <a:schemeClr val="tx2"/>
                </a:solidFill>
              </a:rPr>
              <a:t> or </a:t>
            </a:r>
            <a:r>
              <a:rPr lang="it-IT" sz="2400" dirty="0" err="1" smtClean="0">
                <a:solidFill>
                  <a:schemeClr val="tx2"/>
                </a:solidFill>
              </a:rPr>
              <a:t>giving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solutions</a:t>
            </a:r>
            <a:r>
              <a:rPr lang="it-IT" sz="2400" dirty="0" smtClean="0">
                <a:solidFill>
                  <a:schemeClr val="tx2"/>
                </a:solidFill>
              </a:rPr>
              <a:t>?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04669"/>
              </p:ext>
            </p:extLst>
          </p:nvPr>
        </p:nvGraphicFramePr>
        <p:xfrm>
          <a:off x="1996061" y="3245956"/>
          <a:ext cx="8212339" cy="951139"/>
        </p:xfrm>
        <a:graphic>
          <a:graphicData uri="http://schemas.openxmlformats.org/drawingml/2006/table">
            <a:tbl>
              <a:tblPr firstRow="1" firstCol="1" bandRow="1"/>
              <a:tblGrid>
                <a:gridCol w="1642111">
                  <a:extLst>
                    <a:ext uri="{9D8B030D-6E8A-4147-A177-3AD203B41FA5}">
                      <a16:colId xmlns:a16="http://schemas.microsoft.com/office/drawing/2014/main" val="1331875426"/>
                    </a:ext>
                  </a:extLst>
                </a:gridCol>
                <a:gridCol w="1642111">
                  <a:extLst>
                    <a:ext uri="{9D8B030D-6E8A-4147-A177-3AD203B41FA5}">
                      <a16:colId xmlns:a16="http://schemas.microsoft.com/office/drawing/2014/main" val="1318357852"/>
                    </a:ext>
                  </a:extLst>
                </a:gridCol>
                <a:gridCol w="1642111">
                  <a:extLst>
                    <a:ext uri="{9D8B030D-6E8A-4147-A177-3AD203B41FA5}">
                      <a16:colId xmlns:a16="http://schemas.microsoft.com/office/drawing/2014/main" val="385491622"/>
                    </a:ext>
                  </a:extLst>
                </a:gridCol>
                <a:gridCol w="1643003">
                  <a:extLst>
                    <a:ext uri="{9D8B030D-6E8A-4147-A177-3AD203B41FA5}">
                      <a16:colId xmlns:a16="http://schemas.microsoft.com/office/drawing/2014/main" val="3854245353"/>
                    </a:ext>
                  </a:extLst>
                </a:gridCol>
                <a:gridCol w="1643003">
                  <a:extLst>
                    <a:ext uri="{9D8B030D-6E8A-4147-A177-3AD203B41FA5}">
                      <a16:colId xmlns:a16="http://schemas.microsoft.com/office/drawing/2014/main" val="2554006493"/>
                    </a:ext>
                  </a:extLst>
                </a:gridCol>
              </a:tblGrid>
              <a:tr h="951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Say what and how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Give an advice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DEMONSTRATE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Make proposals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Ask questions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43061"/>
                  </a:ext>
                </a:extLst>
              </a:tr>
            </a:tbl>
          </a:graphicData>
        </a:graphic>
      </p:graphicFrame>
      <p:sp>
        <p:nvSpPr>
          <p:cNvPr id="16" name="Freccia a sinistra 15"/>
          <p:cNvSpPr/>
          <p:nvPr/>
        </p:nvSpPr>
        <p:spPr>
          <a:xfrm>
            <a:off x="2095350" y="2155245"/>
            <a:ext cx="2136171" cy="1057874"/>
          </a:xfrm>
          <a:prstGeom prst="leftArrow">
            <a:avLst/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65910" y="2527831"/>
            <a:ext cx="151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MORE CONTROL</a:t>
            </a:r>
          </a:p>
        </p:txBody>
      </p:sp>
      <p:sp>
        <p:nvSpPr>
          <p:cNvPr id="18" name="Freccia a sinistra 17"/>
          <p:cNvSpPr/>
          <p:nvPr/>
        </p:nvSpPr>
        <p:spPr>
          <a:xfrm flipH="1">
            <a:off x="7903771" y="2200965"/>
            <a:ext cx="2194900" cy="1003156"/>
          </a:xfrm>
          <a:prstGeom prst="leftArrow">
            <a:avLst/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 flipH="1">
            <a:off x="8422547" y="2542548"/>
            <a:ext cx="140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MORE POWER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365758" y="4402692"/>
            <a:ext cx="224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give solutions, proposals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rPr>
              <a:t> i.e. database, links, tutorial</a:t>
            </a:r>
            <a:endParaRPr kumimoji="0" lang="it-IT" sz="1800" b="0" i="1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975475" y="4430465"/>
            <a:ext cx="224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give examples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rPr>
              <a:t> i.e. good practices, knowledge pills</a:t>
            </a:r>
            <a:endParaRPr kumimoji="0" lang="it-IT" sz="1800" b="0" i="1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291289" y="4415265"/>
            <a:ext cx="224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stimulate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rPr>
              <a:t> i.e. FAQ, related topics</a:t>
            </a:r>
            <a:endParaRPr kumimoji="0" lang="it-IT" sz="1800" b="0" i="1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53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gnieszka\Documents\Dokumenty Aga\FAIE_2018\7_1st TIP PM_E+KA2_2018\LOGO_1st TIP PM_2018\FIN_1stTIPP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994"/>
            <a:ext cx="1656184" cy="10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49" y="5885899"/>
            <a:ext cx="3034542" cy="8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913"/>
          <a:stretch>
            <a:fillRect/>
          </a:stretch>
        </p:blipFill>
        <p:spPr bwMode="auto">
          <a:xfrm>
            <a:off x="10200020" y="166190"/>
            <a:ext cx="1698625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2080295" y="697545"/>
            <a:ext cx="804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smtClean="0">
                <a:solidFill>
                  <a:srgbClr val="ED7D31"/>
                </a:solidFill>
                <a:latin typeface="Calibri Light"/>
              </a:rPr>
              <a:t>Preliminary </a:t>
            </a:r>
            <a:r>
              <a:rPr lang="en-US" sz="5400" dirty="0" smtClean="0">
                <a:solidFill>
                  <a:srgbClr val="00B0F0"/>
                </a:solidFill>
                <a:latin typeface="Calibri Light"/>
              </a:rPr>
              <a:t>Observations - 3</a:t>
            </a:r>
            <a:endParaRPr lang="en-US" sz="5400" dirty="0">
              <a:solidFill>
                <a:srgbClr val="00B0F0"/>
              </a:solidFill>
              <a:latin typeface="Calibri Ligh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9162" y="1590255"/>
            <a:ext cx="1035843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smtClean="0">
                <a:solidFill>
                  <a:schemeClr val="tx2"/>
                </a:solidFill>
              </a:rPr>
              <a:t>3) </a:t>
            </a:r>
            <a:r>
              <a:rPr lang="en-US" sz="2400" dirty="0">
                <a:solidFill>
                  <a:schemeClr val="tx2"/>
                </a:solidFill>
              </a:rPr>
              <a:t>To have in mind the importance of constructive feedback: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to </a:t>
            </a:r>
            <a:r>
              <a:rPr lang="en-US" sz="2400" dirty="0">
                <a:solidFill>
                  <a:schemeClr val="tx2"/>
                </a:solidFill>
              </a:rPr>
              <a:t>build trust between the mentor and the </a:t>
            </a:r>
            <a:r>
              <a:rPr lang="en-US" sz="2400" dirty="0" smtClean="0">
                <a:solidFill>
                  <a:schemeClr val="tx2"/>
                </a:solidFill>
              </a:rPr>
              <a:t>mentee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418" y="2529914"/>
            <a:ext cx="9675257" cy="30775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3" t="19023" r="52539" b="27732"/>
          <a:stretch/>
        </p:blipFill>
        <p:spPr>
          <a:xfrm>
            <a:off x="1104900" y="2472933"/>
            <a:ext cx="1219344" cy="11334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254" t="19023" r="4445" b="27732"/>
          <a:stretch/>
        </p:blipFill>
        <p:spPr>
          <a:xfrm>
            <a:off x="9696399" y="2414621"/>
            <a:ext cx="1295544" cy="11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489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Motyw pakietu Office</vt:lpstr>
      <vt:lpstr>IO4 / The MENTORING System Guidelines and scenario for the implementation of (e-)mentoring systems supporting international cooperation in the 3rd sector of adult learning organizations</vt:lpstr>
      <vt:lpstr>Presentazione standard di PowerPoint</vt:lpstr>
      <vt:lpstr>Presentazione standard di PowerPoint</vt:lpstr>
      <vt:lpstr>HOW can I use or gain benefits from the IO4/Mentoring System?  How could it support my work? How could it be used and applied in my organization?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PLAN, DEVELOP AND REALISE INTERNATIONAL PROJECT?</dc:title>
  <dc:creator>Agnieszka</dc:creator>
  <cp:lastModifiedBy>Lupini Lorenza</cp:lastModifiedBy>
  <cp:revision>70</cp:revision>
  <dcterms:created xsi:type="dcterms:W3CDTF">2020-06-09T11:35:14Z</dcterms:created>
  <dcterms:modified xsi:type="dcterms:W3CDTF">2020-09-17T14:23:38Z</dcterms:modified>
</cp:coreProperties>
</file>