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6" r:id="rId2"/>
    <p:sldId id="287" r:id="rId3"/>
    <p:sldId id="282" r:id="rId4"/>
    <p:sldId id="283" r:id="rId5"/>
    <p:sldId id="270" r:id="rId6"/>
    <p:sldId id="321" r:id="rId7"/>
    <p:sldId id="322" r:id="rId8"/>
    <p:sldId id="323" r:id="rId9"/>
    <p:sldId id="295" r:id="rId10"/>
    <p:sldId id="339" r:id="rId11"/>
    <p:sldId id="299" r:id="rId12"/>
    <p:sldId id="289" r:id="rId13"/>
    <p:sldId id="290" r:id="rId14"/>
    <p:sldId id="291" r:id="rId15"/>
    <p:sldId id="292" r:id="rId16"/>
    <p:sldId id="303" r:id="rId17"/>
    <p:sldId id="437" r:id="rId18"/>
    <p:sldId id="438" r:id="rId19"/>
    <p:sldId id="439" r:id="rId20"/>
    <p:sldId id="440" r:id="rId21"/>
    <p:sldId id="380" r:id="rId22"/>
    <p:sldId id="381" r:id="rId23"/>
    <p:sldId id="382" r:id="rId24"/>
    <p:sldId id="383" r:id="rId25"/>
    <p:sldId id="384" r:id="rId26"/>
    <p:sldId id="385" r:id="rId27"/>
    <p:sldId id="386" r:id="rId28"/>
    <p:sldId id="387" r:id="rId29"/>
    <p:sldId id="396" r:id="rId30"/>
    <p:sldId id="388" r:id="rId31"/>
    <p:sldId id="397" r:id="rId32"/>
    <p:sldId id="389" r:id="rId33"/>
    <p:sldId id="324" r:id="rId34"/>
    <p:sldId id="312" r:id="rId35"/>
    <p:sldId id="340" r:id="rId36"/>
    <p:sldId id="335" r:id="rId37"/>
    <p:sldId id="311" r:id="rId38"/>
    <p:sldId id="398" r:id="rId39"/>
    <p:sldId id="399" r:id="rId40"/>
    <p:sldId id="305" r:id="rId41"/>
    <p:sldId id="313" r:id="rId42"/>
    <p:sldId id="328" r:id="rId43"/>
    <p:sldId id="329" r:id="rId44"/>
    <p:sldId id="330" r:id="rId45"/>
    <p:sldId id="336" r:id="rId46"/>
    <p:sldId id="314" r:id="rId47"/>
    <p:sldId id="394" r:id="rId48"/>
    <p:sldId id="390" r:id="rId49"/>
    <p:sldId id="395" r:id="rId50"/>
    <p:sldId id="392" r:id="rId51"/>
    <p:sldId id="393"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413" r:id="rId66"/>
    <p:sldId id="414" r:id="rId67"/>
    <p:sldId id="415" r:id="rId68"/>
    <p:sldId id="416" r:id="rId69"/>
    <p:sldId id="417" r:id="rId70"/>
    <p:sldId id="418" r:id="rId71"/>
    <p:sldId id="419" r:id="rId72"/>
    <p:sldId id="420" r:id="rId73"/>
    <p:sldId id="421" r:id="rId74"/>
    <p:sldId id="422" r:id="rId75"/>
    <p:sldId id="423" r:id="rId76"/>
    <p:sldId id="424" r:id="rId77"/>
    <p:sldId id="425" r:id="rId78"/>
    <p:sldId id="426" r:id="rId79"/>
    <p:sldId id="427" r:id="rId80"/>
    <p:sldId id="428" r:id="rId81"/>
    <p:sldId id="429" r:id="rId82"/>
    <p:sldId id="430" r:id="rId83"/>
    <p:sldId id="431" r:id="rId84"/>
    <p:sldId id="432" r:id="rId85"/>
    <p:sldId id="433" r:id="rId86"/>
    <p:sldId id="434" r:id="rId87"/>
    <p:sldId id="435" r:id="rId88"/>
    <p:sldId id="436" r:id="rId89"/>
  </p:sldIdLst>
  <p:sldSz cx="10693400" cy="7561263"/>
  <p:notesSz cx="6858000" cy="9144000"/>
  <p:defaultTextStyle>
    <a:defPPr>
      <a:defRPr lang="hu-HU"/>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69779" autoAdjust="0"/>
  </p:normalViewPr>
  <p:slideViewPr>
    <p:cSldViewPr>
      <p:cViewPr varScale="1">
        <p:scale>
          <a:sx n="23" d="100"/>
          <a:sy n="23" d="100"/>
        </p:scale>
        <p:origin x="-1722" y="-84"/>
      </p:cViewPr>
      <p:guideLst>
        <p:guide orient="horz" pos="2382"/>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microsoft.com/office/2006/relationships/legacyDocTextInfo" Target="legacyDocTextInfo.bin"/><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564F275-83F1-44F7-9BE5-7835EA5A8053}" type="datetimeFigureOut">
              <a:rPr lang="hu-HU"/>
              <a:pPr>
                <a:defRPr/>
              </a:pPr>
              <a:t>2010.11.02.</a:t>
            </a:fld>
            <a:endParaRPr lang="hu-HU"/>
          </a:p>
        </p:txBody>
      </p:sp>
      <p:sp>
        <p:nvSpPr>
          <p:cNvPr id="4" name="Diakép helye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pPr lvl="0"/>
            <a:endParaRPr lang="hu-HU" noProof="0" smtClean="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72CA20B-F34F-4EA2-AE13-7023950E4FE5}"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92500" lnSpcReduction="10000"/>
          </a:bodyPr>
          <a:lstStyle/>
          <a:p>
            <a:pPr>
              <a:defRPr/>
            </a:pPr>
            <a:endParaRPr lang="hu-HU" b="1" u="sng" dirty="0" smtClean="0">
              <a:solidFill>
                <a:srgbClr val="FF0000"/>
              </a:solidFill>
            </a:endParaRPr>
          </a:p>
          <a:p>
            <a:pPr marL="228600" indent="-228600">
              <a:buFontTx/>
              <a:buAutoNum type="arabicPeriod"/>
              <a:defRPr/>
            </a:pPr>
            <a:r>
              <a:rPr lang="en-GB" dirty="0" smtClean="0"/>
              <a:t>This project </a:t>
            </a:r>
            <a:r>
              <a:rPr lang="hu-HU" dirty="0" err="1" smtClean="0"/>
              <a:t>was</a:t>
            </a:r>
            <a:r>
              <a:rPr lang="en-GB" dirty="0" smtClean="0"/>
              <a:t> the first one which </a:t>
            </a:r>
            <a:r>
              <a:rPr lang="en-GB" dirty="0" err="1" smtClean="0"/>
              <a:t>tr</a:t>
            </a:r>
            <a:r>
              <a:rPr lang="hu-HU" dirty="0" err="1" smtClean="0"/>
              <a:t>ied</a:t>
            </a:r>
            <a:r>
              <a:rPr lang="en-GB" dirty="0" smtClean="0"/>
              <a:t> to demonstrate </a:t>
            </a:r>
            <a:r>
              <a:rPr lang="en-GB" b="1" i="1" dirty="0" smtClean="0"/>
              <a:t>statistically valid and reliable</a:t>
            </a:r>
            <a:r>
              <a:rPr lang="en-GB" b="1" dirty="0" smtClean="0"/>
              <a:t> results </a:t>
            </a:r>
            <a:r>
              <a:rPr lang="en-GB" dirty="0" smtClean="0"/>
              <a:t>from the field of dramatic activities in education on such a wide multicultural population. We suggest</a:t>
            </a:r>
            <a:r>
              <a:rPr lang="hu-HU" dirty="0" err="1" smtClean="0"/>
              <a:t>ed</a:t>
            </a:r>
            <a:r>
              <a:rPr lang="en-GB" dirty="0" smtClean="0"/>
              <a:t> a </a:t>
            </a:r>
            <a:r>
              <a:rPr lang="en-GB" b="1" i="1" dirty="0" smtClean="0"/>
              <a:t>longitudinal cross-cultural research study</a:t>
            </a:r>
            <a:r>
              <a:rPr lang="en-GB" b="1" dirty="0" smtClean="0"/>
              <a:t> </a:t>
            </a:r>
            <a:r>
              <a:rPr lang="en-GB" dirty="0" smtClean="0"/>
              <a:t>as a “skeleton” of the project, along with individual researches in all countries.</a:t>
            </a:r>
            <a:endParaRPr lang="hu-HU" dirty="0" smtClean="0"/>
          </a:p>
          <a:p>
            <a:pPr>
              <a:defRPr/>
            </a:pPr>
            <a:endParaRPr lang="hu-HU" dirty="0" smtClean="0"/>
          </a:p>
          <a:p>
            <a:pPr>
              <a:defRPr/>
            </a:pPr>
            <a:r>
              <a:rPr lang="hu-HU" dirty="0" smtClean="0"/>
              <a:t>2. D</a:t>
            </a:r>
            <a:r>
              <a:rPr lang="en-GB" dirty="0" err="1" smtClean="0"/>
              <a:t>ata</a:t>
            </a:r>
            <a:r>
              <a:rPr lang="en-GB" dirty="0" smtClean="0"/>
              <a:t> </a:t>
            </a:r>
            <a:r>
              <a:rPr lang="hu-HU" dirty="0" err="1" smtClean="0"/>
              <a:t>was</a:t>
            </a:r>
            <a:r>
              <a:rPr lang="en-GB" dirty="0" smtClean="0"/>
              <a:t> collected from ‘educational fields’ of </a:t>
            </a:r>
            <a:r>
              <a:rPr lang="en-GB" b="1" dirty="0" smtClean="0"/>
              <a:t>twelve nations</a:t>
            </a:r>
            <a:r>
              <a:rPr lang="hu-HU" dirty="0" smtClean="0"/>
              <a:t>.</a:t>
            </a:r>
            <a:endParaRPr lang="hu-HU" b="1" u="sng" dirty="0" smtClean="0">
              <a:solidFill>
                <a:srgbClr val="FF0000"/>
              </a:solidFill>
            </a:endParaRPr>
          </a:p>
          <a:p>
            <a:pPr>
              <a:defRPr/>
            </a:pPr>
            <a:endParaRPr lang="hu-HU" b="1" u="sng" dirty="0" smtClean="0">
              <a:solidFill>
                <a:srgbClr val="FF0000"/>
              </a:solidFill>
            </a:endParaRPr>
          </a:p>
          <a:p>
            <a:pPr>
              <a:defRPr/>
            </a:pPr>
            <a:r>
              <a:rPr lang="hu-HU" dirty="0" smtClean="0"/>
              <a:t>3. </a:t>
            </a:r>
            <a:r>
              <a:rPr lang="en-GB" dirty="0" smtClean="0"/>
              <a:t>T</a:t>
            </a:r>
            <a:r>
              <a:rPr lang="hu-HU" dirty="0" err="1" smtClean="0"/>
              <a:t>wo</a:t>
            </a:r>
            <a:r>
              <a:rPr lang="en-GB" dirty="0" smtClean="0"/>
              <a:t> different kinds of groups with different treatments </a:t>
            </a:r>
            <a:r>
              <a:rPr lang="hu-HU" dirty="0" err="1" smtClean="0"/>
              <a:t>was</a:t>
            </a:r>
            <a:r>
              <a:rPr lang="hu-HU" dirty="0" smtClean="0"/>
              <a:t> </a:t>
            </a:r>
            <a:r>
              <a:rPr lang="en-GB" dirty="0" smtClean="0"/>
              <a:t>examined in every culture: </a:t>
            </a:r>
            <a:r>
              <a:rPr lang="hu-HU" b="1" dirty="0" smtClean="0"/>
              <a:t>Research </a:t>
            </a:r>
            <a:r>
              <a:rPr lang="hu-HU" b="1" dirty="0" err="1" smtClean="0"/>
              <a:t>groups</a:t>
            </a:r>
            <a:r>
              <a:rPr lang="hu-HU" b="1" dirty="0" smtClean="0"/>
              <a:t> and </a:t>
            </a:r>
            <a:r>
              <a:rPr lang="hu-HU" b="1" dirty="0" err="1" smtClean="0"/>
              <a:t>control</a:t>
            </a:r>
            <a:r>
              <a:rPr lang="hu-HU" b="1" dirty="0" smtClean="0"/>
              <a:t> </a:t>
            </a:r>
            <a:r>
              <a:rPr lang="hu-HU" b="1" dirty="0" err="1" smtClean="0"/>
              <a:t>groups</a:t>
            </a:r>
            <a:r>
              <a:rPr lang="hu-HU" b="1" dirty="0" smtClean="0"/>
              <a:t>. Research </a:t>
            </a:r>
            <a:r>
              <a:rPr lang="hu-HU" b="1" dirty="0" err="1" smtClean="0"/>
              <a:t>groups</a:t>
            </a:r>
            <a:r>
              <a:rPr lang="hu-HU" b="1" dirty="0" smtClean="0"/>
              <a:t> had </a:t>
            </a:r>
            <a:r>
              <a:rPr lang="hu-HU" b="1" dirty="0" err="1" smtClean="0"/>
              <a:t>two</a:t>
            </a:r>
            <a:r>
              <a:rPr lang="hu-HU" b="1" dirty="0" smtClean="0"/>
              <a:t> </a:t>
            </a:r>
            <a:r>
              <a:rPr lang="hu-HU" b="1" dirty="0" err="1" smtClean="0"/>
              <a:t>types</a:t>
            </a:r>
            <a:r>
              <a:rPr lang="hu-HU" b="1" dirty="0" smtClean="0"/>
              <a:t>:</a:t>
            </a:r>
          </a:p>
          <a:p>
            <a:pPr lvl="1">
              <a:defRPr/>
            </a:pPr>
            <a:r>
              <a:rPr lang="en-GB" b="1" i="1" dirty="0" smtClean="0"/>
              <a:t>Research groups with ‘one occasion’ </a:t>
            </a:r>
            <a:r>
              <a:rPr lang="hu-HU" b="1" i="1" dirty="0" smtClean="0"/>
              <a:t>d</a:t>
            </a:r>
            <a:r>
              <a:rPr lang="en-GB" b="1" i="1" dirty="0" err="1" smtClean="0"/>
              <a:t>rama</a:t>
            </a:r>
            <a:r>
              <a:rPr lang="en-GB" b="1" dirty="0" smtClean="0"/>
              <a:t>: </a:t>
            </a:r>
            <a:r>
              <a:rPr lang="en-GB" dirty="0" smtClean="0"/>
              <a:t>in which effects of drama as a special few-hours-long occasion (e.g. Theatre in Education) </a:t>
            </a:r>
            <a:r>
              <a:rPr lang="hu-HU" dirty="0" err="1" smtClean="0"/>
              <a:t>was</a:t>
            </a:r>
            <a:r>
              <a:rPr lang="hu-HU" dirty="0" smtClean="0"/>
              <a:t> </a:t>
            </a:r>
            <a:r>
              <a:rPr lang="en-GB" dirty="0" smtClean="0"/>
              <a:t>measured,</a:t>
            </a:r>
            <a:endParaRPr lang="hu-HU" dirty="0" smtClean="0"/>
          </a:p>
          <a:p>
            <a:pPr lvl="1">
              <a:defRPr/>
            </a:pPr>
            <a:r>
              <a:rPr lang="en-GB" b="1" i="1" dirty="0" smtClean="0"/>
              <a:t>Research groups with ‘continuous, regular dramatic activities’ </a:t>
            </a:r>
            <a:r>
              <a:rPr lang="hu-HU" i="1" dirty="0" smtClean="0"/>
              <a:t>:</a:t>
            </a:r>
            <a:r>
              <a:rPr lang="en-GB" dirty="0" smtClean="0"/>
              <a:t> in which effects of regular meetings in a </a:t>
            </a:r>
            <a:r>
              <a:rPr lang="hu-HU" dirty="0" smtClean="0"/>
              <a:t>3-</a:t>
            </a:r>
            <a:r>
              <a:rPr lang="en-GB" dirty="0" smtClean="0"/>
              <a:t>4-month-long period (e.g. youth groups preparing theatre performances) </a:t>
            </a:r>
            <a:r>
              <a:rPr lang="hu-HU" dirty="0" err="1" smtClean="0"/>
              <a:t>was</a:t>
            </a:r>
            <a:r>
              <a:rPr lang="en-GB" dirty="0" smtClean="0"/>
              <a:t> investigated (a minimum for continuous activity </a:t>
            </a:r>
            <a:r>
              <a:rPr lang="hu-HU" dirty="0" err="1" smtClean="0"/>
              <a:t>was</a:t>
            </a:r>
            <a:r>
              <a:rPr lang="hu-HU" dirty="0" smtClean="0"/>
              <a:t> </a:t>
            </a:r>
            <a:r>
              <a:rPr lang="en-GB" dirty="0" smtClean="0"/>
              <a:t>10 occasions/meetings),</a:t>
            </a:r>
            <a:endParaRPr lang="hu-HU" dirty="0" smtClean="0"/>
          </a:p>
          <a:p>
            <a:pPr lvl="1">
              <a:defRPr/>
            </a:pPr>
            <a:r>
              <a:rPr lang="hu-HU" b="1" i="1" dirty="0" err="1" smtClean="0"/>
              <a:t>There</a:t>
            </a:r>
            <a:r>
              <a:rPr lang="hu-HU" b="1" i="1" dirty="0" smtClean="0"/>
              <a:t> </a:t>
            </a:r>
            <a:r>
              <a:rPr lang="hu-HU" b="1" i="1" dirty="0" err="1" smtClean="0"/>
              <a:t>were</a:t>
            </a:r>
            <a:r>
              <a:rPr lang="hu-HU" b="1" i="1" dirty="0" smtClean="0"/>
              <a:t> </a:t>
            </a:r>
            <a:r>
              <a:rPr lang="en-GB" b="1" i="1" dirty="0" smtClean="0"/>
              <a:t>Control groups for both research groups</a:t>
            </a:r>
            <a:r>
              <a:rPr lang="en-GB" b="1" dirty="0" smtClean="0"/>
              <a:t>: </a:t>
            </a:r>
            <a:r>
              <a:rPr lang="en-GB" dirty="0" smtClean="0"/>
              <a:t>in which there </a:t>
            </a:r>
            <a:r>
              <a:rPr lang="hu-HU" dirty="0" err="1" smtClean="0"/>
              <a:t>we</a:t>
            </a:r>
            <a:r>
              <a:rPr lang="en-GB" dirty="0" smtClean="0"/>
              <a:t>re no occurrences of dramatic activities in education. </a:t>
            </a:r>
            <a:endParaRPr lang="hu-HU" dirty="0" smtClean="0"/>
          </a:p>
          <a:p>
            <a:pPr>
              <a:defRPr/>
            </a:pPr>
            <a:endParaRPr lang="hu-HU" b="1" u="sng" dirty="0" smtClean="0">
              <a:solidFill>
                <a:srgbClr val="FF0000"/>
              </a:solidFill>
            </a:endParaRPr>
          </a:p>
          <a:p>
            <a:pPr>
              <a:defRPr/>
            </a:pPr>
            <a:r>
              <a:rPr lang="hu-HU" b="1" u="sng" dirty="0" smtClean="0">
                <a:solidFill>
                  <a:srgbClr val="FF0000"/>
                </a:solidFill>
              </a:rPr>
              <a:t>4. </a:t>
            </a:r>
            <a:r>
              <a:rPr lang="hu-HU" b="1" u="sng" dirty="0" err="1" smtClean="0">
                <a:solidFill>
                  <a:srgbClr val="FF0000"/>
                </a:solidFill>
              </a:rPr>
              <a:t>Our</a:t>
            </a:r>
            <a:r>
              <a:rPr lang="hu-HU" b="1" u="sng" dirty="0" smtClean="0">
                <a:solidFill>
                  <a:srgbClr val="FF0000"/>
                </a:solidFill>
              </a:rPr>
              <a:t> main </a:t>
            </a:r>
            <a:r>
              <a:rPr lang="hu-HU" b="1" u="sng" dirty="0" err="1" smtClean="0">
                <a:solidFill>
                  <a:srgbClr val="FF0000"/>
                </a:solidFill>
              </a:rPr>
              <a:t>purpose</a:t>
            </a:r>
            <a:r>
              <a:rPr lang="hu-HU" b="1" u="sng" dirty="0" smtClean="0">
                <a:solidFill>
                  <a:srgbClr val="FF0000"/>
                </a:solidFill>
              </a:rPr>
              <a:t> </a:t>
            </a:r>
            <a:r>
              <a:rPr lang="hu-HU" b="1" u="sng" dirty="0" err="1" smtClean="0">
                <a:solidFill>
                  <a:srgbClr val="FF0000"/>
                </a:solidFill>
              </a:rPr>
              <a:t>was</a:t>
            </a:r>
            <a:r>
              <a:rPr lang="hu-HU" b="1" u="sng" dirty="0" smtClean="0">
                <a:solidFill>
                  <a:srgbClr val="FF0000"/>
                </a:solidFill>
              </a:rPr>
              <a:t> </a:t>
            </a:r>
            <a:r>
              <a:rPr lang="hu-HU" b="1" u="sng" dirty="0" err="1" smtClean="0">
                <a:solidFill>
                  <a:srgbClr val="FF0000"/>
                </a:solidFill>
              </a:rPr>
              <a:t>to</a:t>
            </a:r>
            <a:r>
              <a:rPr lang="hu-HU" b="1" u="sng" dirty="0" smtClean="0">
                <a:solidFill>
                  <a:srgbClr val="FF0000"/>
                </a:solidFill>
              </a:rPr>
              <a:t> </a:t>
            </a:r>
            <a:r>
              <a:rPr lang="hu-HU" b="1" u="sng" dirty="0" err="1" smtClean="0">
                <a:solidFill>
                  <a:srgbClr val="FF0000"/>
                </a:solidFill>
              </a:rPr>
              <a:t>examine</a:t>
            </a:r>
            <a:r>
              <a:rPr lang="hu-HU" b="1" u="sng" dirty="0" smtClean="0">
                <a:solidFill>
                  <a:srgbClr val="FF0000"/>
                </a:solidFill>
              </a:rPr>
              <a:t> </a:t>
            </a:r>
            <a:r>
              <a:rPr lang="hu-HU" b="1" u="sng" dirty="0" err="1" smtClean="0">
                <a:solidFill>
                  <a:srgbClr val="FF0000"/>
                </a:solidFill>
              </a:rPr>
              <a:t>the</a:t>
            </a:r>
            <a:r>
              <a:rPr lang="hu-HU" b="1" u="sng" dirty="0" smtClean="0">
                <a:solidFill>
                  <a:srgbClr val="FF0000"/>
                </a:solidFill>
              </a:rPr>
              <a:t> </a:t>
            </a:r>
            <a:r>
              <a:rPr lang="hu-HU" b="1" u="sng" dirty="0" err="1" smtClean="0">
                <a:solidFill>
                  <a:srgbClr val="FF0000"/>
                </a:solidFill>
              </a:rPr>
              <a:t>effects</a:t>
            </a:r>
            <a:r>
              <a:rPr lang="hu-HU" b="1" u="sng" dirty="0" smtClean="0">
                <a:solidFill>
                  <a:srgbClr val="FF0000"/>
                </a:solidFill>
              </a:rPr>
              <a:t> of </a:t>
            </a:r>
            <a:r>
              <a:rPr lang="hu-HU" b="1" u="sng" dirty="0" err="1" smtClean="0">
                <a:solidFill>
                  <a:srgbClr val="FF0000"/>
                </a:solidFill>
              </a:rPr>
              <a:t>drama</a:t>
            </a:r>
            <a:r>
              <a:rPr lang="hu-HU" b="1" u="sng" dirty="0" smtClean="0">
                <a:solidFill>
                  <a:srgbClr val="FF0000"/>
                </a:solidFill>
              </a:rPr>
              <a:t> </a:t>
            </a:r>
            <a:r>
              <a:rPr lang="hu-HU" b="1" u="sng" dirty="0" err="1" smtClean="0">
                <a:solidFill>
                  <a:srgbClr val="FF0000"/>
                </a:solidFill>
              </a:rPr>
              <a:t>activities</a:t>
            </a:r>
            <a:r>
              <a:rPr lang="hu-HU" b="1" u="sng" dirty="0" smtClean="0">
                <a:solidFill>
                  <a:srgbClr val="FF0000"/>
                </a:solidFill>
              </a:rPr>
              <a:t> </a:t>
            </a:r>
            <a:r>
              <a:rPr lang="hu-HU" b="1" u="sng" dirty="0" err="1" smtClean="0">
                <a:solidFill>
                  <a:srgbClr val="FF0000"/>
                </a:solidFill>
              </a:rPr>
              <a:t>on</a:t>
            </a:r>
            <a:r>
              <a:rPr lang="hu-HU" b="1" u="sng" dirty="0" smtClean="0">
                <a:solidFill>
                  <a:srgbClr val="FF0000"/>
                </a:solidFill>
              </a:rPr>
              <a:t> 5 </a:t>
            </a:r>
            <a:r>
              <a:rPr lang="hu-HU" b="1" u="sng" dirty="0" err="1" smtClean="0">
                <a:solidFill>
                  <a:srgbClr val="FF0000"/>
                </a:solidFill>
              </a:rPr>
              <a:t>Lisbon</a:t>
            </a:r>
            <a:r>
              <a:rPr lang="hu-HU" b="1" u="sng" dirty="0" smtClean="0">
                <a:solidFill>
                  <a:srgbClr val="FF0000"/>
                </a:solidFill>
              </a:rPr>
              <a:t> </a:t>
            </a:r>
            <a:r>
              <a:rPr lang="hu-HU" b="1" u="sng" dirty="0" err="1" smtClean="0">
                <a:solidFill>
                  <a:srgbClr val="FF0000"/>
                </a:solidFill>
              </a:rPr>
              <a:t>competences</a:t>
            </a:r>
            <a:r>
              <a:rPr lang="hu-HU" b="1" u="sng" dirty="0" smtClean="0">
                <a:solidFill>
                  <a:srgbClr val="FF0000"/>
                </a:solidFill>
              </a:rPr>
              <a:t>, </a:t>
            </a:r>
            <a:r>
              <a:rPr lang="hu-HU" b="1" u="sng" dirty="0" err="1" smtClean="0">
                <a:solidFill>
                  <a:srgbClr val="FF0000"/>
                </a:solidFill>
              </a:rPr>
              <a:t>which</a:t>
            </a:r>
            <a:r>
              <a:rPr lang="hu-HU" b="1" u="sng" dirty="0" smtClean="0">
                <a:solidFill>
                  <a:srgbClr val="FF0000"/>
                </a:solidFill>
              </a:rPr>
              <a:t> </a:t>
            </a:r>
            <a:r>
              <a:rPr lang="hu-HU" b="1" u="sng" dirty="0" err="1" smtClean="0">
                <a:solidFill>
                  <a:srgbClr val="FF0000"/>
                </a:solidFill>
              </a:rPr>
              <a:t>were</a:t>
            </a:r>
            <a:r>
              <a:rPr lang="hu-HU" b="1" u="sng" dirty="0" smtClean="0">
                <a:solidFill>
                  <a:srgbClr val="FF0000"/>
                </a:solidFill>
              </a:rPr>
              <a:t> </a:t>
            </a:r>
            <a:r>
              <a:rPr lang="hu-HU" b="1" u="sng" dirty="0" err="1" smtClean="0">
                <a:solidFill>
                  <a:srgbClr val="FF0000"/>
                </a:solidFill>
              </a:rPr>
              <a:t>the</a:t>
            </a:r>
            <a:r>
              <a:rPr lang="hu-HU" b="1" u="sng" dirty="0" smtClean="0">
                <a:solidFill>
                  <a:srgbClr val="FF0000"/>
                </a:solidFill>
              </a:rPr>
              <a:t> </a:t>
            </a:r>
            <a:r>
              <a:rPr lang="hu-HU" b="1" u="sng" dirty="0" err="1" smtClean="0">
                <a:solidFill>
                  <a:srgbClr val="FF0000"/>
                </a:solidFill>
              </a:rPr>
              <a:t>following</a:t>
            </a:r>
            <a:r>
              <a:rPr lang="hu-HU" b="1" u="sng" dirty="0" smtClean="0">
                <a:solidFill>
                  <a:srgbClr val="FF0000"/>
                </a:solidFill>
              </a:rPr>
              <a:t>: …..</a:t>
            </a:r>
          </a:p>
          <a:p>
            <a:pPr>
              <a:defRPr/>
            </a:pPr>
            <a:endParaRPr lang="hu-HU" b="1" u="sng" dirty="0" smtClean="0">
              <a:solidFill>
                <a:srgbClr val="FF0000"/>
              </a:solidFill>
            </a:endParaRPr>
          </a:p>
          <a:p>
            <a:pPr>
              <a:defRPr/>
            </a:pPr>
            <a:r>
              <a:rPr lang="hu-HU" dirty="0" smtClean="0"/>
              <a:t>5. </a:t>
            </a:r>
            <a:r>
              <a:rPr lang="en-GB" dirty="0" smtClean="0"/>
              <a:t>We assume</a:t>
            </a:r>
            <a:r>
              <a:rPr lang="hu-HU" dirty="0" smtClean="0"/>
              <a:t>d</a:t>
            </a:r>
            <a:r>
              <a:rPr lang="en-GB" dirty="0" smtClean="0"/>
              <a:t> that dramatic activities </a:t>
            </a:r>
            <a:r>
              <a:rPr lang="hu-HU" dirty="0" err="1" smtClean="0"/>
              <a:t>can</a:t>
            </a:r>
            <a:r>
              <a:rPr lang="en-GB" dirty="0" smtClean="0"/>
              <a:t> affect the investigated Key Competences positively</a:t>
            </a:r>
            <a:r>
              <a:rPr lang="hu-HU" dirty="0" smtClean="0"/>
              <a:t>, </a:t>
            </a:r>
            <a:r>
              <a:rPr lang="en-GB" dirty="0" smtClean="0"/>
              <a:t>but the results may depend on some </a:t>
            </a:r>
            <a:r>
              <a:rPr lang="hu-HU" dirty="0" err="1" smtClean="0"/>
              <a:t>other</a:t>
            </a:r>
            <a:r>
              <a:rPr lang="hu-HU" dirty="0" smtClean="0"/>
              <a:t> </a:t>
            </a:r>
            <a:r>
              <a:rPr lang="en-GB" dirty="0" smtClean="0"/>
              <a:t>variables as well</a:t>
            </a:r>
            <a:r>
              <a:rPr lang="hu-HU" dirty="0" smtClean="0"/>
              <a:t>, </a:t>
            </a:r>
            <a:r>
              <a:rPr lang="hu-HU" dirty="0" err="1" smtClean="0"/>
              <a:t>like</a:t>
            </a:r>
            <a:r>
              <a:rPr lang="hu-HU" dirty="0" smtClean="0"/>
              <a:t>:</a:t>
            </a:r>
          </a:p>
          <a:p>
            <a:pPr marL="342900" indent="-342900">
              <a:buFontTx/>
              <a:buAutoNum type="arabicParenBoth"/>
              <a:defRPr/>
            </a:pPr>
            <a:r>
              <a:rPr lang="en-GB" b="1" dirty="0" smtClean="0"/>
              <a:t>cultural background of education</a:t>
            </a:r>
            <a:r>
              <a:rPr lang="hu-HU" b="1" dirty="0" smtClean="0"/>
              <a:t>: </a:t>
            </a:r>
            <a:r>
              <a:rPr lang="hu-HU" b="1" dirty="0" err="1" smtClean="0"/>
              <a:t>e.g</a:t>
            </a:r>
            <a:r>
              <a:rPr lang="hu-HU" b="1" dirty="0" smtClean="0"/>
              <a:t> </a:t>
            </a:r>
            <a:r>
              <a:rPr lang="en-US" dirty="0" smtClean="0"/>
              <a:t>Demography of child’s family: education of the parents, reading in family, are you poor/rich</a:t>
            </a:r>
            <a:r>
              <a:rPr lang="hu-HU" dirty="0" smtClean="0"/>
              <a:t>, S</a:t>
            </a:r>
            <a:r>
              <a:rPr lang="en-US" dirty="0" err="1" smtClean="0"/>
              <a:t>upport</a:t>
            </a:r>
            <a:r>
              <a:rPr lang="hu-HU" dirty="0" smtClean="0"/>
              <a:t> etc.</a:t>
            </a:r>
          </a:p>
          <a:p>
            <a:pPr marL="342900" indent="-342900">
              <a:buFontTx/>
              <a:buAutoNum type="arabicParenBoth"/>
              <a:defRPr/>
            </a:pPr>
            <a:r>
              <a:rPr lang="en-GB" b="1" dirty="0" smtClean="0"/>
              <a:t>the type of dramatic activity used</a:t>
            </a:r>
            <a:r>
              <a:rPr lang="hu-HU" b="1" dirty="0" smtClean="0"/>
              <a:t>:</a:t>
            </a:r>
            <a:r>
              <a:rPr lang="en-GB" b="1" dirty="0" smtClean="0"/>
              <a:t> </a:t>
            </a:r>
            <a:r>
              <a:rPr lang="hu-HU" b="1" dirty="0" err="1" smtClean="0"/>
              <a:t>e.g</a:t>
            </a:r>
            <a:r>
              <a:rPr lang="hu-HU" b="1" dirty="0" smtClean="0"/>
              <a:t>. </a:t>
            </a:r>
            <a:r>
              <a:rPr lang="en-US" dirty="0" smtClean="0"/>
              <a:t>Frequency of the meetings, </a:t>
            </a:r>
            <a:r>
              <a:rPr lang="hu-HU" dirty="0" smtClean="0"/>
              <a:t> </a:t>
            </a:r>
            <a:r>
              <a:rPr lang="en-US" dirty="0" smtClean="0"/>
              <a:t>length of the meetings,</a:t>
            </a:r>
            <a:r>
              <a:rPr lang="hu-HU" dirty="0" smtClean="0"/>
              <a:t> h</a:t>
            </a:r>
            <a:r>
              <a:rPr lang="en-US" dirty="0" err="1" smtClean="0"/>
              <a:t>ow</a:t>
            </a:r>
            <a:r>
              <a:rPr lang="en-US" dirty="0" smtClean="0"/>
              <a:t> long the </a:t>
            </a:r>
            <a:r>
              <a:rPr lang="en-US" dirty="0" err="1" smtClean="0"/>
              <a:t>programme</a:t>
            </a:r>
            <a:r>
              <a:rPr lang="en-US" dirty="0" smtClean="0"/>
              <a:t> has been going on, other key characteristics of the dramatic activities</a:t>
            </a:r>
            <a:endParaRPr lang="hu-HU" dirty="0" smtClean="0"/>
          </a:p>
          <a:p>
            <a:pPr marL="342900" indent="-342900">
              <a:buFontTx/>
              <a:buAutoNum type="arabicParenBoth"/>
              <a:defRPr/>
            </a:pPr>
            <a:r>
              <a:rPr lang="en-GB" b="1" dirty="0" smtClean="0"/>
              <a:t>the sex</a:t>
            </a:r>
            <a:r>
              <a:rPr lang="hu-HU" b="1" dirty="0" smtClean="0"/>
              <a:t> </a:t>
            </a:r>
            <a:r>
              <a:rPr lang="hu-HU" b="1" dirty="0" err="1" smtClean="0"/>
              <a:t>or</a:t>
            </a:r>
            <a:r>
              <a:rPr lang="hu-HU" b="1" dirty="0" smtClean="0"/>
              <a:t> </a:t>
            </a:r>
            <a:r>
              <a:rPr lang="hu-HU" b="1" dirty="0" err="1" smtClean="0"/>
              <a:t>age</a:t>
            </a:r>
            <a:r>
              <a:rPr lang="hu-HU" b="1" dirty="0" smtClean="0"/>
              <a:t> </a:t>
            </a:r>
            <a:r>
              <a:rPr lang="en-GB" b="1" dirty="0" smtClean="0"/>
              <a:t>of the children. </a:t>
            </a:r>
            <a:endParaRPr lang="hu-HU" b="1" dirty="0" smtClean="0"/>
          </a:p>
          <a:p>
            <a:pPr marL="342900" indent="-342900">
              <a:defRPr/>
            </a:pPr>
            <a:r>
              <a:rPr lang="hu-HU" dirty="0" err="1" smtClean="0"/>
              <a:t>We</a:t>
            </a:r>
            <a:r>
              <a:rPr lang="hu-HU" dirty="0" smtClean="0"/>
              <a:t> </a:t>
            </a:r>
            <a:r>
              <a:rPr lang="hu-HU" dirty="0" err="1" smtClean="0"/>
              <a:t>called</a:t>
            </a:r>
            <a:r>
              <a:rPr lang="hu-HU" dirty="0" smtClean="0"/>
              <a:t> </a:t>
            </a:r>
            <a:r>
              <a:rPr lang="hu-HU" dirty="0" err="1" smtClean="0"/>
              <a:t>these</a:t>
            </a:r>
            <a:r>
              <a:rPr lang="hu-HU" dirty="0" smtClean="0"/>
              <a:t> </a:t>
            </a:r>
            <a:r>
              <a:rPr lang="en-GB" dirty="0" smtClean="0"/>
              <a:t>‘moderator variables’ because some effects can influence the results through these factors. For example: girls might be more sensitive than boys to dramatic education affecting empathy but not democratic attitudes, etc.</a:t>
            </a:r>
            <a:endParaRPr lang="hu-HU" dirty="0" smtClean="0"/>
          </a:p>
          <a:p>
            <a:pPr>
              <a:defRPr/>
            </a:pPr>
            <a:endParaRPr lang="hu-HU" dirty="0" smtClean="0"/>
          </a:p>
          <a:p>
            <a:pPr>
              <a:defRPr/>
            </a:pPr>
            <a:r>
              <a:rPr lang="hu-HU" dirty="0" smtClean="0"/>
              <a:t>6. </a:t>
            </a:r>
            <a:r>
              <a:rPr lang="hu-HU" dirty="0" err="1" smtClean="0"/>
              <a:t>We</a:t>
            </a:r>
            <a:r>
              <a:rPr lang="hu-HU" dirty="0" smtClean="0"/>
              <a:t> </a:t>
            </a:r>
            <a:r>
              <a:rPr lang="hu-HU" dirty="0" err="1" smtClean="0"/>
              <a:t>can</a:t>
            </a:r>
            <a:r>
              <a:rPr lang="hu-HU" dirty="0" smtClean="0"/>
              <a:t> </a:t>
            </a:r>
            <a:r>
              <a:rPr lang="hu-HU" dirty="0" err="1" smtClean="0"/>
              <a:t>assume</a:t>
            </a:r>
            <a:r>
              <a:rPr lang="hu-HU" dirty="0" smtClean="0"/>
              <a:t> </a:t>
            </a:r>
            <a:r>
              <a:rPr lang="hu-HU" dirty="0" err="1" smtClean="0"/>
              <a:t>that</a:t>
            </a:r>
            <a:r>
              <a:rPr lang="hu-HU" dirty="0" smtClean="0"/>
              <a:t> </a:t>
            </a:r>
            <a:r>
              <a:rPr lang="hu-HU" dirty="0" err="1" smtClean="0"/>
              <a:t>drama</a:t>
            </a:r>
            <a:r>
              <a:rPr lang="hu-HU" dirty="0" smtClean="0"/>
              <a:t> </a:t>
            </a:r>
            <a:r>
              <a:rPr lang="hu-HU" dirty="0" err="1" smtClean="0"/>
              <a:t>not</a:t>
            </a:r>
            <a:r>
              <a:rPr lang="hu-HU" dirty="0" smtClean="0"/>
              <a:t> </a:t>
            </a:r>
            <a:r>
              <a:rPr lang="hu-HU" dirty="0" err="1" smtClean="0"/>
              <a:t>always</a:t>
            </a:r>
            <a:r>
              <a:rPr lang="hu-HU" dirty="0" smtClean="0"/>
              <a:t> </a:t>
            </a:r>
            <a:r>
              <a:rPr lang="hu-HU" dirty="0" err="1" smtClean="0"/>
              <a:t>affect</a:t>
            </a:r>
            <a:r>
              <a:rPr lang="hu-HU" dirty="0" smtClean="0"/>
              <a:t> </a:t>
            </a:r>
            <a:r>
              <a:rPr lang="hu-HU" dirty="0" err="1" smtClean="0"/>
              <a:t>in</a:t>
            </a:r>
            <a:r>
              <a:rPr lang="hu-HU" dirty="0" smtClean="0"/>
              <a:t> a </a:t>
            </a:r>
            <a:r>
              <a:rPr lang="hu-HU" dirty="0" err="1" smtClean="0"/>
              <a:t>direct</a:t>
            </a:r>
            <a:r>
              <a:rPr lang="hu-HU" dirty="0" smtClean="0"/>
              <a:t> </a:t>
            </a:r>
            <a:r>
              <a:rPr lang="hu-HU" dirty="0" err="1" smtClean="0"/>
              <a:t>way</a:t>
            </a:r>
            <a:r>
              <a:rPr lang="hu-HU" dirty="0" smtClean="0"/>
              <a:t>. </a:t>
            </a:r>
            <a:r>
              <a:rPr lang="en-GB" dirty="0" smtClean="0"/>
              <a:t>Sometimes mediating factors can be hypothesized</a:t>
            </a:r>
            <a:r>
              <a:rPr lang="hu-HU" dirty="0" smtClean="0"/>
              <a:t>, </a:t>
            </a:r>
            <a:r>
              <a:rPr lang="hu-HU" dirty="0" err="1" smtClean="0"/>
              <a:t>such</a:t>
            </a:r>
            <a:r>
              <a:rPr lang="hu-HU" dirty="0" smtClean="0"/>
              <a:t> </a:t>
            </a:r>
            <a:r>
              <a:rPr lang="hu-HU" dirty="0" err="1" smtClean="0"/>
              <a:t>as</a:t>
            </a:r>
            <a:r>
              <a:rPr lang="hu-HU" dirty="0" smtClean="0"/>
              <a:t>….</a:t>
            </a:r>
            <a:r>
              <a:rPr lang="en-GB" dirty="0" smtClean="0"/>
              <a:t> </a:t>
            </a:r>
            <a:endParaRPr lang="hu-HU" dirty="0" smtClean="0"/>
          </a:p>
          <a:p>
            <a:pPr>
              <a:defRPr/>
            </a:pPr>
            <a:r>
              <a:rPr lang="hu-HU" dirty="0" err="1" smtClean="0"/>
              <a:t>E.g</a:t>
            </a:r>
            <a:r>
              <a:rPr lang="hu-HU" dirty="0" smtClean="0"/>
              <a:t>. </a:t>
            </a:r>
            <a:r>
              <a:rPr lang="en-US" dirty="0" smtClean="0"/>
              <a:t>Psychological well-being (or anxiety) in school and at home</a:t>
            </a:r>
            <a:r>
              <a:rPr lang="hu-HU" dirty="0" smtClean="0"/>
              <a:t>, </a:t>
            </a:r>
            <a:r>
              <a:rPr lang="en-US" dirty="0" smtClean="0"/>
              <a:t>Child characteristics: Feeling control, Feeling development, Self-respect, Challenge, Flexibility</a:t>
            </a:r>
            <a:r>
              <a:rPr lang="hu-HU" dirty="0" smtClean="0"/>
              <a:t>, </a:t>
            </a:r>
            <a:r>
              <a:rPr lang="en-US" dirty="0" smtClean="0"/>
              <a:t>Social situation in class</a:t>
            </a:r>
            <a:r>
              <a:rPr lang="hu-HU" dirty="0" smtClean="0"/>
              <a:t>, </a:t>
            </a:r>
            <a:r>
              <a:rPr lang="en-US" dirty="0" smtClean="0"/>
              <a:t>Social anxiety</a:t>
            </a:r>
            <a:r>
              <a:rPr lang="hu-HU" dirty="0" smtClean="0"/>
              <a:t>, </a:t>
            </a:r>
            <a:r>
              <a:rPr lang="en-US" dirty="0" smtClean="0"/>
              <a:t>Self-esteem</a:t>
            </a:r>
            <a:r>
              <a:rPr lang="hu-HU" dirty="0" smtClean="0"/>
              <a:t> etc.</a:t>
            </a:r>
            <a:endParaRPr lang="en-US" dirty="0" smtClean="0"/>
          </a:p>
          <a:p>
            <a:pPr>
              <a:defRPr/>
            </a:pPr>
            <a:endParaRPr lang="hu-HU" b="1" dirty="0" smtClean="0"/>
          </a:p>
          <a:p>
            <a:pPr>
              <a:defRPr/>
            </a:pPr>
            <a:r>
              <a:rPr lang="hu-HU" dirty="0" smtClean="0"/>
              <a:t>6. </a:t>
            </a:r>
            <a:r>
              <a:rPr lang="en-GB" dirty="0" smtClean="0"/>
              <a:t>Some factors </a:t>
            </a:r>
            <a:r>
              <a:rPr lang="hu-HU" dirty="0" err="1" smtClean="0"/>
              <a:t>will</a:t>
            </a:r>
            <a:r>
              <a:rPr lang="hu-HU" dirty="0" smtClean="0"/>
              <a:t> be</a:t>
            </a:r>
            <a:r>
              <a:rPr lang="en-GB" dirty="0" smtClean="0"/>
              <a:t> </a:t>
            </a:r>
            <a:r>
              <a:rPr lang="hu-HU" dirty="0" smtClean="0"/>
              <a:t>IMPORTANT </a:t>
            </a:r>
            <a:r>
              <a:rPr lang="hu-HU" dirty="0" err="1" smtClean="0"/>
              <a:t>in</a:t>
            </a:r>
            <a:r>
              <a:rPr lang="hu-HU" dirty="0" smtClean="0"/>
              <a:t> </a:t>
            </a:r>
            <a:r>
              <a:rPr lang="hu-HU" dirty="0" err="1" smtClean="0"/>
              <a:t>the</a:t>
            </a:r>
            <a:r>
              <a:rPr lang="hu-HU" dirty="0" smtClean="0"/>
              <a:t> </a:t>
            </a:r>
            <a:r>
              <a:rPr lang="hu-HU" dirty="0" err="1" smtClean="0"/>
              <a:t>close</a:t>
            </a:r>
            <a:r>
              <a:rPr lang="hu-HU" dirty="0" smtClean="0"/>
              <a:t> </a:t>
            </a:r>
            <a:r>
              <a:rPr lang="hu-HU" dirty="0" err="1" smtClean="0"/>
              <a:t>future</a:t>
            </a:r>
            <a:r>
              <a:rPr lang="hu-HU" dirty="0" smtClean="0"/>
              <a:t> i</a:t>
            </a:r>
            <a:r>
              <a:rPr lang="en-GB" dirty="0" smtClean="0"/>
              <a:t>n order to clean our </a:t>
            </a:r>
            <a:r>
              <a:rPr lang="hu-HU" dirty="0" err="1" smtClean="0"/>
              <a:t>results</a:t>
            </a:r>
            <a:r>
              <a:rPr lang="hu-HU" dirty="0" smtClean="0"/>
              <a:t> </a:t>
            </a:r>
            <a:r>
              <a:rPr lang="hu-HU" dirty="0" err="1" smtClean="0"/>
              <a:t>from</a:t>
            </a:r>
            <a:r>
              <a:rPr lang="hu-HU" dirty="0" smtClean="0"/>
              <a:t> </a:t>
            </a:r>
            <a:r>
              <a:rPr lang="hu-HU" dirty="0" err="1" smtClean="0"/>
              <a:t>some</a:t>
            </a:r>
            <a:r>
              <a:rPr lang="hu-HU" dirty="0" smtClean="0"/>
              <a:t> </a:t>
            </a:r>
            <a:r>
              <a:rPr lang="hu-HU" dirty="0" err="1" smtClean="0"/>
              <a:t>specific</a:t>
            </a:r>
            <a:r>
              <a:rPr lang="hu-HU" dirty="0" smtClean="0"/>
              <a:t> </a:t>
            </a:r>
            <a:r>
              <a:rPr lang="hu-HU" dirty="0" err="1" smtClean="0"/>
              <a:t>effects</a:t>
            </a:r>
            <a:r>
              <a:rPr lang="hu-HU" dirty="0" smtClean="0"/>
              <a:t> of </a:t>
            </a:r>
            <a:r>
              <a:rPr lang="hu-HU" dirty="0" err="1" smtClean="0"/>
              <a:t>some</a:t>
            </a:r>
            <a:r>
              <a:rPr lang="hu-HU" dirty="0" smtClean="0"/>
              <a:t> </a:t>
            </a:r>
            <a:r>
              <a:rPr lang="hu-HU" dirty="0" err="1" smtClean="0"/>
              <a:t>external</a:t>
            </a:r>
            <a:r>
              <a:rPr lang="hu-HU" dirty="0" smtClean="0"/>
              <a:t> </a:t>
            </a:r>
            <a:r>
              <a:rPr lang="hu-HU" dirty="0" err="1" smtClean="0"/>
              <a:t>things</a:t>
            </a:r>
            <a:r>
              <a:rPr lang="hu-HU" dirty="0" smtClean="0"/>
              <a:t> </a:t>
            </a:r>
            <a:r>
              <a:rPr lang="hu-HU" dirty="0" err="1" smtClean="0"/>
              <a:t>like</a:t>
            </a:r>
            <a:r>
              <a:rPr lang="hu-HU" dirty="0" smtClean="0"/>
              <a:t> i</a:t>
            </a:r>
            <a:r>
              <a:rPr lang="en-US" dirty="0" err="1" smtClean="0"/>
              <a:t>ntellectual</a:t>
            </a:r>
            <a:r>
              <a:rPr lang="en-US" dirty="0" smtClean="0"/>
              <a:t> capacity</a:t>
            </a:r>
            <a:r>
              <a:rPr lang="hu-HU" dirty="0" smtClean="0"/>
              <a:t>, l</a:t>
            </a:r>
            <a:r>
              <a:rPr lang="en-US" dirty="0" err="1" smtClean="0"/>
              <a:t>ength</a:t>
            </a:r>
            <a:r>
              <a:rPr lang="en-US" dirty="0" smtClean="0"/>
              <a:t> of time between input and output data collection</a:t>
            </a:r>
            <a:r>
              <a:rPr lang="hu-HU" dirty="0" smtClean="0"/>
              <a:t> </a:t>
            </a:r>
            <a:r>
              <a:rPr lang="hu-HU" dirty="0" err="1" smtClean="0"/>
              <a:t>or</a:t>
            </a:r>
            <a:r>
              <a:rPr lang="hu-HU" dirty="0" smtClean="0"/>
              <a:t> </a:t>
            </a:r>
            <a:r>
              <a:rPr lang="hu-HU" dirty="0" err="1" smtClean="0"/>
              <a:t>e.g</a:t>
            </a:r>
            <a:r>
              <a:rPr lang="hu-HU" dirty="0" smtClean="0"/>
              <a:t>. </a:t>
            </a:r>
            <a:r>
              <a:rPr lang="hu-HU" dirty="0" err="1" smtClean="0"/>
              <a:t>exams</a:t>
            </a:r>
            <a:r>
              <a:rPr lang="hu-HU" dirty="0" smtClean="0"/>
              <a:t> </a:t>
            </a:r>
            <a:r>
              <a:rPr lang="hu-HU" dirty="0" err="1" smtClean="0"/>
              <a:t>around</a:t>
            </a:r>
            <a:r>
              <a:rPr lang="hu-HU" dirty="0" smtClean="0"/>
              <a:t> </a:t>
            </a:r>
            <a:r>
              <a:rPr lang="hu-HU" dirty="0" err="1" smtClean="0"/>
              <a:t>the</a:t>
            </a:r>
            <a:r>
              <a:rPr lang="hu-HU" dirty="0" smtClean="0"/>
              <a:t> </a:t>
            </a:r>
            <a:r>
              <a:rPr lang="hu-HU" dirty="0" err="1" smtClean="0"/>
              <a:t>data-collections</a:t>
            </a:r>
            <a:r>
              <a:rPr lang="hu-HU" dirty="0" smtClean="0"/>
              <a:t>…</a:t>
            </a:r>
            <a:r>
              <a:rPr lang="en-US" dirty="0" smtClean="0"/>
              <a:t> </a:t>
            </a:r>
            <a:endParaRPr lang="hu-HU" dirty="0" smtClean="0"/>
          </a:p>
          <a:p>
            <a:pPr>
              <a:defRPr/>
            </a:pPr>
            <a:endParaRPr lang="hu-HU" dirty="0" smtClean="0"/>
          </a:p>
          <a:p>
            <a:pPr>
              <a:defRPr/>
            </a:pPr>
            <a:endParaRPr lang="hu-HU" dirty="0" smtClean="0"/>
          </a:p>
          <a:p>
            <a:pPr>
              <a:defRPr/>
            </a:pPr>
            <a:endParaRPr lang="hu-HU" dirty="0" smtClean="0"/>
          </a:p>
          <a:p>
            <a:pPr>
              <a:defRPr/>
            </a:pPr>
            <a:endParaRPr lang="hu-HU" dirty="0"/>
          </a:p>
        </p:txBody>
      </p:sp>
      <p:sp>
        <p:nvSpPr>
          <p:cNvPr id="9421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7E4FB5-5C98-4003-8F61-075703DCDCA9}" type="slidenum">
              <a:rPr lang="hu-HU" smtClean="0"/>
              <a:pPr/>
              <a:t>12</a:t>
            </a:fld>
            <a:endParaRPr 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F890FF-DBF8-4CB7-BFA6-B7F7013345D9}" type="slidenum">
              <a:rPr lang="en-US" smtClean="0"/>
              <a:pPr/>
              <a:t>31</a:t>
            </a:fld>
            <a:endParaRPr lang="en-US" smtClean="0"/>
          </a:p>
        </p:txBody>
      </p:sp>
      <p:sp>
        <p:nvSpPr>
          <p:cNvPr id="103427" name="Rectangle 2"/>
          <p:cNvSpPr>
            <a:spLocks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sl-S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iakép helye 1"/>
          <p:cNvSpPr>
            <a:spLocks noGrp="1" noRot="1" noChangeAspect="1" noTextEdit="1"/>
          </p:cNvSpPr>
          <p:nvPr>
            <p:ph type="sldImg"/>
          </p:nvPr>
        </p:nvSpPr>
        <p:spPr bwMode="auto">
          <a:noFill/>
          <a:ln>
            <a:solidFill>
              <a:srgbClr val="000000"/>
            </a:solidFill>
            <a:miter lim="800000"/>
            <a:headEnd/>
            <a:tailEnd/>
          </a:ln>
        </p:spPr>
      </p:sp>
      <p:sp>
        <p:nvSpPr>
          <p:cNvPr id="104451" name="Jegyzetek helye 2"/>
          <p:cNvSpPr>
            <a:spLocks noGrp="1"/>
          </p:cNvSpPr>
          <p:nvPr>
            <p:ph type="body" idx="1"/>
          </p:nvPr>
        </p:nvSpPr>
        <p:spPr bwMode="auto">
          <a:noFill/>
        </p:spPr>
        <p:txBody>
          <a:bodyPr wrap="square" numCol="1" anchor="t" anchorCtr="0" compatLnSpc="1">
            <a:prstTxWarp prst="textNoShape">
              <a:avLst/>
            </a:prstTxWarp>
          </a:bodyPr>
          <a:lstStyle/>
          <a:p>
            <a:r>
              <a:rPr lang="hu-HU" smtClean="0"/>
              <a:t>According to the communication scales there were significant differences between students who regularly participated in drama activities and those who do not. </a:t>
            </a:r>
          </a:p>
          <a:p>
            <a:endParaRPr lang="hu-HU" smtClean="0"/>
          </a:p>
          <a:p>
            <a:r>
              <a:rPr lang="hu-HU" smtClean="0"/>
              <a:t>According to the children’s self-perception: those who participated regularly drama, reached better scores on reading and understanding scale, on confidence in communication scale and humour scale.    </a:t>
            </a:r>
          </a:p>
        </p:txBody>
      </p:sp>
      <p:sp>
        <p:nvSpPr>
          <p:cNvPr id="10445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84F73C-E9AB-45B4-8057-1D0075826584}" type="slidenum">
              <a:rPr lang="hu-HU" smtClean="0"/>
              <a:pPr/>
              <a:t>33</a:t>
            </a:fld>
            <a:endParaRPr 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Diakép helye 1"/>
          <p:cNvSpPr>
            <a:spLocks noGrp="1" noRot="1" noChangeAspect="1" noTextEdit="1"/>
          </p:cNvSpPr>
          <p:nvPr>
            <p:ph type="sldImg"/>
          </p:nvPr>
        </p:nvSpPr>
        <p:spPr bwMode="auto">
          <a:noFill/>
          <a:ln>
            <a:solidFill>
              <a:srgbClr val="000000"/>
            </a:solidFill>
            <a:miter lim="800000"/>
            <a:headEnd/>
            <a:tailEnd/>
          </a:ln>
        </p:spPr>
      </p:sp>
      <p:sp>
        <p:nvSpPr>
          <p:cNvPr id="105475" name="Jegyzetek helye 2"/>
          <p:cNvSpPr>
            <a:spLocks noGrp="1"/>
          </p:cNvSpPr>
          <p:nvPr>
            <p:ph type="body" idx="1"/>
          </p:nvPr>
        </p:nvSpPr>
        <p:spPr bwMode="auto">
          <a:noFill/>
        </p:spPr>
        <p:txBody>
          <a:bodyPr wrap="square" numCol="1" anchor="t" anchorCtr="0" compatLnSpc="1">
            <a:prstTxWarp prst="textNoShape">
              <a:avLst/>
            </a:prstTxWarp>
          </a:bodyPr>
          <a:lstStyle/>
          <a:p>
            <a:r>
              <a:rPr lang="hu-HU" smtClean="0"/>
              <a:t>According to the learning to learn scales there were significant differences again between students who regularly participated in drama activities and those who do not. </a:t>
            </a:r>
          </a:p>
          <a:p>
            <a:endParaRPr lang="hu-HU" smtClean="0"/>
          </a:p>
          <a:p>
            <a:r>
              <a:rPr lang="hu-HU" smtClean="0"/>
              <a:t>According to the children’s self-perception: those who participated regularly drama, reached better scores on creativity in learning scale, on enjoying school scale and a 10-grade Likert-item called how you feel at school.    </a:t>
            </a:r>
          </a:p>
          <a:p>
            <a:endParaRPr lang="hu-HU" smtClean="0"/>
          </a:p>
        </p:txBody>
      </p:sp>
      <p:sp>
        <p:nvSpPr>
          <p:cNvPr id="10547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6A169-F792-4099-9995-B8AE5AD282B7}" type="slidenum">
              <a:rPr lang="hu-HU" smtClean="0"/>
              <a:pPr/>
              <a:t>34</a:t>
            </a:fld>
            <a:endParaRPr 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iakép helye 1"/>
          <p:cNvSpPr>
            <a:spLocks noGrp="1" noRot="1" noChangeAspect="1" noTextEdit="1"/>
          </p:cNvSpPr>
          <p:nvPr>
            <p:ph type="sldImg"/>
          </p:nvPr>
        </p:nvSpPr>
        <p:spPr bwMode="auto">
          <a:noFill/>
          <a:ln>
            <a:solidFill>
              <a:srgbClr val="000000"/>
            </a:solidFill>
            <a:miter lim="800000"/>
            <a:headEnd/>
            <a:tailEnd/>
          </a:ln>
        </p:spPr>
      </p:sp>
      <p:sp>
        <p:nvSpPr>
          <p:cNvPr id="106499" name="Jegyzetek helye 2"/>
          <p:cNvSpPr>
            <a:spLocks noGrp="1"/>
          </p:cNvSpPr>
          <p:nvPr>
            <p:ph type="body" idx="1"/>
          </p:nvPr>
        </p:nvSpPr>
        <p:spPr bwMode="auto">
          <a:noFill/>
        </p:spPr>
        <p:txBody>
          <a:bodyPr wrap="square" numCol="1" anchor="t" anchorCtr="0" compatLnSpc="1">
            <a:prstTxWarp prst="textNoShape">
              <a:avLst/>
            </a:prstTxWarp>
          </a:bodyPr>
          <a:lstStyle/>
          <a:p>
            <a:r>
              <a:rPr lang="hu-HU" smtClean="0"/>
              <a:t>In this two graphs you can see that in this little period (around 3 month) there were also minor, but positive shifts for the research groups.</a:t>
            </a:r>
          </a:p>
          <a:p>
            <a:endParaRPr lang="hu-HU" smtClean="0"/>
          </a:p>
          <a:p>
            <a:r>
              <a:rPr lang="hu-HU" smtClean="0"/>
              <a:t>- e.g. The perception of creativity in learning increased</a:t>
            </a:r>
          </a:p>
          <a:p>
            <a:r>
              <a:rPr lang="hu-HU" smtClean="0"/>
              <a:t>- And the Palestine research groups moved in the opposite way with their average grades, then the controll groups   </a:t>
            </a:r>
          </a:p>
        </p:txBody>
      </p:sp>
      <p:sp>
        <p:nvSpPr>
          <p:cNvPr id="10650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8BA505-4D22-4594-B505-FB75DF540CC6}" type="slidenum">
              <a:rPr lang="hu-HU" smtClean="0"/>
              <a:pPr/>
              <a:t>35</a:t>
            </a:fld>
            <a:endParaRPr lang="hu-H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iakép helye 1"/>
          <p:cNvSpPr>
            <a:spLocks noGrp="1" noRot="1" noChangeAspect="1" noTextEdit="1"/>
          </p:cNvSpPr>
          <p:nvPr>
            <p:ph type="sldImg"/>
          </p:nvPr>
        </p:nvSpPr>
        <p:spPr bwMode="auto">
          <a:noFill/>
          <a:ln>
            <a:solidFill>
              <a:srgbClr val="000000"/>
            </a:solidFill>
            <a:miter lim="800000"/>
            <a:headEnd/>
            <a:tailEnd/>
          </a:ln>
        </p:spPr>
      </p:sp>
      <p:sp>
        <p:nvSpPr>
          <p:cNvPr id="107523" name="Jegyzetek helye 2"/>
          <p:cNvSpPr>
            <a:spLocks noGrp="1"/>
          </p:cNvSpPr>
          <p:nvPr>
            <p:ph type="body" idx="1"/>
          </p:nvPr>
        </p:nvSpPr>
        <p:spPr bwMode="auto">
          <a:noFill/>
        </p:spPr>
        <p:txBody>
          <a:bodyPr wrap="square" numCol="1" anchor="t" anchorCtr="0" compatLnSpc="1">
            <a:prstTxWarp prst="textNoShape">
              <a:avLst/>
            </a:prstTxWarp>
          </a:bodyPr>
          <a:lstStyle/>
          <a:p>
            <a:r>
              <a:rPr lang="hu-HU" smtClean="0"/>
              <a:t>Just at the same way, the teachers perceived the research groups more positively in the communication and learning to learn scale after the DICE research period. </a:t>
            </a:r>
          </a:p>
        </p:txBody>
      </p:sp>
      <p:sp>
        <p:nvSpPr>
          <p:cNvPr id="10752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3A537D-D4AD-4BCB-8F12-0ED7C3AB11BD}" type="slidenum">
              <a:rPr lang="hu-HU" smtClean="0"/>
              <a:pPr/>
              <a:t>36</a:t>
            </a:fld>
            <a:endParaRPr lang="hu-H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Diakép helye 1"/>
          <p:cNvSpPr>
            <a:spLocks noGrp="1" noRot="1" noChangeAspect="1" noTextEdit="1"/>
          </p:cNvSpPr>
          <p:nvPr>
            <p:ph type="sldImg"/>
          </p:nvPr>
        </p:nvSpPr>
        <p:spPr bwMode="auto">
          <a:noFill/>
          <a:ln>
            <a:solidFill>
              <a:srgbClr val="000000"/>
            </a:solidFill>
            <a:miter lim="800000"/>
            <a:headEnd/>
            <a:tailEnd/>
          </a:ln>
        </p:spPr>
      </p:sp>
      <p:sp>
        <p:nvSpPr>
          <p:cNvPr id="108547" name="Jegyzetek helye 2"/>
          <p:cNvSpPr>
            <a:spLocks noGrp="1"/>
          </p:cNvSpPr>
          <p:nvPr>
            <p:ph type="body" idx="1"/>
          </p:nvPr>
        </p:nvSpPr>
        <p:spPr bwMode="auto">
          <a:noFill/>
        </p:spPr>
        <p:txBody>
          <a:bodyPr wrap="square" numCol="1" anchor="t" anchorCtr="0" compatLnSpc="1">
            <a:prstTxWarp prst="textNoShape">
              <a:avLst/>
            </a:prstTxWarp>
          </a:bodyPr>
          <a:lstStyle/>
          <a:p>
            <a:endParaRPr lang="sl-SI" smtClean="0"/>
          </a:p>
        </p:txBody>
      </p:sp>
      <p:sp>
        <p:nvSpPr>
          <p:cNvPr id="10854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1F6747-179E-49B2-A66C-62FB13632A04}" type="slidenum">
              <a:rPr lang="hu-HU" smtClean="0"/>
              <a:pPr/>
              <a:t>87</a:t>
            </a:fld>
            <a:endParaRPr 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iakép helye 1"/>
          <p:cNvSpPr>
            <a:spLocks noGrp="1" noRot="1" noChangeAspect="1" noTextEdit="1"/>
          </p:cNvSpPr>
          <p:nvPr>
            <p:ph type="sldImg"/>
          </p:nvPr>
        </p:nvSpPr>
        <p:spPr bwMode="auto">
          <a:noFill/>
          <a:ln>
            <a:solidFill>
              <a:srgbClr val="000000"/>
            </a:solidFill>
            <a:miter lim="800000"/>
            <a:headEnd/>
            <a:tailEnd/>
          </a:ln>
        </p:spPr>
      </p:sp>
      <p:sp>
        <p:nvSpPr>
          <p:cNvPr id="95235" name="Jegyzetek helye 2"/>
          <p:cNvSpPr>
            <a:spLocks noGrp="1"/>
          </p:cNvSpPr>
          <p:nvPr>
            <p:ph type="body" idx="1"/>
          </p:nvPr>
        </p:nvSpPr>
        <p:spPr bwMode="auto">
          <a:noFill/>
        </p:spPr>
        <p:txBody>
          <a:bodyPr wrap="square" numCol="1" anchor="t" anchorCtr="0" compatLnSpc="1">
            <a:prstTxWarp prst="textNoShape">
              <a:avLst/>
            </a:prstTxWarp>
          </a:bodyPr>
          <a:lstStyle/>
          <a:p>
            <a:r>
              <a:rPr lang="hu-HU" u="sng" smtClean="0"/>
              <a:t>So every culture examined different kind of research groups and their controls. It was i</a:t>
            </a:r>
            <a:r>
              <a:rPr lang="en-GB" u="sng" smtClean="0"/>
              <a:t>mportant for the data collection:</a:t>
            </a:r>
            <a:r>
              <a:rPr lang="en-GB" smtClean="0"/>
              <a:t> </a:t>
            </a:r>
            <a:r>
              <a:rPr lang="hu-HU" smtClean="0"/>
              <a:t>that </a:t>
            </a:r>
            <a:r>
              <a:rPr lang="en-GB" smtClean="0"/>
              <a:t>the</a:t>
            </a:r>
            <a:r>
              <a:rPr lang="hu-HU" smtClean="0"/>
              <a:t> </a:t>
            </a:r>
            <a:r>
              <a:rPr lang="en-GB" smtClean="0"/>
              <a:t>groups ha</a:t>
            </a:r>
            <a:r>
              <a:rPr lang="hu-HU" smtClean="0"/>
              <a:t>d</a:t>
            </a:r>
            <a:r>
              <a:rPr lang="en-GB" smtClean="0"/>
              <a:t> to attend the same school or belong to a very similar environment as the research ones.</a:t>
            </a:r>
            <a:r>
              <a:rPr lang="hu-HU" smtClean="0"/>
              <a:t> Checking the demographical variables of the research and the control groups, we can say that ther ie no significant diffenrences according to these factors.</a:t>
            </a:r>
          </a:p>
          <a:p>
            <a:endParaRPr lang="hu-HU" smtClean="0"/>
          </a:p>
          <a:p>
            <a:r>
              <a:rPr lang="hu-HU" smtClean="0"/>
              <a:t>Finally we had 111 different drama programmes and their controls, 4475 children in our study.</a:t>
            </a:r>
          </a:p>
          <a:p>
            <a:endParaRPr lang="hu-HU" smtClean="0"/>
          </a:p>
          <a:p>
            <a:r>
              <a:rPr lang="en-GB" smtClean="0"/>
              <a:t>13-16-year-old youth </a:t>
            </a:r>
            <a:r>
              <a:rPr lang="hu-HU" smtClean="0"/>
              <a:t>were </a:t>
            </a:r>
            <a:r>
              <a:rPr lang="en-GB" smtClean="0"/>
              <a:t>investigated in the research study</a:t>
            </a:r>
            <a:r>
              <a:rPr lang="hu-HU" smtClean="0"/>
              <a:t>. </a:t>
            </a:r>
            <a:r>
              <a:rPr lang="en-GB" smtClean="0"/>
              <a:t>We have chosen an adolescent cohort to investigate, because: (1) the definition of key competences is a suggestion for output and therefore a „guide” for education: older children are closer to this output, (2) one of the aims of education is to prepare for life: this can be measured among older children only, (3) competences developed in younger ages could easily be destroyed by later (mis)education, (4) drama activities in education are usually used in adolescence because teachers believe that developing competences, attitudes and skills are very effective in that age group, (5) reliable measurement of attitudes is more possible in that age group (e.g. questionnaires are not reliable with little children). </a:t>
            </a:r>
            <a:endParaRPr lang="hu-HU" smtClean="0"/>
          </a:p>
        </p:txBody>
      </p:sp>
      <p:sp>
        <p:nvSpPr>
          <p:cNvPr id="9523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892727-4527-4C40-B9B4-928023E40603}" type="slidenum">
              <a:rPr lang="hu-HU" smtClean="0"/>
              <a:pPr/>
              <a:t>13</a:t>
            </a:fld>
            <a:endParaRPr 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kép helye 1"/>
          <p:cNvSpPr>
            <a:spLocks noGrp="1" noRot="1" noChangeAspect="1" noTextEdit="1"/>
          </p:cNvSpPr>
          <p:nvPr>
            <p:ph type="sldImg"/>
          </p:nvPr>
        </p:nvSpPr>
        <p:spPr bwMode="auto">
          <a:noFill/>
          <a:ln>
            <a:solidFill>
              <a:srgbClr val="000000"/>
            </a:solidFill>
            <a:miter lim="800000"/>
            <a:headEnd/>
            <a:tailEnd/>
          </a:ln>
        </p:spPr>
      </p:sp>
      <p:sp>
        <p:nvSpPr>
          <p:cNvPr id="96259" name="Jegyzetek helye 2"/>
          <p:cNvSpPr>
            <a:spLocks noGrp="1"/>
          </p:cNvSpPr>
          <p:nvPr>
            <p:ph type="body" idx="1"/>
          </p:nvPr>
        </p:nvSpPr>
        <p:spPr bwMode="auto">
          <a:noFill/>
        </p:spPr>
        <p:txBody>
          <a:bodyPr wrap="square" numCol="1" anchor="t" anchorCtr="0" compatLnSpc="1">
            <a:prstTxWarp prst="textNoShape">
              <a:avLst/>
            </a:prstTxWarp>
          </a:bodyPr>
          <a:lstStyle/>
          <a:p>
            <a:r>
              <a:rPr lang="en-GB" smtClean="0"/>
              <a:t>Two longitudinal investigations </a:t>
            </a:r>
            <a:r>
              <a:rPr lang="hu-HU" smtClean="0"/>
              <a:t>was</a:t>
            </a:r>
            <a:r>
              <a:rPr lang="en-GB" smtClean="0"/>
              <a:t> conducted to demonstrate some robust effects of dramatic activities on key competences: </a:t>
            </a:r>
            <a:endParaRPr lang="hu-HU" smtClean="0"/>
          </a:p>
          <a:p>
            <a:r>
              <a:rPr lang="en-GB" smtClean="0"/>
              <a:t>a 4-month-long design for continuous and a short-time (1-month-long) design for one occasion activities </a:t>
            </a:r>
            <a:endParaRPr lang="hu-HU" smtClean="0"/>
          </a:p>
          <a:p>
            <a:endParaRPr lang="hu-HU" smtClean="0"/>
          </a:p>
          <a:p>
            <a:r>
              <a:rPr lang="hu-HU" smtClean="0"/>
              <a:t>Data collection point were between Sept of 2009 and Jan of 2010. </a:t>
            </a:r>
          </a:p>
        </p:txBody>
      </p:sp>
      <p:sp>
        <p:nvSpPr>
          <p:cNvPr id="9626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DA9739-B7CF-4371-87D6-D9B3A296AB30}" type="slidenum">
              <a:rPr lang="hu-HU" smtClean="0"/>
              <a:pPr/>
              <a:t>14</a:t>
            </a:fld>
            <a:endParaRPr 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92500" lnSpcReduction="10000"/>
          </a:bodyPr>
          <a:lstStyle/>
          <a:p>
            <a:pPr>
              <a:defRPr/>
            </a:pPr>
            <a:r>
              <a:rPr lang="hu-HU" u="sng" dirty="0" err="1" smtClean="0">
                <a:cs typeface="Calibri" pitchFamily="34" charset="0"/>
              </a:rPr>
              <a:t>We</a:t>
            </a:r>
            <a:r>
              <a:rPr lang="hu-HU" u="sng" dirty="0" smtClean="0">
                <a:cs typeface="Calibri" pitchFamily="34" charset="0"/>
              </a:rPr>
              <a:t> </a:t>
            </a:r>
            <a:r>
              <a:rPr lang="hu-HU" u="sng" dirty="0" err="1" smtClean="0">
                <a:cs typeface="Calibri" pitchFamily="34" charset="0"/>
              </a:rPr>
              <a:t>gathered</a:t>
            </a:r>
            <a:r>
              <a:rPr lang="hu-HU" u="sng" dirty="0" smtClean="0">
                <a:cs typeface="Calibri" pitchFamily="34" charset="0"/>
              </a:rPr>
              <a:t> a </a:t>
            </a:r>
            <a:r>
              <a:rPr lang="hu-HU" u="sng" dirty="0" err="1" smtClean="0">
                <a:cs typeface="Calibri" pitchFamily="34" charset="0"/>
              </a:rPr>
              <a:t>lots</a:t>
            </a:r>
            <a:r>
              <a:rPr lang="hu-HU" u="sng" dirty="0" smtClean="0">
                <a:cs typeface="Calibri" pitchFamily="34" charset="0"/>
              </a:rPr>
              <a:t> of </a:t>
            </a:r>
            <a:r>
              <a:rPr lang="hu-HU" u="sng" dirty="0" err="1" smtClean="0">
                <a:cs typeface="Calibri" pitchFamily="34" charset="0"/>
              </a:rPr>
              <a:t>information</a:t>
            </a:r>
            <a:r>
              <a:rPr lang="hu-HU" u="sng" dirty="0" smtClean="0">
                <a:cs typeface="Calibri" pitchFamily="34" charset="0"/>
              </a:rPr>
              <a:t> </a:t>
            </a:r>
            <a:r>
              <a:rPr lang="hu-HU" u="sng" dirty="0" err="1" smtClean="0">
                <a:cs typeface="Calibri" pitchFamily="34" charset="0"/>
              </a:rPr>
              <a:t>from</a:t>
            </a:r>
            <a:r>
              <a:rPr lang="hu-HU" u="sng" dirty="0" smtClean="0">
                <a:cs typeface="Calibri" pitchFamily="34" charset="0"/>
              </a:rPr>
              <a:t> </a:t>
            </a:r>
            <a:r>
              <a:rPr lang="hu-HU" u="sng" dirty="0" err="1" smtClean="0">
                <a:cs typeface="Calibri" pitchFamily="34" charset="0"/>
              </a:rPr>
              <a:t>several</a:t>
            </a:r>
            <a:r>
              <a:rPr lang="hu-HU" u="sng" dirty="0" smtClean="0">
                <a:cs typeface="Calibri" pitchFamily="34" charset="0"/>
              </a:rPr>
              <a:t> </a:t>
            </a:r>
            <a:r>
              <a:rPr lang="hu-HU" u="sng" dirty="0" err="1" smtClean="0">
                <a:cs typeface="Calibri" pitchFamily="34" charset="0"/>
              </a:rPr>
              <a:t>perception</a:t>
            </a:r>
            <a:r>
              <a:rPr lang="hu-HU" u="sng" dirty="0" smtClean="0">
                <a:cs typeface="Calibri" pitchFamily="34" charset="0"/>
              </a:rPr>
              <a:t>:</a:t>
            </a:r>
          </a:p>
          <a:p>
            <a:pPr>
              <a:defRPr/>
            </a:pPr>
            <a:endParaRPr lang="hu-HU" u="sng" dirty="0" smtClean="0">
              <a:cs typeface="Calibri" pitchFamily="34" charset="0"/>
            </a:endParaRPr>
          </a:p>
          <a:p>
            <a:pPr>
              <a:defRPr/>
            </a:pPr>
            <a:r>
              <a:rPr lang="en-GB" u="sng" dirty="0" smtClean="0">
                <a:cs typeface="Calibri" pitchFamily="34" charset="0"/>
              </a:rPr>
              <a:t>1. Questionnaire for students</a:t>
            </a:r>
            <a:r>
              <a:rPr lang="en-GB" dirty="0" smtClean="0">
                <a:cs typeface="Calibri" pitchFamily="34" charset="0"/>
              </a:rPr>
              <a:t>: a 14-page-long set of self-completed questions about the key competences and some background variables </a:t>
            </a:r>
            <a:r>
              <a:rPr lang="hu-HU" dirty="0" smtClean="0">
                <a:cs typeface="Calibri" pitchFamily="34" charset="0"/>
              </a:rPr>
              <a:t>(</a:t>
            </a:r>
            <a:r>
              <a:rPr lang="en-GB" dirty="0" smtClean="0">
                <a:cs typeface="Calibri" pitchFamily="34" charset="0"/>
              </a:rPr>
              <a:t>self-reported component of our research</a:t>
            </a:r>
            <a:r>
              <a:rPr lang="hu-HU" dirty="0" smtClean="0">
                <a:cs typeface="Calibri" pitchFamily="34" charset="0"/>
              </a:rPr>
              <a:t>)</a:t>
            </a:r>
            <a:r>
              <a:rPr lang="en-GB" dirty="0" smtClean="0">
                <a:cs typeface="Calibri" pitchFamily="34" charset="0"/>
              </a:rPr>
              <a:t>. We collected both input and output data. The questionnaire measured a wide variety of aspects of all the competences</a:t>
            </a:r>
            <a:r>
              <a:rPr lang="hu-HU" dirty="0" smtClean="0">
                <a:cs typeface="Calibri" pitchFamily="34" charset="0"/>
              </a:rPr>
              <a:t>:</a:t>
            </a:r>
            <a:endParaRPr lang="en-GB" dirty="0" smtClean="0">
              <a:cs typeface="Calibri" pitchFamily="34" charset="0"/>
            </a:endParaRPr>
          </a:p>
          <a:p>
            <a:pPr lvl="1">
              <a:defRPr/>
            </a:pPr>
            <a:r>
              <a:rPr lang="en-GB" sz="2400" b="1" dirty="0" smtClean="0">
                <a:cs typeface="Calibri" pitchFamily="34" charset="0"/>
              </a:rPr>
              <a:t>Communication in the mother tongue</a:t>
            </a:r>
            <a:endParaRPr lang="en-GB" sz="2400" dirty="0" smtClean="0">
              <a:cs typeface="Calibri" pitchFamily="34" charset="0"/>
            </a:endParaRPr>
          </a:p>
          <a:p>
            <a:pPr lvl="1">
              <a:defRPr/>
            </a:pPr>
            <a:r>
              <a:rPr lang="en-GB" sz="2400" b="1" dirty="0" smtClean="0">
                <a:cs typeface="Calibri" pitchFamily="34" charset="0"/>
              </a:rPr>
              <a:t>Learning to learn</a:t>
            </a:r>
            <a:endParaRPr lang="en-GB" sz="2400" dirty="0" smtClean="0">
              <a:cs typeface="Calibri" pitchFamily="34" charset="0"/>
            </a:endParaRPr>
          </a:p>
          <a:p>
            <a:pPr lvl="1">
              <a:defRPr/>
            </a:pPr>
            <a:r>
              <a:rPr lang="en-GB" sz="2400" b="1" dirty="0" smtClean="0">
                <a:cs typeface="Calibri" pitchFamily="34" charset="0"/>
              </a:rPr>
              <a:t>Interpersonal, intercultural and social competences, civic competence</a:t>
            </a:r>
            <a:endParaRPr lang="en-GB" sz="2400" dirty="0" smtClean="0">
              <a:cs typeface="Calibri" pitchFamily="34" charset="0"/>
            </a:endParaRPr>
          </a:p>
          <a:p>
            <a:pPr lvl="1">
              <a:defRPr/>
            </a:pPr>
            <a:r>
              <a:rPr lang="en-GB" sz="2400" b="1" dirty="0" smtClean="0">
                <a:cs typeface="Calibri" pitchFamily="34" charset="0"/>
              </a:rPr>
              <a:t>Entrepreneurship</a:t>
            </a:r>
            <a:endParaRPr lang="en-GB" sz="2400" dirty="0" smtClean="0">
              <a:cs typeface="Calibri" pitchFamily="34" charset="0"/>
            </a:endParaRPr>
          </a:p>
          <a:p>
            <a:pPr lvl="1">
              <a:defRPr/>
            </a:pPr>
            <a:r>
              <a:rPr lang="en-GB" sz="2400" b="1" dirty="0" smtClean="0">
                <a:cs typeface="Calibri" pitchFamily="34" charset="0"/>
              </a:rPr>
              <a:t>Cultural expression</a:t>
            </a:r>
          </a:p>
          <a:p>
            <a:pPr lvl="1">
              <a:defRPr/>
            </a:pPr>
            <a:r>
              <a:rPr lang="en-GB" sz="2400" b="1" dirty="0" smtClean="0">
                <a:cs typeface="Calibri" pitchFamily="34" charset="0"/>
              </a:rPr>
              <a:t>Mediator variables</a:t>
            </a:r>
            <a:endParaRPr lang="en-GB" sz="2400" dirty="0" smtClean="0">
              <a:cs typeface="Calibri" pitchFamily="34" charset="0"/>
            </a:endParaRPr>
          </a:p>
          <a:p>
            <a:pPr lvl="1">
              <a:defRPr/>
            </a:pPr>
            <a:r>
              <a:rPr lang="en-GB" sz="2400" b="1" dirty="0" smtClean="0">
                <a:cs typeface="Calibri" pitchFamily="34" charset="0"/>
              </a:rPr>
              <a:t>Moderator variables</a:t>
            </a:r>
            <a:endParaRPr lang="en-GB" sz="2400" dirty="0" smtClean="0">
              <a:cs typeface="Calibri" pitchFamily="34" charset="0"/>
            </a:endParaRPr>
          </a:p>
          <a:p>
            <a:pPr>
              <a:defRPr/>
            </a:pPr>
            <a:r>
              <a:rPr lang="en-GB" dirty="0" smtClean="0">
                <a:cs typeface="Calibri" pitchFamily="34" charset="0"/>
              </a:rPr>
              <a:t>2. Questionnaire about each student for teachers of the classes</a:t>
            </a:r>
          </a:p>
          <a:p>
            <a:pPr>
              <a:defRPr/>
            </a:pPr>
            <a:r>
              <a:rPr lang="en-GB" dirty="0" smtClean="0">
                <a:cs typeface="Calibri" pitchFamily="34" charset="0"/>
              </a:rPr>
              <a:t>3. Structured observation of educational theatre and drama activity</a:t>
            </a:r>
          </a:p>
          <a:p>
            <a:pPr>
              <a:defRPr/>
            </a:pPr>
            <a:r>
              <a:rPr lang="en-GB" dirty="0" smtClean="0">
                <a:cs typeface="Calibri" pitchFamily="34" charset="0"/>
              </a:rPr>
              <a:t>4. Structured description by each programme leader about their educational theatre and drama activities </a:t>
            </a:r>
          </a:p>
          <a:p>
            <a:pPr>
              <a:defRPr/>
            </a:pPr>
            <a:r>
              <a:rPr lang="en-GB" dirty="0" smtClean="0">
                <a:cs typeface="Calibri" pitchFamily="34" charset="0"/>
              </a:rPr>
              <a:t>5. Independent (“blind”) professional pre-classification of the programmes</a:t>
            </a:r>
          </a:p>
          <a:p>
            <a:pPr>
              <a:defRPr/>
            </a:pPr>
            <a:r>
              <a:rPr lang="en-GB" dirty="0" smtClean="0">
                <a:cs typeface="Calibri" pitchFamily="34" charset="0"/>
              </a:rPr>
              <a:t>6. Structured survey from the project leaders and other European theatre and drama leaders about the situation of educational theatre and drama in their countries</a:t>
            </a:r>
          </a:p>
          <a:p>
            <a:pPr>
              <a:defRPr/>
            </a:pPr>
            <a:r>
              <a:rPr lang="en-GB" dirty="0" smtClean="0">
                <a:cs typeface="Calibri" pitchFamily="34" charset="0"/>
              </a:rPr>
              <a:t>7. Different qualitative research studies conducted independently by the country partners</a:t>
            </a:r>
          </a:p>
          <a:p>
            <a:pPr>
              <a:defRPr/>
            </a:pPr>
            <a:r>
              <a:rPr lang="en-GB" dirty="0" smtClean="0">
                <a:cs typeface="Calibri" pitchFamily="34" charset="0"/>
              </a:rPr>
              <a:t>8. Secondary research</a:t>
            </a:r>
          </a:p>
          <a:p>
            <a:pPr>
              <a:defRPr/>
            </a:pPr>
            <a:endParaRPr lang="hu-HU" dirty="0"/>
          </a:p>
        </p:txBody>
      </p:sp>
      <p:sp>
        <p:nvSpPr>
          <p:cNvPr id="9728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C72FDE-84E9-484E-A834-087AB6714AA2}" type="slidenum">
              <a:rPr lang="hu-HU" smtClean="0"/>
              <a:pPr/>
              <a:t>15</a:t>
            </a:fld>
            <a:endParaRPr 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iakép helye 1"/>
          <p:cNvSpPr>
            <a:spLocks noGrp="1" noRot="1" noChangeAspect="1" noTextEdit="1"/>
          </p:cNvSpPr>
          <p:nvPr>
            <p:ph type="sldImg"/>
          </p:nvPr>
        </p:nvSpPr>
        <p:spPr bwMode="auto">
          <a:noFill/>
          <a:ln>
            <a:solidFill>
              <a:srgbClr val="000000"/>
            </a:solidFill>
            <a:miter lim="800000"/>
            <a:headEnd/>
            <a:tailEnd/>
          </a:ln>
        </p:spPr>
      </p:sp>
      <p:sp>
        <p:nvSpPr>
          <p:cNvPr id="98307" name="Jegyzetek helye 2"/>
          <p:cNvSpPr>
            <a:spLocks noGrp="1"/>
          </p:cNvSpPr>
          <p:nvPr>
            <p:ph type="body" idx="1"/>
          </p:nvPr>
        </p:nvSpPr>
        <p:spPr bwMode="auto">
          <a:noFill/>
        </p:spPr>
        <p:txBody>
          <a:bodyPr wrap="square" numCol="1" anchor="t" anchorCtr="0" compatLnSpc="1">
            <a:prstTxWarp prst="textNoShape">
              <a:avLst/>
            </a:prstTxWarp>
          </a:bodyPr>
          <a:lstStyle/>
          <a:p>
            <a:r>
              <a:rPr lang="hu-HU" smtClean="0"/>
              <a:t>According to the entrepreneurship and dedication scales there were significant differences again between students who regularly participated in drama activities and those who do not. </a:t>
            </a:r>
          </a:p>
          <a:p>
            <a:endParaRPr lang="hu-HU" smtClean="0"/>
          </a:p>
          <a:p>
            <a:r>
              <a:rPr lang="hu-HU" smtClean="0"/>
              <a:t>According to the children’s self-perception: those who participated regularly drama, reached better scores on self-assessment of entrepreneurship and innovation and on level of dedication.    </a:t>
            </a:r>
          </a:p>
          <a:p>
            <a:endParaRPr lang="hu-HU" smtClean="0"/>
          </a:p>
        </p:txBody>
      </p:sp>
      <p:sp>
        <p:nvSpPr>
          <p:cNvPr id="9830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C7FD10-ABC9-4155-8BF6-D6BA79638B4A}" type="slidenum">
              <a:rPr lang="hu-HU" smtClean="0"/>
              <a:pPr/>
              <a:t>22</a:t>
            </a:fld>
            <a:endParaRPr 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Diakép helye 1"/>
          <p:cNvSpPr>
            <a:spLocks noGrp="1" noRot="1" noChangeAspect="1" noTextEdit="1"/>
          </p:cNvSpPr>
          <p:nvPr>
            <p:ph type="sldImg"/>
          </p:nvPr>
        </p:nvSpPr>
        <p:spPr bwMode="auto">
          <a:noFill/>
          <a:ln>
            <a:solidFill>
              <a:srgbClr val="000000"/>
            </a:solidFill>
            <a:miter lim="800000"/>
            <a:headEnd/>
            <a:tailEnd/>
          </a:ln>
        </p:spPr>
      </p:sp>
      <p:sp>
        <p:nvSpPr>
          <p:cNvPr id="99331" name="Jegyzetek helye 2"/>
          <p:cNvSpPr>
            <a:spLocks noGrp="1"/>
          </p:cNvSpPr>
          <p:nvPr>
            <p:ph type="body" idx="1"/>
          </p:nvPr>
        </p:nvSpPr>
        <p:spPr bwMode="auto">
          <a:noFill/>
        </p:spPr>
        <p:txBody>
          <a:bodyPr wrap="square" numCol="1" anchor="t" anchorCtr="0" compatLnSpc="1">
            <a:prstTxWarp prst="textNoShape">
              <a:avLst/>
            </a:prstTxWarp>
          </a:bodyPr>
          <a:lstStyle/>
          <a:p>
            <a:r>
              <a:rPr lang="hu-HU" smtClean="0"/>
              <a:t>In this graph you can see that in this little period (around 3 month) there were also minor, but positive shifts for the research groups in the self-assessment of their level of dedication to achive something important in the future.</a:t>
            </a:r>
          </a:p>
          <a:p>
            <a:endParaRPr lang="hu-HU" smtClean="0"/>
          </a:p>
        </p:txBody>
      </p:sp>
      <p:sp>
        <p:nvSpPr>
          <p:cNvPr id="9933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7FFA5E-437F-4C05-9167-DEDA2EA4AE10}" type="slidenum">
              <a:rPr lang="hu-HU" smtClean="0"/>
              <a:pPr/>
              <a:t>23</a:t>
            </a:fld>
            <a:endParaRPr 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Diakép helye 1"/>
          <p:cNvSpPr>
            <a:spLocks noGrp="1" noRot="1" noChangeAspect="1" noTextEdit="1"/>
          </p:cNvSpPr>
          <p:nvPr>
            <p:ph type="sldImg"/>
          </p:nvPr>
        </p:nvSpPr>
        <p:spPr bwMode="auto">
          <a:noFill/>
          <a:ln>
            <a:solidFill>
              <a:srgbClr val="000000"/>
            </a:solidFill>
            <a:miter lim="800000"/>
            <a:headEnd/>
            <a:tailEnd/>
          </a:ln>
        </p:spPr>
      </p:sp>
      <p:sp>
        <p:nvSpPr>
          <p:cNvPr id="100355" name="Jegyzetek helye 2"/>
          <p:cNvSpPr>
            <a:spLocks noGrp="1"/>
          </p:cNvSpPr>
          <p:nvPr>
            <p:ph type="body" idx="1"/>
          </p:nvPr>
        </p:nvSpPr>
        <p:spPr bwMode="auto">
          <a:noFill/>
        </p:spPr>
        <p:txBody>
          <a:bodyPr wrap="square" numCol="1" anchor="t" anchorCtr="0" compatLnSpc="1">
            <a:prstTxWarp prst="textNoShape">
              <a:avLst/>
            </a:prstTxWarp>
          </a:bodyPr>
          <a:lstStyle/>
          <a:p>
            <a:r>
              <a:rPr lang="hu-HU" smtClean="0"/>
              <a:t>Just at the same way, the teachers perceived the research groups more positively in the entrepreneurship scale after the DICE research period. </a:t>
            </a:r>
          </a:p>
          <a:p>
            <a:endParaRPr lang="hu-HU" smtClean="0"/>
          </a:p>
        </p:txBody>
      </p:sp>
      <p:sp>
        <p:nvSpPr>
          <p:cNvPr id="10035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91327F-9182-47A2-838C-5400C7F5633F}" type="slidenum">
              <a:rPr lang="hu-HU" smtClean="0"/>
              <a:pPr/>
              <a:t>24</a:t>
            </a:fld>
            <a:endParaRPr 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5E697A2-6915-4FEE-B208-375D2133F794}" type="slidenum">
              <a:rPr lang="en-US" smtClean="0"/>
              <a:pPr/>
              <a:t>29</a:t>
            </a:fld>
            <a:endParaRPr lang="en-US" smtClean="0"/>
          </a:p>
        </p:txBody>
      </p:sp>
      <p:sp>
        <p:nvSpPr>
          <p:cNvPr id="101379" name="Rectangle 2"/>
          <p:cNvSpPr>
            <a:spLocks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sl-SI"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08BD11-90AE-4EC4-8330-6AA83ED0D0C8}" type="slidenum">
              <a:rPr lang="en-US" smtClean="0"/>
              <a:pPr/>
              <a:t>30</a:t>
            </a:fld>
            <a:endParaRPr lang="en-US" smtClean="0"/>
          </a:p>
        </p:txBody>
      </p:sp>
      <p:sp>
        <p:nvSpPr>
          <p:cNvPr id="102403" name="Rectangle 2"/>
          <p:cNvSpPr>
            <a:spLocks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sl-S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801688" y="2349500"/>
            <a:ext cx="9090025" cy="1620838"/>
          </a:xfrm>
        </p:spPr>
        <p:txBody>
          <a:bodyPr/>
          <a:lstStyle/>
          <a:p>
            <a:r>
              <a:rPr lang="hu-HU" smtClean="0"/>
              <a:t>Mintacím szerkesztése</a:t>
            </a:r>
            <a:endParaRPr lang="hu-HU"/>
          </a:p>
        </p:txBody>
      </p:sp>
      <p:sp>
        <p:nvSpPr>
          <p:cNvPr id="3" name="Alcím 2"/>
          <p:cNvSpPr>
            <a:spLocks noGrp="1"/>
          </p:cNvSpPr>
          <p:nvPr>
            <p:ph type="subTitle" idx="1"/>
          </p:nvPr>
        </p:nvSpPr>
        <p:spPr>
          <a:xfrm>
            <a:off x="1603375" y="4284663"/>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4723B50D-247B-48C2-80A9-AF2471EB4BFB}"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28C80CBC-7B96-4BE9-AE9C-34CDEF53B1F2}"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7753350" y="303213"/>
            <a:ext cx="2405063" cy="64516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534988" y="303213"/>
            <a:ext cx="7065962" cy="64516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AFFE3ECF-1811-4431-AE65-53B36CB0D175}"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534988" y="303213"/>
            <a:ext cx="9623425" cy="430212"/>
          </a:xfrm>
        </p:spPr>
        <p:txBody>
          <a:bodyPr/>
          <a:lstStyle/>
          <a:p>
            <a:r>
              <a:rPr lang="hu-HU" smtClean="0"/>
              <a:t>Mintacím szerkesztése</a:t>
            </a:r>
            <a:endParaRPr lang="hu-HU"/>
          </a:p>
        </p:txBody>
      </p:sp>
      <p:sp>
        <p:nvSpPr>
          <p:cNvPr id="3" name="Táblázat helye 2"/>
          <p:cNvSpPr>
            <a:spLocks noGrp="1"/>
          </p:cNvSpPr>
          <p:nvPr>
            <p:ph type="tbl" idx="1"/>
          </p:nvPr>
        </p:nvSpPr>
        <p:spPr>
          <a:xfrm>
            <a:off x="534988" y="1763713"/>
            <a:ext cx="9623425" cy="4991100"/>
          </a:xfrm>
        </p:spPr>
        <p:txBody>
          <a:bodyPr/>
          <a:lstStyle/>
          <a:p>
            <a:pPr lvl="0"/>
            <a:endParaRPr lang="hu-HU" noProof="0"/>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32C4DD8-C839-430F-A565-1B2EF0616E57}" type="slidenum">
              <a:rPr lang="hu-HU"/>
              <a:pPr>
                <a:defRPr/>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534988" y="303213"/>
            <a:ext cx="9623425" cy="64516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DE9FCA02-97DD-4E25-91FC-CD020A9D5248}" type="slidenum">
              <a:rPr lang="hu-HU"/>
              <a:pPr>
                <a:defRPr/>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534670" y="302801"/>
            <a:ext cx="9624060" cy="1260211"/>
          </a:xfrm>
        </p:spPr>
        <p:txBody>
          <a:bodyPr/>
          <a:lstStyle/>
          <a:p>
            <a:r>
              <a:rPr lang="hu-HU" smtClean="0"/>
              <a:t>Mintacím szerkesztése</a:t>
            </a:r>
            <a:endParaRPr lang="hu-HU"/>
          </a:p>
        </p:txBody>
      </p:sp>
      <p:sp>
        <p:nvSpPr>
          <p:cNvPr id="3" name="Szöveg helye 2"/>
          <p:cNvSpPr>
            <a:spLocks noGrp="1"/>
          </p:cNvSpPr>
          <p:nvPr>
            <p:ph type="body" sz="half" idx="1"/>
          </p:nvPr>
        </p:nvSpPr>
        <p:spPr>
          <a:xfrm>
            <a:off x="534670" y="1764295"/>
            <a:ext cx="4722918" cy="4990084"/>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5435812" y="1764295"/>
            <a:ext cx="4722918" cy="241015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5435812" y="4342476"/>
            <a:ext cx="4722918" cy="241190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Dátum helye 5"/>
          <p:cNvSpPr>
            <a:spLocks noGrp="1"/>
          </p:cNvSpPr>
          <p:nvPr>
            <p:ph type="dt" sz="half" idx="10"/>
          </p:nvPr>
        </p:nvSpPr>
        <p:spPr/>
        <p:txBody>
          <a:bodyPr/>
          <a:lstStyle>
            <a:lvl1pPr>
              <a:defRPr/>
            </a:lvl1pPr>
          </a:lstStyle>
          <a:p>
            <a:pPr>
              <a:defRPr/>
            </a:pPr>
            <a:endParaRPr lang="en-US"/>
          </a:p>
        </p:txBody>
      </p:sp>
      <p:sp>
        <p:nvSpPr>
          <p:cNvPr id="7" name="Élőláb helye 6"/>
          <p:cNvSpPr>
            <a:spLocks noGrp="1"/>
          </p:cNvSpPr>
          <p:nvPr>
            <p:ph type="ftr" sz="quarter" idx="11"/>
          </p:nvPr>
        </p:nvSpPr>
        <p:spPr/>
        <p:txBody>
          <a:bodyPr/>
          <a:lstStyle>
            <a:lvl1pPr>
              <a:defRPr/>
            </a:lvl1pPr>
          </a:lstStyle>
          <a:p>
            <a:pPr>
              <a:defRPr/>
            </a:pPr>
            <a:endParaRPr lang="en-US"/>
          </a:p>
        </p:txBody>
      </p:sp>
      <p:sp>
        <p:nvSpPr>
          <p:cNvPr id="8" name="Dia számának helye 7"/>
          <p:cNvSpPr>
            <a:spLocks noGrp="1"/>
          </p:cNvSpPr>
          <p:nvPr>
            <p:ph type="sldNum" sz="quarter" idx="12"/>
          </p:nvPr>
        </p:nvSpPr>
        <p:spPr/>
        <p:txBody>
          <a:bodyPr/>
          <a:lstStyle>
            <a:lvl1pPr>
              <a:defRPr/>
            </a:lvl1pPr>
          </a:lstStyle>
          <a:p>
            <a:pPr>
              <a:defRPr/>
            </a:pPr>
            <a:fld id="{6FDD6EA5-00F3-429B-AB97-27D5D56687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285B272E-01A6-4CC9-9256-678237815479}"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44550" y="4859338"/>
            <a:ext cx="9090025" cy="15017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A07A9495-FC23-4549-8A19-5F0FEB13B913}"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534988" y="1763713"/>
            <a:ext cx="4735512"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5422900" y="1763713"/>
            <a:ext cx="4735513"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3699FD33-2447-4FCC-9EF7-800FBFBDDBAD}"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534988" y="303213"/>
            <a:ext cx="9623425" cy="1260475"/>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F110B4DC-EC1C-48B8-BD1F-FAB5A8EC9243}"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F142CA64-B5B9-473C-93E5-EF21290C209D}"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8E886F36-2510-466F-B5B9-CA1250D9D0B9}"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34988" y="301625"/>
            <a:ext cx="3517900" cy="1281113"/>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008D2E9A-1DF0-404E-B985-DBA3C661A7A3}"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095500" y="5292725"/>
            <a:ext cx="6416675" cy="625475"/>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4EC6F7A2-9BCB-4E79-BE32-AF7DC826725B}"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descr="belso"/>
          <p:cNvPicPr>
            <a:picLocks noChangeAspect="1" noChangeArrowheads="1"/>
          </p:cNvPicPr>
          <p:nvPr userDrawn="1"/>
        </p:nvPicPr>
        <p:blipFill>
          <a:blip r:embed="rId16"/>
          <a:srcRect/>
          <a:stretch>
            <a:fillRect/>
          </a:stretch>
        </p:blipFill>
        <p:spPr bwMode="auto">
          <a:xfrm>
            <a:off x="0" y="3175"/>
            <a:ext cx="10693400" cy="7558088"/>
          </a:xfrm>
          <a:prstGeom prst="rect">
            <a:avLst/>
          </a:prstGeom>
          <a:noFill/>
          <a:ln w="9525">
            <a:noFill/>
            <a:miter lim="800000"/>
            <a:headEnd/>
            <a:tailEnd/>
          </a:ln>
        </p:spPr>
      </p:pic>
      <p:sp>
        <p:nvSpPr>
          <p:cNvPr id="2051" name="Rectangle 2"/>
          <p:cNvSpPr>
            <a:spLocks noGrp="1" noChangeArrowheads="1"/>
          </p:cNvSpPr>
          <p:nvPr>
            <p:ph type="title"/>
          </p:nvPr>
        </p:nvSpPr>
        <p:spPr bwMode="auto">
          <a:xfrm>
            <a:off x="534988" y="303213"/>
            <a:ext cx="9623425" cy="430212"/>
          </a:xfrm>
          <a:prstGeom prst="rect">
            <a:avLst/>
          </a:prstGeom>
          <a:noFill/>
          <a:ln w="9525">
            <a:noFill/>
            <a:miter lim="800000"/>
            <a:headEnd/>
            <a:tailEnd/>
          </a:ln>
        </p:spPr>
        <p:txBody>
          <a:bodyPr vert="horz" wrap="square" lIns="99569" tIns="49785" rIns="99569" bIns="49785" numCol="1" anchor="ctr" anchorCtr="0" compatLnSpc="1">
            <a:prstTxWarp prst="textNoShape">
              <a:avLst/>
            </a:prstTxWarp>
          </a:bodyPr>
          <a:lstStyle/>
          <a:p>
            <a:pPr lvl="0"/>
            <a:r>
              <a:rPr lang="hu-HU" smtClean="0"/>
              <a:t>Mintacím szerkesztése</a:t>
            </a:r>
          </a:p>
        </p:txBody>
      </p:sp>
      <p:sp>
        <p:nvSpPr>
          <p:cNvPr id="2052" name="Rectangle 3"/>
          <p:cNvSpPr>
            <a:spLocks noGrp="1" noChangeArrowheads="1"/>
          </p:cNvSpPr>
          <p:nvPr>
            <p:ph type="body" idx="1"/>
          </p:nvPr>
        </p:nvSpPr>
        <p:spPr bwMode="auto">
          <a:xfrm>
            <a:off x="534988" y="1763713"/>
            <a:ext cx="9623425" cy="4991100"/>
          </a:xfrm>
          <a:prstGeom prst="rect">
            <a:avLst/>
          </a:prstGeom>
          <a:noFill/>
          <a:ln w="9525">
            <a:noFill/>
            <a:miter lim="800000"/>
            <a:headEnd/>
            <a:tailEnd/>
          </a:ln>
        </p:spPr>
        <p:txBody>
          <a:bodyPr vert="horz" wrap="square" lIns="99569" tIns="49785" rIns="99569" bIns="49785"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2" name="Rectangle 4"/>
          <p:cNvSpPr>
            <a:spLocks noGrp="1" noChangeArrowheads="1"/>
          </p:cNvSpPr>
          <p:nvPr>
            <p:ph type="dt" sz="half" idx="2"/>
          </p:nvPr>
        </p:nvSpPr>
        <p:spPr bwMode="auto">
          <a:xfrm>
            <a:off x="534988" y="6884988"/>
            <a:ext cx="2495550" cy="525462"/>
          </a:xfrm>
          <a:prstGeom prst="rect">
            <a:avLst/>
          </a:prstGeom>
          <a:noFill/>
          <a:ln w="9525">
            <a:noFill/>
            <a:miter lim="800000"/>
            <a:headEnd/>
            <a:tailEnd/>
          </a:ln>
          <a:effectLst/>
        </p:spPr>
        <p:txBody>
          <a:bodyPr vert="horz" wrap="square" lIns="99569" tIns="49785" rIns="99569" bIns="49785" numCol="1" anchor="t" anchorCtr="0" compatLnSpc="1">
            <a:prstTxWarp prst="textNoShape">
              <a:avLst/>
            </a:prstTxWarp>
          </a:bodyPr>
          <a:lstStyle>
            <a:lvl1pPr>
              <a:defRPr sz="1500"/>
            </a:lvl1pPr>
          </a:lstStyle>
          <a:p>
            <a:pPr>
              <a:defRPr/>
            </a:pPr>
            <a:endParaRPr lang="hu-HU"/>
          </a:p>
        </p:txBody>
      </p:sp>
      <p:sp>
        <p:nvSpPr>
          <p:cNvPr id="1029" name="Rectangle 5"/>
          <p:cNvSpPr>
            <a:spLocks noGrp="1" noChangeArrowheads="1"/>
          </p:cNvSpPr>
          <p:nvPr>
            <p:ph type="ftr" sz="quarter" idx="3"/>
          </p:nvPr>
        </p:nvSpPr>
        <p:spPr bwMode="auto">
          <a:xfrm>
            <a:off x="3652838" y="6884988"/>
            <a:ext cx="3387725" cy="525462"/>
          </a:xfrm>
          <a:prstGeom prst="rect">
            <a:avLst/>
          </a:prstGeom>
          <a:noFill/>
          <a:ln w="9525">
            <a:noFill/>
            <a:miter lim="800000"/>
            <a:headEnd/>
            <a:tailEnd/>
          </a:ln>
          <a:effectLst/>
        </p:spPr>
        <p:txBody>
          <a:bodyPr vert="horz" wrap="square" lIns="99569" tIns="49785" rIns="99569" bIns="49785" numCol="1" anchor="t" anchorCtr="0" compatLnSpc="1">
            <a:prstTxWarp prst="textNoShape">
              <a:avLst/>
            </a:prstTxWarp>
          </a:bodyPr>
          <a:lstStyle>
            <a:lvl1pPr algn="ctr">
              <a:defRPr sz="1500"/>
            </a:lvl1pPr>
          </a:lstStyle>
          <a:p>
            <a:pPr>
              <a:defRPr/>
            </a:pPr>
            <a:endParaRPr lang="hu-HU"/>
          </a:p>
        </p:txBody>
      </p:sp>
      <p:sp>
        <p:nvSpPr>
          <p:cNvPr id="1030" name="Rectangle 6"/>
          <p:cNvSpPr>
            <a:spLocks noGrp="1" noChangeArrowheads="1"/>
          </p:cNvSpPr>
          <p:nvPr>
            <p:ph type="sldNum" sz="quarter" idx="4"/>
          </p:nvPr>
        </p:nvSpPr>
        <p:spPr bwMode="auto">
          <a:xfrm>
            <a:off x="7662863" y="6884988"/>
            <a:ext cx="2495550" cy="525462"/>
          </a:xfrm>
          <a:prstGeom prst="rect">
            <a:avLst/>
          </a:prstGeom>
          <a:noFill/>
          <a:ln w="9525">
            <a:noFill/>
            <a:miter lim="800000"/>
            <a:headEnd/>
            <a:tailEnd/>
          </a:ln>
          <a:effectLst/>
        </p:spPr>
        <p:txBody>
          <a:bodyPr vert="horz" wrap="square" lIns="99569" tIns="49785" rIns="99569" bIns="49785" numCol="1" anchor="t" anchorCtr="0" compatLnSpc="1">
            <a:prstTxWarp prst="textNoShape">
              <a:avLst/>
            </a:prstTxWarp>
          </a:bodyPr>
          <a:lstStyle>
            <a:lvl1pPr algn="r">
              <a:defRPr sz="1500"/>
            </a:lvl1pPr>
          </a:lstStyle>
          <a:p>
            <a:pPr>
              <a:defRPr/>
            </a:pPr>
            <a:fld id="{4E491F9C-C718-4E8F-A5E2-6501AED5615F}"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xStyles>
    <p:titleStyle>
      <a:lvl1pPr algn="l" defTabSz="995363" rtl="0" eaLnBrk="0" fontAlgn="base" hangingPunct="0">
        <a:spcBef>
          <a:spcPct val="0"/>
        </a:spcBef>
        <a:spcAft>
          <a:spcPct val="0"/>
        </a:spcAft>
        <a:defRPr sz="3200">
          <a:solidFill>
            <a:schemeClr val="tx2"/>
          </a:solidFill>
          <a:latin typeface="+mj-lt"/>
          <a:ea typeface="+mj-ea"/>
          <a:cs typeface="+mj-cs"/>
        </a:defRPr>
      </a:lvl1pPr>
      <a:lvl2pPr algn="l" defTabSz="995363" rtl="0" eaLnBrk="0" fontAlgn="base" hangingPunct="0">
        <a:spcBef>
          <a:spcPct val="0"/>
        </a:spcBef>
        <a:spcAft>
          <a:spcPct val="0"/>
        </a:spcAft>
        <a:defRPr sz="3200">
          <a:solidFill>
            <a:schemeClr val="tx2"/>
          </a:solidFill>
          <a:latin typeface="Arial" pitchFamily="34" charset="0"/>
        </a:defRPr>
      </a:lvl2pPr>
      <a:lvl3pPr algn="l" defTabSz="995363" rtl="0" eaLnBrk="0" fontAlgn="base" hangingPunct="0">
        <a:spcBef>
          <a:spcPct val="0"/>
        </a:spcBef>
        <a:spcAft>
          <a:spcPct val="0"/>
        </a:spcAft>
        <a:defRPr sz="3200">
          <a:solidFill>
            <a:schemeClr val="tx2"/>
          </a:solidFill>
          <a:latin typeface="Arial" pitchFamily="34" charset="0"/>
        </a:defRPr>
      </a:lvl3pPr>
      <a:lvl4pPr algn="l" defTabSz="995363" rtl="0" eaLnBrk="0" fontAlgn="base" hangingPunct="0">
        <a:spcBef>
          <a:spcPct val="0"/>
        </a:spcBef>
        <a:spcAft>
          <a:spcPct val="0"/>
        </a:spcAft>
        <a:defRPr sz="3200">
          <a:solidFill>
            <a:schemeClr val="tx2"/>
          </a:solidFill>
          <a:latin typeface="Arial" pitchFamily="34" charset="0"/>
        </a:defRPr>
      </a:lvl4pPr>
      <a:lvl5pPr algn="l" defTabSz="995363" rtl="0" eaLnBrk="0" fontAlgn="base" hangingPunct="0">
        <a:spcBef>
          <a:spcPct val="0"/>
        </a:spcBef>
        <a:spcAft>
          <a:spcPct val="0"/>
        </a:spcAft>
        <a:defRPr sz="3200">
          <a:solidFill>
            <a:schemeClr val="tx2"/>
          </a:solidFill>
          <a:latin typeface="Arial" pitchFamily="34" charset="0"/>
        </a:defRPr>
      </a:lvl5pPr>
      <a:lvl6pPr marL="457200" algn="l" defTabSz="995363" rtl="0" fontAlgn="base">
        <a:spcBef>
          <a:spcPct val="0"/>
        </a:spcBef>
        <a:spcAft>
          <a:spcPct val="0"/>
        </a:spcAft>
        <a:defRPr sz="3200">
          <a:solidFill>
            <a:schemeClr val="tx2"/>
          </a:solidFill>
          <a:latin typeface="Arial" pitchFamily="34" charset="0"/>
        </a:defRPr>
      </a:lvl6pPr>
      <a:lvl7pPr marL="914400" algn="l" defTabSz="995363" rtl="0" fontAlgn="base">
        <a:spcBef>
          <a:spcPct val="0"/>
        </a:spcBef>
        <a:spcAft>
          <a:spcPct val="0"/>
        </a:spcAft>
        <a:defRPr sz="3200">
          <a:solidFill>
            <a:schemeClr val="tx2"/>
          </a:solidFill>
          <a:latin typeface="Arial" pitchFamily="34" charset="0"/>
        </a:defRPr>
      </a:lvl7pPr>
      <a:lvl8pPr marL="1371600" algn="l" defTabSz="995363" rtl="0" fontAlgn="base">
        <a:spcBef>
          <a:spcPct val="0"/>
        </a:spcBef>
        <a:spcAft>
          <a:spcPct val="0"/>
        </a:spcAft>
        <a:defRPr sz="3200">
          <a:solidFill>
            <a:schemeClr val="tx2"/>
          </a:solidFill>
          <a:latin typeface="Arial" pitchFamily="34" charset="0"/>
        </a:defRPr>
      </a:lvl8pPr>
      <a:lvl9pPr marL="1828800" algn="l" defTabSz="995363" rtl="0" fontAlgn="base">
        <a:spcBef>
          <a:spcPct val="0"/>
        </a:spcBef>
        <a:spcAft>
          <a:spcPct val="0"/>
        </a:spcAft>
        <a:defRPr sz="3200">
          <a:solidFill>
            <a:schemeClr val="tx2"/>
          </a:solidFill>
          <a:latin typeface="Arial" pitchFamily="34" charset="0"/>
        </a:defRPr>
      </a:lvl9pPr>
    </p:titleStyle>
    <p:bodyStyle>
      <a:lvl1pPr marL="373063" indent="-373063" algn="l" defTabSz="995363" rtl="0" eaLnBrk="0" fontAlgn="base" hangingPunct="0">
        <a:spcBef>
          <a:spcPct val="20000"/>
        </a:spcBef>
        <a:spcAft>
          <a:spcPct val="0"/>
        </a:spcAft>
        <a:buChar char="•"/>
        <a:defRPr sz="2400">
          <a:solidFill>
            <a:schemeClr val="tx1"/>
          </a:solidFill>
          <a:latin typeface="+mn-lt"/>
          <a:ea typeface="+mn-ea"/>
          <a:cs typeface="+mn-cs"/>
        </a:defRPr>
      </a:lvl1pPr>
      <a:lvl2pPr marL="809625" indent="-311150" algn="l" defTabSz="995363" rtl="0" eaLnBrk="0" fontAlgn="base" hangingPunct="0">
        <a:spcBef>
          <a:spcPct val="20000"/>
        </a:spcBef>
        <a:spcAft>
          <a:spcPct val="0"/>
        </a:spcAft>
        <a:buChar char="–"/>
        <a:defRPr sz="2000">
          <a:solidFill>
            <a:schemeClr val="tx1"/>
          </a:solidFill>
          <a:latin typeface="+mn-lt"/>
        </a:defRPr>
      </a:lvl2pPr>
      <a:lvl3pPr marL="1244600" indent="-249238" algn="l" defTabSz="995363" rtl="0" eaLnBrk="0" fontAlgn="base" hangingPunct="0">
        <a:spcBef>
          <a:spcPct val="20000"/>
        </a:spcBef>
        <a:spcAft>
          <a:spcPct val="0"/>
        </a:spcAft>
        <a:buChar char="•"/>
        <a:defRPr>
          <a:solidFill>
            <a:schemeClr val="tx1"/>
          </a:solidFill>
          <a:latin typeface="+mn-lt"/>
        </a:defRPr>
      </a:lvl3pPr>
      <a:lvl4pPr marL="1743075" indent="-249238" algn="l" defTabSz="995363" rtl="0" eaLnBrk="0" fontAlgn="base" hangingPunct="0">
        <a:spcBef>
          <a:spcPct val="20000"/>
        </a:spcBef>
        <a:spcAft>
          <a:spcPct val="0"/>
        </a:spcAft>
        <a:buChar char="–"/>
        <a:defRPr sz="1600">
          <a:solidFill>
            <a:schemeClr val="tx1"/>
          </a:solidFill>
          <a:latin typeface="+mn-lt"/>
        </a:defRPr>
      </a:lvl4pPr>
      <a:lvl5pPr marL="2239963" indent="-249238" algn="l" defTabSz="995363" rtl="0" eaLnBrk="0" fontAlgn="base" hangingPunct="0">
        <a:spcBef>
          <a:spcPct val="20000"/>
        </a:spcBef>
        <a:spcAft>
          <a:spcPct val="0"/>
        </a:spcAft>
        <a:buChar char="»"/>
        <a:defRPr sz="1400">
          <a:solidFill>
            <a:schemeClr val="tx1"/>
          </a:solidFill>
          <a:latin typeface="+mn-lt"/>
        </a:defRPr>
      </a:lvl5pPr>
      <a:lvl6pPr marL="2697163" indent="-249238" algn="l" defTabSz="995363" rtl="0" fontAlgn="base">
        <a:spcBef>
          <a:spcPct val="20000"/>
        </a:spcBef>
        <a:spcAft>
          <a:spcPct val="0"/>
        </a:spcAft>
        <a:buChar char="»"/>
        <a:defRPr sz="1400">
          <a:solidFill>
            <a:schemeClr val="tx1"/>
          </a:solidFill>
          <a:latin typeface="+mn-lt"/>
        </a:defRPr>
      </a:lvl6pPr>
      <a:lvl7pPr marL="3154363" indent="-249238" algn="l" defTabSz="995363" rtl="0" fontAlgn="base">
        <a:spcBef>
          <a:spcPct val="20000"/>
        </a:spcBef>
        <a:spcAft>
          <a:spcPct val="0"/>
        </a:spcAft>
        <a:buChar char="»"/>
        <a:defRPr sz="1400">
          <a:solidFill>
            <a:schemeClr val="tx1"/>
          </a:solidFill>
          <a:latin typeface="+mn-lt"/>
        </a:defRPr>
      </a:lvl7pPr>
      <a:lvl8pPr marL="3611563" indent="-249238" algn="l" defTabSz="995363" rtl="0" fontAlgn="base">
        <a:spcBef>
          <a:spcPct val="20000"/>
        </a:spcBef>
        <a:spcAft>
          <a:spcPct val="0"/>
        </a:spcAft>
        <a:buChar char="»"/>
        <a:defRPr sz="1400">
          <a:solidFill>
            <a:schemeClr val="tx1"/>
          </a:solidFill>
          <a:latin typeface="+mn-lt"/>
        </a:defRPr>
      </a:lvl8pPr>
      <a:lvl9pPr marL="4068763" indent="-249238" algn="l" defTabSz="995363" rtl="0" fontAlgn="base">
        <a:spcBef>
          <a:spcPct val="20000"/>
        </a:spcBef>
        <a:spcAft>
          <a:spcPct val="0"/>
        </a:spcAft>
        <a:buChar char="»"/>
        <a:defRPr sz="14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http://www.bitef.co.yu/pix/circle.gif"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borito"/>
          <p:cNvPicPr>
            <a:picLocks noChangeAspect="1" noChangeArrowheads="1"/>
          </p:cNvPicPr>
          <p:nvPr/>
        </p:nvPicPr>
        <p:blipFill>
          <a:blip r:embed="rId2"/>
          <a:srcRect/>
          <a:stretch>
            <a:fillRect/>
          </a:stretch>
        </p:blipFill>
        <p:spPr bwMode="auto">
          <a:xfrm>
            <a:off x="0" y="3175"/>
            <a:ext cx="10693400" cy="7554913"/>
          </a:xfrm>
          <a:prstGeom prst="rect">
            <a:avLst/>
          </a:prstGeom>
          <a:noFill/>
          <a:ln w="9525">
            <a:noFill/>
            <a:miter lim="800000"/>
            <a:headEnd/>
            <a:tailEnd/>
          </a:ln>
        </p:spPr>
      </p:pic>
      <p:sp>
        <p:nvSpPr>
          <p:cNvPr id="2051" name="Rectangle 2"/>
          <p:cNvSpPr>
            <a:spLocks noGrp="1" noChangeArrowheads="1"/>
          </p:cNvSpPr>
          <p:nvPr>
            <p:ph type="ctrTitle"/>
          </p:nvPr>
        </p:nvSpPr>
        <p:spPr>
          <a:xfrm>
            <a:off x="1308100" y="4237038"/>
            <a:ext cx="7162800" cy="2763837"/>
          </a:xfrm>
        </p:spPr>
        <p:txBody>
          <a:bodyPr/>
          <a:lstStyle/>
          <a:p>
            <a:pPr eaLnBrk="1" hangingPunct="1">
              <a:defRPr/>
            </a:pPr>
            <a:r>
              <a:rPr lang="hu-HU" sz="4400" b="1" dirty="0" smtClean="0">
                <a:latin typeface="Calibri" pitchFamily="34" charset="0"/>
                <a:cs typeface="Calibri" pitchFamily="34" charset="0"/>
              </a:rPr>
              <a:t/>
            </a:r>
            <a:br>
              <a:rPr lang="hu-HU" sz="4400" b="1" dirty="0" smtClean="0">
                <a:latin typeface="Calibri" pitchFamily="34" charset="0"/>
                <a:cs typeface="Calibri" pitchFamily="34" charset="0"/>
              </a:rPr>
            </a:br>
            <a:r>
              <a:rPr lang="hu-HU" sz="4800" b="1" dirty="0" smtClean="0">
                <a:solidFill>
                  <a:schemeClr val="accent5">
                    <a:lumMod val="25000"/>
                  </a:schemeClr>
                </a:solidFill>
                <a:latin typeface="Calibri" pitchFamily="34" charset="0"/>
                <a:cs typeface="Calibri" pitchFamily="34" charset="0"/>
              </a:rPr>
              <a:t>DICE </a:t>
            </a:r>
            <a:r>
              <a:rPr lang="hu-HU" sz="4800" b="1" dirty="0" err="1" smtClean="0">
                <a:solidFill>
                  <a:schemeClr val="accent5">
                    <a:lumMod val="25000"/>
                  </a:schemeClr>
                </a:solidFill>
                <a:latin typeface="Calibri" pitchFamily="34" charset="0"/>
                <a:cs typeface="Calibri" pitchFamily="34" charset="0"/>
              </a:rPr>
              <a:t>conference</a:t>
            </a:r>
            <a:r>
              <a:rPr lang="hu-HU" sz="3600" b="1" dirty="0" smtClean="0"/>
              <a:t/>
            </a:r>
            <a:br>
              <a:rPr lang="hu-HU" sz="3600" b="1" dirty="0" smtClean="0"/>
            </a:br>
            <a:r>
              <a:rPr lang="hu-HU" sz="3600" b="1" dirty="0" smtClean="0"/>
              <a:t/>
            </a:r>
            <a:br>
              <a:rPr lang="hu-HU" sz="3600" b="1" dirty="0" smtClean="0"/>
            </a:br>
            <a:r>
              <a:rPr lang="hu-HU" sz="3600" b="1" dirty="0" smtClean="0"/>
              <a:t/>
            </a:r>
            <a:br>
              <a:rPr lang="hu-HU" sz="3600" b="1" dirty="0" smtClean="0"/>
            </a:br>
            <a:r>
              <a:rPr lang="en-GB" sz="3600" b="1" dirty="0" smtClean="0">
                <a:latin typeface="Calibri" pitchFamily="34" charset="0"/>
                <a:cs typeface="Calibri" pitchFamily="34" charset="0"/>
              </a:rPr>
              <a:t>25</a:t>
            </a:r>
            <a:r>
              <a:rPr lang="en-GB" sz="3600" b="1" baseline="30000" dirty="0" smtClean="0">
                <a:latin typeface="Calibri" pitchFamily="34" charset="0"/>
                <a:cs typeface="Calibri" pitchFamily="34" charset="0"/>
              </a:rPr>
              <a:t>th</a:t>
            </a:r>
            <a:r>
              <a:rPr lang="en-GB" sz="3600" b="1" dirty="0" smtClean="0">
                <a:latin typeface="Calibri" pitchFamily="34" charset="0"/>
                <a:cs typeface="Calibri" pitchFamily="34" charset="0"/>
              </a:rPr>
              <a:t> October</a:t>
            </a:r>
            <a:r>
              <a:rPr lang="hu-HU" sz="3600" b="1" dirty="0" smtClean="0">
                <a:latin typeface="Calibri" pitchFamily="34" charset="0"/>
                <a:cs typeface="Calibri" pitchFamily="34" charset="0"/>
              </a:rPr>
              <a:t/>
            </a:r>
            <a:br>
              <a:rPr lang="hu-HU" sz="3600" b="1" dirty="0" smtClean="0">
                <a:latin typeface="Calibri" pitchFamily="34" charset="0"/>
                <a:cs typeface="Calibri" pitchFamily="34" charset="0"/>
              </a:rPr>
            </a:br>
            <a:r>
              <a:rPr lang="en-GB" sz="3600" b="1" dirty="0" smtClean="0">
                <a:latin typeface="Calibri" pitchFamily="34" charset="0"/>
                <a:cs typeface="Calibri" pitchFamily="34" charset="0"/>
              </a:rPr>
              <a:t>European Parliament</a:t>
            </a:r>
            <a:r>
              <a:rPr lang="hu-HU" sz="3600" b="1" dirty="0" smtClean="0">
                <a:latin typeface="Calibri" pitchFamily="34" charset="0"/>
                <a:cs typeface="Calibri" pitchFamily="34" charset="0"/>
              </a:rPr>
              <a:t>, </a:t>
            </a:r>
            <a:r>
              <a:rPr lang="hu-HU" sz="3600" b="1" dirty="0" err="1" smtClean="0">
                <a:latin typeface="Calibri" pitchFamily="34" charset="0"/>
                <a:cs typeface="Calibri" pitchFamily="34" charset="0"/>
              </a:rPr>
              <a:t>Brussels</a:t>
            </a:r>
            <a:r>
              <a:rPr lang="hu-HU" sz="3600" b="1" dirty="0" smtClean="0">
                <a:latin typeface="Calibri" pitchFamily="34" charset="0"/>
                <a:cs typeface="Calibri" pitchFamily="34" charset="0"/>
              </a:rPr>
              <a:t> </a:t>
            </a:r>
            <a:r>
              <a:rPr lang="hu-HU" sz="3600" dirty="0" smtClean="0"/>
              <a:t/>
            </a:r>
            <a:br>
              <a:rPr lang="hu-HU" sz="3600" dirty="0" smtClean="0"/>
            </a:br>
            <a:endParaRPr lang="en-GB" sz="3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p:txBody>
          <a:bodyPr/>
          <a:lstStyle/>
          <a:p>
            <a:r>
              <a:rPr lang="en-GB" b="1" smtClean="0">
                <a:latin typeface="Calibri" pitchFamily="34" charset="0"/>
              </a:rPr>
              <a:t>Relevance</a:t>
            </a:r>
          </a:p>
        </p:txBody>
      </p:sp>
      <p:sp>
        <p:nvSpPr>
          <p:cNvPr id="13315" name="Tartalom helye 2"/>
          <p:cNvSpPr>
            <a:spLocks noGrp="1"/>
          </p:cNvSpPr>
          <p:nvPr>
            <p:ph idx="1"/>
          </p:nvPr>
        </p:nvSpPr>
        <p:spPr>
          <a:xfrm>
            <a:off x="546100" y="1189038"/>
            <a:ext cx="9623425" cy="4991100"/>
          </a:xfrm>
        </p:spPr>
        <p:txBody>
          <a:bodyPr/>
          <a:lstStyle/>
          <a:p>
            <a:r>
              <a:rPr lang="en-GB" smtClean="0">
                <a:latin typeface="Calibri" pitchFamily="34" charset="0"/>
              </a:rPr>
              <a:t>Comparison with </a:t>
            </a:r>
            <a:r>
              <a:rPr lang="hu-HU" smtClean="0">
                <a:latin typeface="Calibri" pitchFamily="34" charset="0"/>
              </a:rPr>
              <a:t>other </a:t>
            </a:r>
            <a:r>
              <a:rPr lang="en-GB" smtClean="0">
                <a:latin typeface="Calibri" pitchFamily="34" charset="0"/>
              </a:rPr>
              <a:t>large-scale competence assessment programmes:</a:t>
            </a:r>
          </a:p>
          <a:p>
            <a:pPr algn="ctr">
              <a:buFontTx/>
              <a:buNone/>
            </a:pPr>
            <a:r>
              <a:rPr lang="en-US" b="1" smtClean="0">
                <a:solidFill>
                  <a:srgbClr val="C00000"/>
                </a:solidFill>
              </a:rPr>
              <a:t>DICE is an effort to prove that it is possible</a:t>
            </a:r>
            <a:r>
              <a:rPr lang="hu-HU" b="1" smtClean="0">
                <a:solidFill>
                  <a:srgbClr val="C00000"/>
                </a:solidFill>
              </a:rPr>
              <a:t> t</a:t>
            </a:r>
            <a:r>
              <a:rPr lang="en-US" b="1" smtClean="0">
                <a:solidFill>
                  <a:srgbClr val="C00000"/>
                </a:solidFill>
              </a:rPr>
              <a:t>o develo</a:t>
            </a:r>
            <a:r>
              <a:rPr lang="hu-HU" b="1" smtClean="0">
                <a:solidFill>
                  <a:srgbClr val="C00000"/>
                </a:solidFill>
              </a:rPr>
              <a:t>p </a:t>
            </a:r>
            <a:r>
              <a:rPr lang="en-US" b="1" smtClean="0">
                <a:solidFill>
                  <a:srgbClr val="C00000"/>
                </a:solidFill>
              </a:rPr>
              <a:t>methodology for </a:t>
            </a:r>
            <a:r>
              <a:rPr lang="hu-HU" b="1" smtClean="0">
                <a:solidFill>
                  <a:srgbClr val="C00000"/>
                </a:solidFill>
              </a:rPr>
              <a:t>monitoring</a:t>
            </a:r>
            <a:r>
              <a:rPr lang="en-US" b="1" smtClean="0">
                <a:solidFill>
                  <a:srgbClr val="C00000"/>
                </a:solidFill>
              </a:rPr>
              <a:t> ALL Lisbon competenc</a:t>
            </a:r>
            <a:r>
              <a:rPr lang="hu-HU" b="1" smtClean="0">
                <a:solidFill>
                  <a:srgbClr val="C00000"/>
                </a:solidFill>
              </a:rPr>
              <a:t>es </a:t>
            </a:r>
          </a:p>
          <a:p>
            <a:pPr lvl="1"/>
            <a:r>
              <a:rPr lang="en-US" smtClean="0">
                <a:latin typeface="Calibri" pitchFamily="34" charset="0"/>
              </a:rPr>
              <a:t>Collecting data about  competences rarely examined before</a:t>
            </a:r>
          </a:p>
          <a:p>
            <a:pPr lvl="1"/>
            <a:r>
              <a:rPr lang="en-US" smtClean="0">
                <a:latin typeface="Calibri" pitchFamily="34" charset="0"/>
              </a:rPr>
              <a:t>Much more complex source of data</a:t>
            </a:r>
            <a:r>
              <a:rPr lang="hu-HU" smtClean="0">
                <a:latin typeface="Calibri" pitchFamily="34" charset="0"/>
              </a:rPr>
              <a:t> </a:t>
            </a:r>
            <a:endParaRPr lang="en-US" smtClean="0">
              <a:latin typeface="Calibri" pitchFamily="34" charset="0"/>
            </a:endParaRPr>
          </a:p>
          <a:p>
            <a:r>
              <a:rPr lang="en-GB" smtClean="0">
                <a:latin typeface="Calibri" pitchFamily="34" charset="0"/>
              </a:rPr>
              <a:t>Comparison with researches on the field of educ</a:t>
            </a:r>
            <a:r>
              <a:rPr lang="hu-HU" smtClean="0">
                <a:latin typeface="Calibri" pitchFamily="34" charset="0"/>
              </a:rPr>
              <a:t>a</a:t>
            </a:r>
            <a:r>
              <a:rPr lang="en-GB" smtClean="0">
                <a:latin typeface="Calibri" pitchFamily="34" charset="0"/>
              </a:rPr>
              <a:t>tional theatre and drama</a:t>
            </a:r>
          </a:p>
          <a:p>
            <a:pPr lvl="1"/>
            <a:r>
              <a:rPr lang="en-GB" smtClean="0">
                <a:latin typeface="Calibri" pitchFamily="34" charset="0"/>
              </a:rPr>
              <a:t>Very few quantitative measurements</a:t>
            </a:r>
          </a:p>
          <a:p>
            <a:pPr lvl="1"/>
            <a:r>
              <a:rPr lang="en-GB" smtClean="0">
                <a:latin typeface="Calibri" pitchFamily="34" charset="0"/>
              </a:rPr>
              <a:t>To our best knowledge the largest sample, the most complex design in the world so far</a:t>
            </a:r>
          </a:p>
          <a:p>
            <a:r>
              <a:rPr lang="en-GB" smtClean="0">
                <a:latin typeface="Calibri" pitchFamily="34" charset="0"/>
              </a:rPr>
              <a:t>Educational and cultural policies</a:t>
            </a:r>
          </a:p>
          <a:p>
            <a:pPr lvl="1"/>
            <a:r>
              <a:rPr lang="en-GB" smtClean="0">
                <a:latin typeface="Calibri" pitchFamily="34" charset="0"/>
              </a:rPr>
              <a:t>Many synergies – </a:t>
            </a:r>
            <a:r>
              <a:rPr lang="hu-HU" smtClean="0">
                <a:latin typeface="Calibri" pitchFamily="34" charset="0"/>
              </a:rPr>
              <a:t>Educational Theatre and Drama fits into more dozens EU documents see:  DICE Policy Papar pp 21-26. </a:t>
            </a:r>
            <a:endParaRPr lang="en-GB" smtClean="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p:cNvSpPr>
            <a:spLocks noGrp="1"/>
          </p:cNvSpPr>
          <p:nvPr>
            <p:ph type="ctrTitle"/>
          </p:nvPr>
        </p:nvSpPr>
        <p:spPr/>
        <p:txBody>
          <a:bodyPr/>
          <a:lstStyle/>
          <a:p>
            <a:pPr>
              <a:defRPr/>
            </a:pPr>
            <a:r>
              <a:rPr lang="en-US" sz="4400" b="1" dirty="0" smtClean="0">
                <a:solidFill>
                  <a:schemeClr val="accent5">
                    <a:lumMod val="25000"/>
                  </a:schemeClr>
                </a:solidFill>
                <a:latin typeface="Calibri" pitchFamily="34" charset="0"/>
                <a:cs typeface="Calibri" pitchFamily="34" charset="0"/>
              </a:rPr>
              <a:t>Main aspects of the research methodology</a:t>
            </a:r>
            <a:r>
              <a:rPr lang="hu-HU" b="1" dirty="0" smtClean="0">
                <a:latin typeface="Calibri" pitchFamily="34" charset="0"/>
                <a:cs typeface="Calibri" pitchFamily="34" charset="0"/>
              </a:rPr>
              <a:t/>
            </a:r>
            <a:br>
              <a:rPr lang="hu-HU" b="1" dirty="0" smtClean="0">
                <a:latin typeface="Calibri" pitchFamily="34" charset="0"/>
                <a:cs typeface="Calibri" pitchFamily="34" charset="0"/>
              </a:rPr>
            </a:br>
            <a:endParaRPr lang="hu-HU" b="1" dirty="0" smtClean="0">
              <a:latin typeface="Calibri" pitchFamily="34" charset="0"/>
              <a:cs typeface="Calibri" pitchFamily="34" charset="0"/>
            </a:endParaRPr>
          </a:p>
        </p:txBody>
      </p:sp>
      <p:sp>
        <p:nvSpPr>
          <p:cNvPr id="14339" name="Alcím 2"/>
          <p:cNvSpPr>
            <a:spLocks noGrp="1"/>
          </p:cNvSpPr>
          <p:nvPr>
            <p:ph type="subTitle" idx="1"/>
          </p:nvPr>
        </p:nvSpPr>
        <p:spPr/>
        <p:txBody>
          <a:bodyPr/>
          <a:lstStyle/>
          <a:p>
            <a:pPr algn="r"/>
            <a:r>
              <a:rPr lang="en-US" sz="3200" b="1" i="1" smtClean="0">
                <a:solidFill>
                  <a:schemeClr val="tx2"/>
                </a:solidFill>
                <a:latin typeface="Calibri" pitchFamily="34" charset="0"/>
              </a:rPr>
              <a:t>Ildikó Danis and Szilvia Németh</a:t>
            </a:r>
            <a:endParaRPr lang="hu-HU" sz="3200" b="1" i="1" smtClean="0">
              <a:solidFill>
                <a:schemeClr val="tx2"/>
              </a:solidFill>
              <a:latin typeface="Calibri" pitchFamily="34" charset="0"/>
            </a:endParaRPr>
          </a:p>
          <a:p>
            <a:pPr algn="r"/>
            <a:r>
              <a:rPr lang="en-US" sz="3200" b="1" smtClean="0">
                <a:solidFill>
                  <a:schemeClr val="tx2"/>
                </a:solidFill>
                <a:latin typeface="Calibri" pitchFamily="34" charset="0"/>
              </a:rPr>
              <a:t>leaders of DICE research</a:t>
            </a:r>
            <a:endParaRPr lang="hu-HU" sz="3200" b="1" smtClean="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srcRect/>
          <a:stretch>
            <a:fillRect/>
          </a:stretch>
        </p:blipFill>
        <p:spPr bwMode="auto">
          <a:xfrm>
            <a:off x="0" y="808038"/>
            <a:ext cx="8775700" cy="6075362"/>
          </a:xfrm>
          <a:prstGeom prst="rect">
            <a:avLst/>
          </a:prstGeom>
          <a:noFill/>
          <a:ln w="9525">
            <a:noFill/>
            <a:miter lim="800000"/>
            <a:headEnd/>
            <a:tailEnd/>
          </a:ln>
        </p:spPr>
      </p:pic>
      <p:sp>
        <p:nvSpPr>
          <p:cNvPr id="15363" name="Téglalap 2"/>
          <p:cNvSpPr>
            <a:spLocks noChangeArrowheads="1"/>
          </p:cNvSpPr>
          <p:nvPr/>
        </p:nvSpPr>
        <p:spPr bwMode="auto">
          <a:xfrm>
            <a:off x="8851900" y="6197600"/>
            <a:ext cx="2133600" cy="706438"/>
          </a:xfrm>
          <a:prstGeom prst="rect">
            <a:avLst/>
          </a:prstGeom>
          <a:noFill/>
          <a:ln w="9525">
            <a:noFill/>
            <a:miter lim="800000"/>
            <a:headEnd/>
            <a:tailEnd/>
          </a:ln>
        </p:spPr>
        <p:txBody>
          <a:bodyPr>
            <a:spAutoFit/>
          </a:bodyPr>
          <a:lstStyle/>
          <a:p>
            <a:r>
              <a:rPr lang="hu-HU"/>
              <a:t>DICE Policy </a:t>
            </a:r>
          </a:p>
          <a:p>
            <a:r>
              <a:rPr lang="hu-HU"/>
              <a:t>Paper page 27.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a:srcRect/>
          <a:stretch>
            <a:fillRect/>
          </a:stretch>
        </p:blipFill>
        <p:spPr bwMode="auto">
          <a:xfrm>
            <a:off x="1308100" y="884238"/>
            <a:ext cx="7848600" cy="5372100"/>
          </a:xfrm>
          <a:prstGeom prst="rect">
            <a:avLst/>
          </a:prstGeom>
          <a:noFill/>
          <a:ln w="9525">
            <a:noFill/>
            <a:miter lim="800000"/>
            <a:headEnd/>
            <a:tailEnd/>
          </a:ln>
        </p:spPr>
      </p:pic>
      <p:sp>
        <p:nvSpPr>
          <p:cNvPr id="16387" name="Téglalap 2"/>
          <p:cNvSpPr>
            <a:spLocks noChangeArrowheads="1"/>
          </p:cNvSpPr>
          <p:nvPr/>
        </p:nvSpPr>
        <p:spPr bwMode="auto">
          <a:xfrm>
            <a:off x="8851900" y="6273800"/>
            <a:ext cx="2133600" cy="706438"/>
          </a:xfrm>
          <a:prstGeom prst="rect">
            <a:avLst/>
          </a:prstGeom>
          <a:noFill/>
          <a:ln w="9525">
            <a:noFill/>
            <a:miter lim="800000"/>
            <a:headEnd/>
            <a:tailEnd/>
          </a:ln>
        </p:spPr>
        <p:txBody>
          <a:bodyPr>
            <a:spAutoFit/>
          </a:bodyPr>
          <a:lstStyle/>
          <a:p>
            <a:r>
              <a:rPr lang="hu-HU"/>
              <a:t>DICE Policy </a:t>
            </a:r>
          </a:p>
          <a:p>
            <a:r>
              <a:rPr lang="hu-HU"/>
              <a:t>Paper page 28.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a:srcRect/>
          <a:stretch>
            <a:fillRect/>
          </a:stretch>
        </p:blipFill>
        <p:spPr bwMode="auto">
          <a:xfrm>
            <a:off x="165100" y="1036638"/>
            <a:ext cx="10306050" cy="4724400"/>
          </a:xfrm>
          <a:prstGeom prst="rect">
            <a:avLst/>
          </a:prstGeom>
          <a:noFill/>
          <a:ln w="9525">
            <a:noFill/>
            <a:miter lim="800000"/>
            <a:headEnd/>
            <a:tailEnd/>
          </a:ln>
        </p:spPr>
      </p:pic>
      <p:sp>
        <p:nvSpPr>
          <p:cNvPr id="17411" name="Téglalap 2"/>
          <p:cNvSpPr>
            <a:spLocks noChangeArrowheads="1"/>
          </p:cNvSpPr>
          <p:nvPr/>
        </p:nvSpPr>
        <p:spPr bwMode="auto">
          <a:xfrm>
            <a:off x="8851900" y="6197600"/>
            <a:ext cx="2133600" cy="706438"/>
          </a:xfrm>
          <a:prstGeom prst="rect">
            <a:avLst/>
          </a:prstGeom>
          <a:noFill/>
          <a:ln w="9525">
            <a:noFill/>
            <a:miter lim="800000"/>
            <a:headEnd/>
            <a:tailEnd/>
          </a:ln>
        </p:spPr>
        <p:txBody>
          <a:bodyPr>
            <a:spAutoFit/>
          </a:bodyPr>
          <a:lstStyle/>
          <a:p>
            <a:r>
              <a:rPr lang="hu-HU"/>
              <a:t>DICE Policy </a:t>
            </a:r>
          </a:p>
          <a:p>
            <a:r>
              <a:rPr lang="hu-HU"/>
              <a:t>Paper page 28.</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3"/>
          <a:srcRect/>
          <a:stretch>
            <a:fillRect/>
          </a:stretch>
        </p:blipFill>
        <p:spPr bwMode="auto">
          <a:xfrm>
            <a:off x="850900" y="1036638"/>
            <a:ext cx="9055100" cy="5181600"/>
          </a:xfrm>
          <a:prstGeom prst="rect">
            <a:avLst/>
          </a:prstGeom>
          <a:noFill/>
          <a:ln w="9525">
            <a:noFill/>
            <a:miter lim="800000"/>
            <a:headEnd/>
            <a:tailEnd/>
          </a:ln>
        </p:spPr>
      </p:pic>
      <p:sp>
        <p:nvSpPr>
          <p:cNvPr id="18435" name="Téglalap 2"/>
          <p:cNvSpPr>
            <a:spLocks noChangeArrowheads="1"/>
          </p:cNvSpPr>
          <p:nvPr/>
        </p:nvSpPr>
        <p:spPr bwMode="auto">
          <a:xfrm>
            <a:off x="8851900" y="6197600"/>
            <a:ext cx="2133600" cy="706438"/>
          </a:xfrm>
          <a:prstGeom prst="rect">
            <a:avLst/>
          </a:prstGeom>
          <a:noFill/>
          <a:ln w="9525">
            <a:noFill/>
            <a:miter lim="800000"/>
            <a:headEnd/>
            <a:tailEnd/>
          </a:ln>
        </p:spPr>
        <p:txBody>
          <a:bodyPr>
            <a:spAutoFit/>
          </a:bodyPr>
          <a:lstStyle/>
          <a:p>
            <a:r>
              <a:rPr lang="hu-HU"/>
              <a:t>DICE Policy </a:t>
            </a:r>
          </a:p>
          <a:p>
            <a:r>
              <a:rPr lang="hu-HU"/>
              <a:t>Paper page 30.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p:cNvSpPr>
            <a:spLocks noGrp="1"/>
          </p:cNvSpPr>
          <p:nvPr>
            <p:ph type="ctrTitle"/>
          </p:nvPr>
        </p:nvSpPr>
        <p:spPr/>
        <p:txBody>
          <a:bodyPr/>
          <a:lstStyle/>
          <a:p>
            <a:pPr>
              <a:defRPr/>
            </a:pPr>
            <a:r>
              <a:rPr lang="en-US" sz="4400" b="1" dirty="0" smtClean="0">
                <a:solidFill>
                  <a:schemeClr val="accent5">
                    <a:lumMod val="25000"/>
                  </a:schemeClr>
                </a:solidFill>
                <a:latin typeface="Calibri" pitchFamily="34" charset="0"/>
                <a:cs typeface="Calibri" pitchFamily="34" charset="0"/>
              </a:rPr>
              <a:t>Introduction of the Educational Resource </a:t>
            </a:r>
            <a:r>
              <a:rPr lang="hu-HU" b="1" dirty="0" smtClean="0">
                <a:latin typeface="Calibri" pitchFamily="34" charset="0"/>
                <a:cs typeface="Calibri" pitchFamily="34" charset="0"/>
              </a:rPr>
              <a:t/>
            </a:r>
            <a:br>
              <a:rPr lang="hu-HU" b="1" dirty="0" smtClean="0">
                <a:latin typeface="Calibri" pitchFamily="34" charset="0"/>
                <a:cs typeface="Calibri" pitchFamily="34" charset="0"/>
              </a:rPr>
            </a:br>
            <a:endParaRPr lang="hu-HU" b="1" dirty="0" smtClean="0">
              <a:latin typeface="Calibri" pitchFamily="34" charset="0"/>
              <a:cs typeface="Calibri" pitchFamily="34" charset="0"/>
            </a:endParaRPr>
          </a:p>
        </p:txBody>
      </p:sp>
      <p:sp>
        <p:nvSpPr>
          <p:cNvPr id="19459" name="Alcím 2"/>
          <p:cNvSpPr>
            <a:spLocks noGrp="1"/>
          </p:cNvSpPr>
          <p:nvPr>
            <p:ph type="subTitle" idx="1"/>
          </p:nvPr>
        </p:nvSpPr>
        <p:spPr/>
        <p:txBody>
          <a:bodyPr/>
          <a:lstStyle/>
          <a:p>
            <a:pPr algn="r"/>
            <a:r>
              <a:rPr lang="hu-HU" sz="3200" b="1" i="1" smtClean="0">
                <a:solidFill>
                  <a:schemeClr val="tx2"/>
                </a:solidFill>
                <a:latin typeface="Calibri" pitchFamily="34" charset="0"/>
              </a:rPr>
              <a:t>Chris Cooper</a:t>
            </a:r>
          </a:p>
          <a:p>
            <a:pPr algn="r"/>
            <a:r>
              <a:rPr lang="en-US" sz="3200" b="1" smtClean="0">
                <a:solidFill>
                  <a:schemeClr val="tx2"/>
                </a:solidFill>
                <a:latin typeface="Calibri" pitchFamily="34" charset="0"/>
              </a:rPr>
              <a:t>editor of the Educational Resource</a:t>
            </a:r>
            <a:endParaRPr lang="hu-HU" sz="3200" b="1" smtClean="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ím 1"/>
          <p:cNvSpPr>
            <a:spLocks noGrp="1"/>
          </p:cNvSpPr>
          <p:nvPr>
            <p:ph type="title"/>
          </p:nvPr>
        </p:nvSpPr>
        <p:spPr>
          <a:xfrm>
            <a:off x="534988" y="303213"/>
            <a:ext cx="9623425" cy="885825"/>
          </a:xfrm>
        </p:spPr>
        <p:txBody>
          <a:bodyPr/>
          <a:lstStyle/>
          <a:p>
            <a:r>
              <a:rPr lang="hu-HU" sz="4000" b="1" smtClean="0">
                <a:latin typeface="Calibri" pitchFamily="34" charset="0"/>
                <a:cs typeface="Calibri" pitchFamily="34" charset="0"/>
              </a:rPr>
              <a:t>A- </a:t>
            </a:r>
            <a:r>
              <a:rPr lang="en-GB" sz="4000" b="1" smtClean="0">
                <a:latin typeface="Calibri" pitchFamily="34" charset="0"/>
                <a:cs typeface="Calibri" pitchFamily="34" charset="0"/>
              </a:rPr>
              <a:t>Introduction</a:t>
            </a:r>
            <a:r>
              <a:rPr lang="en-GB" b="1" smtClean="0"/>
              <a:t/>
            </a:r>
            <a:br>
              <a:rPr lang="en-GB" b="1" smtClean="0"/>
            </a:br>
            <a:endParaRPr lang="en-US" smtClean="0"/>
          </a:p>
        </p:txBody>
      </p:sp>
      <p:sp>
        <p:nvSpPr>
          <p:cNvPr id="20483" name="Tartalom helye 2"/>
          <p:cNvSpPr>
            <a:spLocks noGrp="1"/>
          </p:cNvSpPr>
          <p:nvPr>
            <p:ph idx="1"/>
          </p:nvPr>
        </p:nvSpPr>
        <p:spPr>
          <a:xfrm>
            <a:off x="534988" y="1189038"/>
            <a:ext cx="9623425" cy="5565775"/>
          </a:xfrm>
        </p:spPr>
        <p:txBody>
          <a:bodyPr/>
          <a:lstStyle/>
          <a:p>
            <a:endParaRPr lang="en-GB" b="1" smtClean="0"/>
          </a:p>
          <a:p>
            <a:r>
              <a:rPr lang="en-GB" b="1" smtClean="0">
                <a:latin typeface="Calibri" pitchFamily="34" charset="0"/>
                <a:cs typeface="Calibri" pitchFamily="34" charset="0"/>
              </a:rPr>
              <a:t>The DICE Project - </a:t>
            </a:r>
            <a:r>
              <a:rPr lang="en-GB" smtClean="0">
                <a:latin typeface="Calibri" pitchFamily="34" charset="0"/>
                <a:cs typeface="Calibri" pitchFamily="34" charset="0"/>
              </a:rPr>
              <a:t>What is DICE? The project outlined</a:t>
            </a:r>
            <a:endParaRPr lang="hu-HU" b="1" smtClean="0">
              <a:latin typeface="Calibri" pitchFamily="34" charset="0"/>
              <a:cs typeface="Calibri" pitchFamily="34" charset="0"/>
            </a:endParaRPr>
          </a:p>
          <a:p>
            <a:r>
              <a:rPr lang="en-GB" b="1" smtClean="0">
                <a:latin typeface="Calibri" pitchFamily="34" charset="0"/>
                <a:cs typeface="Calibri" pitchFamily="34" charset="0"/>
              </a:rPr>
              <a:t>The DICE Project  - Consortium members and partner organisations </a:t>
            </a:r>
            <a:endParaRPr lang="hu-HU" b="1" smtClean="0">
              <a:latin typeface="Calibri" pitchFamily="34" charset="0"/>
              <a:cs typeface="Calibri" pitchFamily="34" charset="0"/>
            </a:endParaRPr>
          </a:p>
          <a:p>
            <a:r>
              <a:rPr lang="en-GB" b="1" smtClean="0">
                <a:latin typeface="Calibri" pitchFamily="34" charset="0"/>
                <a:cs typeface="Calibri" pitchFamily="34" charset="0"/>
              </a:rPr>
              <a:t> Research Findings -</a:t>
            </a:r>
            <a:r>
              <a:rPr lang="en-GB" smtClean="0">
                <a:latin typeface="Calibri" pitchFamily="34" charset="0"/>
                <a:cs typeface="Calibri" pitchFamily="34" charset="0"/>
              </a:rPr>
              <a:t> Brief summary of key findings 	</a:t>
            </a:r>
            <a:endParaRPr lang="en-GB" b="1" smtClean="0">
              <a:latin typeface="Calibri" pitchFamily="34" charset="0"/>
              <a:cs typeface="Calibri" pitchFamily="34" charset="0"/>
            </a:endParaRPr>
          </a:p>
          <a:p>
            <a:endParaRPr lang="hu-HU" sz="2800" b="1" smtClean="0">
              <a:latin typeface="Calibri" pitchFamily="34" charset="0"/>
              <a:cs typeface="Calibri" pitchFamily="34" charset="0"/>
            </a:endParaRPr>
          </a:p>
          <a:p>
            <a:r>
              <a:rPr lang="en-GB" sz="3200" b="1" smtClean="0">
                <a:latin typeface="Calibri" pitchFamily="34" charset="0"/>
                <a:cs typeface="Calibri" pitchFamily="34" charset="0"/>
              </a:rPr>
              <a:t>Educational Theatre and Drama</a:t>
            </a:r>
            <a:r>
              <a:rPr lang="en-GB" sz="3200" smtClean="0">
                <a:latin typeface="Calibri" pitchFamily="34" charset="0"/>
                <a:cs typeface="Calibri" pitchFamily="34" charset="0"/>
              </a:rPr>
              <a:t> </a:t>
            </a:r>
            <a:r>
              <a:rPr lang="en-GB" sz="3200" b="1" smtClean="0">
                <a:latin typeface="Calibri" pitchFamily="34" charset="0"/>
                <a:cs typeface="Calibri" pitchFamily="34" charset="0"/>
              </a:rPr>
              <a:t>- </a:t>
            </a:r>
            <a:r>
              <a:rPr lang="en-GB" sz="3200" smtClean="0">
                <a:latin typeface="Calibri" pitchFamily="34" charset="0"/>
                <a:cs typeface="Calibri" pitchFamily="34" charset="0"/>
              </a:rPr>
              <a:t>What is it? 					</a:t>
            </a:r>
            <a:endParaRPr lang="en-US" sz="3200" smtClean="0">
              <a:latin typeface="Calibri" pitchFamily="34" charset="0"/>
              <a:cs typeface="Calibri" pitchFamily="34" charset="0"/>
            </a:endParaRPr>
          </a:p>
          <a:p>
            <a:r>
              <a:rPr lang="en-GB" sz="3200" b="1" smtClean="0">
                <a:latin typeface="Calibri" pitchFamily="34" charset="0"/>
                <a:cs typeface="Calibri" pitchFamily="34" charset="0"/>
              </a:rPr>
              <a:t>The DICE Project - </a:t>
            </a:r>
            <a:r>
              <a:rPr lang="en-GB" sz="3200" smtClean="0">
                <a:latin typeface="Calibri" pitchFamily="34" charset="0"/>
                <a:cs typeface="Calibri" pitchFamily="34" charset="0"/>
              </a:rPr>
              <a:t>Our ethos	</a:t>
            </a:r>
            <a:r>
              <a:rPr lang="en-GB" sz="2800" smtClean="0">
                <a:latin typeface="Calibri" pitchFamily="34" charset="0"/>
                <a:cs typeface="Calibri" pitchFamily="34" charset="0"/>
              </a:rPr>
              <a:t>											</a:t>
            </a:r>
            <a:endParaRPr lang="en-US" sz="2800" smtClean="0">
              <a:latin typeface="Calibri" pitchFamily="34" charset="0"/>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5100" y="684213"/>
            <a:ext cx="9623425" cy="1343025"/>
          </a:xfrm>
        </p:spPr>
        <p:txBody>
          <a:bodyPr/>
          <a:lstStyle/>
          <a:p>
            <a:r>
              <a:rPr lang="hu-HU" b="1" smtClean="0">
                <a:latin typeface="Calibri" pitchFamily="34" charset="0"/>
                <a:cs typeface="Calibri" pitchFamily="34" charset="0"/>
              </a:rPr>
              <a:t>B - </a:t>
            </a:r>
            <a:r>
              <a:rPr lang="en-GB" b="1" smtClean="0">
                <a:latin typeface="Calibri" pitchFamily="34" charset="0"/>
                <a:cs typeface="Calibri" pitchFamily="34" charset="0"/>
              </a:rPr>
              <a:t>How educational theatre and drama improves key competences</a:t>
            </a:r>
            <a:r>
              <a:rPr lang="en-GB" b="1" smtClean="0"/>
              <a:t/>
            </a:r>
            <a:br>
              <a:rPr lang="en-GB" b="1" smtClean="0"/>
            </a:br>
            <a:endParaRPr lang="en-US" smtClean="0"/>
          </a:p>
        </p:txBody>
      </p:sp>
      <p:sp>
        <p:nvSpPr>
          <p:cNvPr id="21507" name="Rectangle 3"/>
          <p:cNvSpPr>
            <a:spLocks noGrp="1" noChangeArrowheads="1"/>
          </p:cNvSpPr>
          <p:nvPr>
            <p:ph type="body" idx="1"/>
          </p:nvPr>
        </p:nvSpPr>
        <p:spPr>
          <a:xfrm>
            <a:off x="534988" y="1417638"/>
            <a:ext cx="9623425" cy="5337175"/>
          </a:xfrm>
        </p:spPr>
        <p:txBody>
          <a:bodyPr/>
          <a:lstStyle/>
          <a:p>
            <a:pPr>
              <a:lnSpc>
                <a:spcPct val="90000"/>
              </a:lnSpc>
            </a:pPr>
            <a:endParaRPr lang="en-GB" sz="2000" b="1" smtClean="0">
              <a:latin typeface="Calibri" pitchFamily="34" charset="0"/>
              <a:cs typeface="Calibri" pitchFamily="34" charset="0"/>
            </a:endParaRPr>
          </a:p>
          <a:p>
            <a:pPr>
              <a:lnSpc>
                <a:spcPct val="90000"/>
              </a:lnSpc>
            </a:pPr>
            <a:r>
              <a:rPr lang="en-GB" b="1" smtClean="0">
                <a:latin typeface="Calibri" pitchFamily="34" charset="0"/>
                <a:cs typeface="Calibri" pitchFamily="34" charset="0"/>
              </a:rPr>
              <a:t>DOCUMENTED PRACTICE – 12 examples of Educational Theatre and Drama from: </a:t>
            </a:r>
            <a:r>
              <a:rPr lang="en-GB" smtClean="0">
                <a:latin typeface="Calibri" pitchFamily="34" charset="0"/>
                <a:cs typeface="Calibri" pitchFamily="34" charset="0"/>
              </a:rPr>
              <a:t>Gaza, Hungary, Netherlands, Norway, Poland, Romania, Serbia, UK. </a:t>
            </a:r>
          </a:p>
          <a:p>
            <a:pPr>
              <a:lnSpc>
                <a:spcPct val="90000"/>
              </a:lnSpc>
            </a:pPr>
            <a:r>
              <a:rPr lang="en-GB" b="1" smtClean="0">
                <a:latin typeface="Calibri" pitchFamily="34" charset="0"/>
                <a:cs typeface="Calibri" pitchFamily="34" charset="0"/>
              </a:rPr>
              <a:t>Two DOCUMENTED PRACTICES per competence:</a:t>
            </a:r>
          </a:p>
          <a:p>
            <a:pPr lvl="1">
              <a:lnSpc>
                <a:spcPct val="90000"/>
              </a:lnSpc>
            </a:pPr>
            <a:r>
              <a:rPr lang="en-GB" sz="2400" smtClean="0">
                <a:latin typeface="Calibri" pitchFamily="34" charset="0"/>
                <a:cs typeface="Calibri" pitchFamily="34" charset="0"/>
              </a:rPr>
              <a:t>Learning to learn</a:t>
            </a:r>
            <a:endParaRPr lang="en-US" sz="2400" smtClean="0">
              <a:latin typeface="Calibri" pitchFamily="34" charset="0"/>
              <a:cs typeface="Calibri" pitchFamily="34" charset="0"/>
            </a:endParaRPr>
          </a:p>
          <a:p>
            <a:pPr lvl="1">
              <a:lnSpc>
                <a:spcPct val="90000"/>
              </a:lnSpc>
            </a:pPr>
            <a:r>
              <a:rPr lang="en-GB" sz="2400" smtClean="0">
                <a:latin typeface="Calibri" pitchFamily="34" charset="0"/>
                <a:cs typeface="Calibri" pitchFamily="34" charset="0"/>
              </a:rPr>
              <a:t>Cultural expression</a:t>
            </a:r>
          </a:p>
          <a:p>
            <a:pPr lvl="1">
              <a:lnSpc>
                <a:spcPct val="90000"/>
              </a:lnSpc>
            </a:pPr>
            <a:r>
              <a:rPr lang="en-GB" sz="2400" smtClean="0">
                <a:latin typeface="Calibri" pitchFamily="34" charset="0"/>
                <a:cs typeface="Calibri" pitchFamily="34" charset="0"/>
              </a:rPr>
              <a:t>Communication in the mother tongue				</a:t>
            </a:r>
          </a:p>
          <a:p>
            <a:pPr lvl="1">
              <a:lnSpc>
                <a:spcPct val="90000"/>
              </a:lnSpc>
            </a:pPr>
            <a:r>
              <a:rPr lang="en-GB" sz="2400" smtClean="0">
                <a:latin typeface="Calibri" pitchFamily="34" charset="0"/>
                <a:cs typeface="Calibri" pitchFamily="34" charset="0"/>
              </a:rPr>
              <a:t>Entrepreneurship</a:t>
            </a:r>
            <a:endParaRPr lang="en-US" sz="2400" smtClean="0">
              <a:latin typeface="Calibri" pitchFamily="34" charset="0"/>
              <a:cs typeface="Calibri" pitchFamily="34" charset="0"/>
            </a:endParaRPr>
          </a:p>
          <a:p>
            <a:pPr lvl="1">
              <a:lnSpc>
                <a:spcPct val="90000"/>
              </a:lnSpc>
            </a:pPr>
            <a:r>
              <a:rPr lang="en-GB" sz="2400" smtClean="0">
                <a:latin typeface="Calibri" pitchFamily="34" charset="0"/>
                <a:cs typeface="Calibri" pitchFamily="34" charset="0"/>
              </a:rPr>
              <a:t>Interpersonal, intercultural and social </a:t>
            </a:r>
          </a:p>
          <a:p>
            <a:pPr lvl="1">
              <a:lnSpc>
                <a:spcPct val="90000"/>
              </a:lnSpc>
            </a:pPr>
            <a:r>
              <a:rPr lang="en-GB" sz="2400" smtClean="0">
                <a:latin typeface="Calibri" pitchFamily="34" charset="0"/>
                <a:cs typeface="Calibri" pitchFamily="34" charset="0"/>
              </a:rPr>
              <a:t>competences, civic competence</a:t>
            </a:r>
            <a:r>
              <a:rPr lang="en-GB" sz="2400" b="1" smtClean="0">
                <a:latin typeface="Calibri" pitchFamily="34" charset="0"/>
                <a:cs typeface="Calibri" pitchFamily="34" charset="0"/>
              </a:rPr>
              <a:t> </a:t>
            </a:r>
          </a:p>
          <a:p>
            <a:pPr lvl="1">
              <a:lnSpc>
                <a:spcPct val="90000"/>
              </a:lnSpc>
            </a:pPr>
            <a:r>
              <a:rPr lang="en-GB" sz="2400" b="1" smtClean="0">
                <a:latin typeface="Calibri" pitchFamily="34" charset="0"/>
                <a:cs typeface="Calibri" pitchFamily="34" charset="0"/>
              </a:rPr>
              <a:t>And a sixth created by the DICE partners</a:t>
            </a:r>
          </a:p>
          <a:p>
            <a:pPr>
              <a:lnSpc>
                <a:spcPct val="90000"/>
              </a:lnSpc>
            </a:pPr>
            <a:r>
              <a:rPr lang="en-GB" smtClean="0">
                <a:latin typeface="Calibri" pitchFamily="34" charset="0"/>
                <a:cs typeface="Calibri" pitchFamily="34" charset="0"/>
              </a:rPr>
              <a:t>All this and more….</a:t>
            </a:r>
            <a:r>
              <a:rPr lang="en-GB" smtClean="0"/>
              <a:t>	</a:t>
            </a:r>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41300" y="836613"/>
            <a:ext cx="9623425" cy="733425"/>
          </a:xfrm>
        </p:spPr>
        <p:txBody>
          <a:bodyPr/>
          <a:lstStyle/>
          <a:p>
            <a:r>
              <a:rPr lang="hu-HU" sz="3600" b="1" smtClean="0">
                <a:latin typeface="Calibri" pitchFamily="34" charset="0"/>
                <a:cs typeface="Calibri" pitchFamily="34" charset="0"/>
              </a:rPr>
              <a:t>C - </a:t>
            </a:r>
            <a:r>
              <a:rPr lang="en-GB" sz="3600" b="1" smtClean="0">
                <a:latin typeface="Calibri" pitchFamily="34" charset="0"/>
                <a:cs typeface="Calibri" pitchFamily="34" charset="0"/>
              </a:rPr>
              <a:t>Another throw of the DICE – What you can do</a:t>
            </a:r>
            <a:r>
              <a:rPr lang="en-GB" b="1" smtClean="0"/>
              <a:t>	</a:t>
            </a:r>
            <a:endParaRPr lang="en-US" smtClean="0"/>
          </a:p>
        </p:txBody>
      </p:sp>
      <p:sp>
        <p:nvSpPr>
          <p:cNvPr id="22531" name="Rectangle 3"/>
          <p:cNvSpPr>
            <a:spLocks noGrp="1" noChangeArrowheads="1"/>
          </p:cNvSpPr>
          <p:nvPr>
            <p:ph type="body" idx="1"/>
          </p:nvPr>
        </p:nvSpPr>
        <p:spPr/>
        <p:txBody>
          <a:bodyPr/>
          <a:lstStyle/>
          <a:p>
            <a:pPr>
              <a:buFontTx/>
              <a:buNone/>
            </a:pPr>
            <a:r>
              <a:rPr lang="en-GB" b="1" smtClean="0"/>
              <a:t>				</a:t>
            </a:r>
          </a:p>
          <a:p>
            <a:pPr>
              <a:buFontTx/>
              <a:buNone/>
            </a:pPr>
            <a:r>
              <a:rPr lang="en-GB" b="1" smtClean="0">
                <a:latin typeface="Calibri" pitchFamily="34" charset="0"/>
                <a:cs typeface="Calibri" pitchFamily="34" charset="0"/>
              </a:rPr>
              <a:t>Developing the use of educational theatre and drama</a:t>
            </a:r>
          </a:p>
          <a:p>
            <a:pPr>
              <a:buFontTx/>
              <a:buNone/>
            </a:pPr>
            <a:endParaRPr lang="en-GB" b="1" smtClean="0">
              <a:latin typeface="Calibri" pitchFamily="34" charset="0"/>
              <a:cs typeface="Calibri" pitchFamily="34" charset="0"/>
            </a:endParaRPr>
          </a:p>
          <a:p>
            <a:pPr>
              <a:buFontTx/>
              <a:buNone/>
            </a:pPr>
            <a:r>
              <a:rPr lang="en-GB" b="1" smtClean="0">
                <a:latin typeface="Calibri" pitchFamily="34" charset="0"/>
                <a:cs typeface="Calibri" pitchFamily="34" charset="0"/>
              </a:rPr>
              <a:t>Six simple steps designed for:</a:t>
            </a:r>
            <a:endParaRPr lang="en-US" smtClean="0">
              <a:latin typeface="Calibri" pitchFamily="34" charset="0"/>
              <a:cs typeface="Calibri" pitchFamily="34" charset="0"/>
            </a:endParaRPr>
          </a:p>
          <a:p>
            <a:pPr>
              <a:buFontTx/>
              <a:buNone/>
            </a:pPr>
            <a:r>
              <a:rPr lang="en-US" smtClean="0">
                <a:latin typeface="Calibri" pitchFamily="34" charset="0"/>
                <a:cs typeface="Calibri" pitchFamily="34" charset="0"/>
              </a:rPr>
              <a:t>	</a:t>
            </a:r>
            <a:r>
              <a:rPr lang="en-GB" b="1" smtClean="0">
                <a:latin typeface="Calibri" pitchFamily="34" charset="0"/>
                <a:cs typeface="Calibri" pitchFamily="34" charset="0"/>
              </a:rPr>
              <a:t>teachers</a:t>
            </a:r>
            <a:endParaRPr lang="en-GB" smtClean="0">
              <a:latin typeface="Calibri" pitchFamily="34" charset="0"/>
              <a:cs typeface="Calibri" pitchFamily="34" charset="0"/>
            </a:endParaRPr>
          </a:p>
          <a:p>
            <a:pPr>
              <a:buFontTx/>
              <a:buNone/>
            </a:pPr>
            <a:r>
              <a:rPr lang="en-GB" b="1" smtClean="0">
                <a:latin typeface="Calibri" pitchFamily="34" charset="0"/>
                <a:cs typeface="Calibri" pitchFamily="34" charset="0"/>
              </a:rPr>
              <a:t>	head teachers</a:t>
            </a:r>
            <a:endParaRPr lang="en-GB" smtClean="0">
              <a:latin typeface="Calibri" pitchFamily="34" charset="0"/>
              <a:cs typeface="Calibri" pitchFamily="34" charset="0"/>
            </a:endParaRPr>
          </a:p>
          <a:p>
            <a:pPr>
              <a:buFontTx/>
              <a:buNone/>
            </a:pPr>
            <a:r>
              <a:rPr lang="en-GB" b="1" smtClean="0">
                <a:latin typeface="Calibri" pitchFamily="34" charset="0"/>
                <a:cs typeface="Calibri" pitchFamily="34" charset="0"/>
              </a:rPr>
              <a:t>	artists</a:t>
            </a:r>
            <a:endParaRPr lang="en-GB" smtClean="0">
              <a:latin typeface="Calibri" pitchFamily="34" charset="0"/>
              <a:cs typeface="Calibri" pitchFamily="34" charset="0"/>
            </a:endParaRPr>
          </a:p>
          <a:p>
            <a:pPr>
              <a:buFontTx/>
              <a:buNone/>
            </a:pPr>
            <a:r>
              <a:rPr lang="en-GB" b="1" smtClean="0">
                <a:latin typeface="Calibri" pitchFamily="34" charset="0"/>
                <a:cs typeface="Calibri" pitchFamily="34" charset="0"/>
              </a:rPr>
              <a:t>	students</a:t>
            </a:r>
            <a:endParaRPr lang="en-GB" smtClean="0">
              <a:latin typeface="Calibri" pitchFamily="34" charset="0"/>
              <a:cs typeface="Calibri" pitchFamily="34" charset="0"/>
            </a:endParaRPr>
          </a:p>
          <a:p>
            <a:pPr>
              <a:buFontTx/>
              <a:buNone/>
            </a:pPr>
            <a:r>
              <a:rPr lang="en-GB" b="1" smtClean="0">
                <a:latin typeface="Calibri" pitchFamily="34" charset="0"/>
                <a:cs typeface="Calibri" pitchFamily="34" charset="0"/>
              </a:rPr>
              <a:t>	university lecturers and teacher trainers</a:t>
            </a:r>
            <a:endParaRPr lang="en-GB" smtClean="0">
              <a:latin typeface="Calibri" pitchFamily="34" charset="0"/>
              <a:cs typeface="Calibri" pitchFamily="34" charset="0"/>
            </a:endParaRPr>
          </a:p>
          <a:p>
            <a:pPr>
              <a:buFontTx/>
              <a:buNone/>
            </a:pPr>
            <a:r>
              <a:rPr lang="en-GB" b="1" smtClean="0">
                <a:latin typeface="Calibri" pitchFamily="34" charset="0"/>
                <a:cs typeface="Calibri" pitchFamily="34" charset="0"/>
              </a:rPr>
              <a:t>	policy makers</a:t>
            </a:r>
            <a:r>
              <a:rPr lang="en-GB" smtClean="0">
                <a:latin typeface="Calibri" pitchFamily="34" charset="0"/>
                <a:cs typeface="Calibri" pitchFamily="34" charset="0"/>
              </a:rPr>
              <a:t>.</a:t>
            </a:r>
            <a:endParaRPr lang="en-US" smtClean="0">
              <a:latin typeface="Calibri" pitchFamily="34" charset="0"/>
              <a:cs typeface="Calibri" pitchFamily="34" charset="0"/>
            </a:endParaRPr>
          </a:p>
          <a:p>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ím 1"/>
          <p:cNvSpPr>
            <a:spLocks noGrp="1"/>
          </p:cNvSpPr>
          <p:nvPr>
            <p:ph type="ctrTitle"/>
          </p:nvPr>
        </p:nvSpPr>
        <p:spPr/>
        <p:txBody>
          <a:bodyPr/>
          <a:lstStyle/>
          <a:p>
            <a:pPr>
              <a:defRPr/>
            </a:pPr>
            <a:r>
              <a:rPr lang="en-GB" sz="4400" b="1" dirty="0" smtClean="0">
                <a:solidFill>
                  <a:schemeClr val="accent5">
                    <a:lumMod val="25000"/>
                  </a:schemeClr>
                </a:solidFill>
                <a:latin typeface="Calibri" pitchFamily="34" charset="0"/>
                <a:cs typeface="Calibri" pitchFamily="34" charset="0"/>
              </a:rPr>
              <a:t>What is DICE? - introduction of the project and the Policy Paper </a:t>
            </a:r>
            <a:r>
              <a:rPr lang="hu-HU" b="1" dirty="0" smtClean="0">
                <a:latin typeface="Calibri" pitchFamily="34" charset="0"/>
                <a:cs typeface="Calibri" pitchFamily="34" charset="0"/>
              </a:rPr>
              <a:t/>
            </a:r>
            <a:br>
              <a:rPr lang="hu-HU" b="1" dirty="0" smtClean="0">
                <a:latin typeface="Calibri" pitchFamily="34" charset="0"/>
                <a:cs typeface="Calibri" pitchFamily="34" charset="0"/>
              </a:rPr>
            </a:br>
            <a:endParaRPr lang="hu-HU" b="1" dirty="0" smtClean="0">
              <a:latin typeface="Calibri" pitchFamily="34" charset="0"/>
              <a:cs typeface="Calibri" pitchFamily="34" charset="0"/>
            </a:endParaRPr>
          </a:p>
        </p:txBody>
      </p:sp>
      <p:sp>
        <p:nvSpPr>
          <p:cNvPr id="5123" name="Alcím 2"/>
          <p:cNvSpPr>
            <a:spLocks noGrp="1"/>
          </p:cNvSpPr>
          <p:nvPr>
            <p:ph type="subTitle" idx="1"/>
          </p:nvPr>
        </p:nvSpPr>
        <p:spPr/>
        <p:txBody>
          <a:bodyPr/>
          <a:lstStyle/>
          <a:p>
            <a:pPr algn="r"/>
            <a:r>
              <a:rPr lang="en-GB" sz="3200" b="1" i="1" smtClean="0">
                <a:solidFill>
                  <a:schemeClr val="tx2"/>
                </a:solidFill>
                <a:latin typeface="Calibri" pitchFamily="34" charset="0"/>
              </a:rPr>
              <a:t>Ádám Cziboly</a:t>
            </a:r>
            <a:endParaRPr lang="hu-HU" sz="3200" b="1" i="1" smtClean="0">
              <a:solidFill>
                <a:schemeClr val="tx2"/>
              </a:solidFill>
              <a:latin typeface="Calibri" pitchFamily="34" charset="0"/>
            </a:endParaRPr>
          </a:p>
          <a:p>
            <a:pPr algn="r"/>
            <a:r>
              <a:rPr lang="en-GB" sz="3200" b="1" smtClean="0">
                <a:solidFill>
                  <a:schemeClr val="tx2"/>
                </a:solidFill>
                <a:latin typeface="Calibri" pitchFamily="34" charset="0"/>
              </a:rPr>
              <a:t>DICE project leader</a:t>
            </a:r>
            <a:endParaRPr lang="hu-HU" sz="3200" b="1" smtClean="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hu-HU" sz="3600" b="1" smtClean="0">
                <a:latin typeface="Calibri" pitchFamily="34" charset="0"/>
                <a:cs typeface="Calibri" pitchFamily="34" charset="0"/>
              </a:rPr>
              <a:t>D - </a:t>
            </a:r>
            <a:r>
              <a:rPr lang="en-GB" sz="3600" b="1" smtClean="0">
                <a:latin typeface="Calibri" pitchFamily="34" charset="0"/>
                <a:cs typeface="Calibri" pitchFamily="34" charset="0"/>
              </a:rPr>
              <a:t>Appendices</a:t>
            </a:r>
            <a:endParaRPr lang="en-US" sz="3600" smtClean="0">
              <a:latin typeface="Calibri" pitchFamily="34" charset="0"/>
              <a:cs typeface="Calibri" pitchFamily="34" charset="0"/>
            </a:endParaRPr>
          </a:p>
        </p:txBody>
      </p:sp>
      <p:sp>
        <p:nvSpPr>
          <p:cNvPr id="23555" name="Rectangle 3"/>
          <p:cNvSpPr>
            <a:spLocks noGrp="1" noChangeArrowheads="1"/>
          </p:cNvSpPr>
          <p:nvPr>
            <p:ph type="body" idx="1"/>
          </p:nvPr>
        </p:nvSpPr>
        <p:spPr/>
        <p:txBody>
          <a:bodyPr/>
          <a:lstStyle/>
          <a:p>
            <a:pPr>
              <a:buFontTx/>
              <a:buNone/>
            </a:pPr>
            <a:endParaRPr lang="en-GB" b="1" smtClean="0"/>
          </a:p>
          <a:p>
            <a:r>
              <a:rPr lang="en-GB" sz="2800" b="1" smtClean="0">
                <a:latin typeface="Calibri" pitchFamily="34" charset="0"/>
                <a:cs typeface="Calibri" pitchFamily="34" charset="0"/>
              </a:rPr>
              <a:t>A</a:t>
            </a:r>
            <a:r>
              <a:rPr lang="en-GB" sz="2800" smtClean="0">
                <a:latin typeface="Calibri" pitchFamily="34" charset="0"/>
                <a:cs typeface="Calibri" pitchFamily="34" charset="0"/>
              </a:rPr>
              <a:t> </a:t>
            </a:r>
            <a:r>
              <a:rPr lang="en-GB" sz="2800" b="1" smtClean="0">
                <a:latin typeface="Calibri" pitchFamily="34" charset="0"/>
                <a:cs typeface="Calibri" pitchFamily="34" charset="0"/>
              </a:rPr>
              <a:t>-</a:t>
            </a:r>
            <a:r>
              <a:rPr lang="en-GB" sz="2800" smtClean="0">
                <a:latin typeface="Calibri" pitchFamily="34" charset="0"/>
                <a:cs typeface="Calibri" pitchFamily="34" charset="0"/>
              </a:rPr>
              <a:t> </a:t>
            </a:r>
            <a:r>
              <a:rPr lang="en-GB" sz="2800" b="1" smtClean="0">
                <a:latin typeface="Calibri" pitchFamily="34" charset="0"/>
                <a:cs typeface="Calibri" pitchFamily="34" charset="0"/>
              </a:rPr>
              <a:t>Terminology</a:t>
            </a:r>
            <a:r>
              <a:rPr lang="en-GB" sz="2800" smtClean="0">
                <a:latin typeface="Calibri" pitchFamily="34" charset="0"/>
                <a:cs typeface="Calibri" pitchFamily="34" charset="0"/>
              </a:rPr>
              <a:t> – Some theatre and drama terms explained				</a:t>
            </a:r>
            <a:endParaRPr lang="en-GB" sz="2800" b="1" smtClean="0">
              <a:latin typeface="Calibri" pitchFamily="34" charset="0"/>
              <a:cs typeface="Calibri" pitchFamily="34" charset="0"/>
            </a:endParaRPr>
          </a:p>
          <a:p>
            <a:r>
              <a:rPr lang="en-GB" sz="2800" b="1" smtClean="0">
                <a:latin typeface="Calibri" pitchFamily="34" charset="0"/>
                <a:cs typeface="Calibri" pitchFamily="34" charset="0"/>
              </a:rPr>
              <a:t>B - Finding out more - </a:t>
            </a:r>
            <a:r>
              <a:rPr lang="en-GB" sz="2800" smtClean="0">
                <a:latin typeface="Calibri" pitchFamily="34" charset="0"/>
                <a:cs typeface="Calibri" pitchFamily="34" charset="0"/>
              </a:rPr>
              <a:t>Where to find more information: </a:t>
            </a:r>
          </a:p>
          <a:p>
            <a:pPr>
              <a:buFontTx/>
              <a:buNone/>
            </a:pPr>
            <a:r>
              <a:rPr lang="en-GB" sz="2800" smtClean="0">
                <a:latin typeface="Calibri" pitchFamily="34" charset="0"/>
                <a:cs typeface="Calibri" pitchFamily="34" charset="0"/>
              </a:rPr>
              <a:t>     Bibliography, web addresses, contacts, courses. </a:t>
            </a:r>
            <a:r>
              <a:rPr lang="en-GB" sz="2800" b="1" smtClean="0">
                <a:latin typeface="Calibri" pitchFamily="34" charset="0"/>
                <a:cs typeface="Calibri" pitchFamily="34" charset="0"/>
              </a:rPr>
              <a:t>					</a:t>
            </a:r>
          </a:p>
          <a:p>
            <a:r>
              <a:rPr lang="en-GB" sz="2800" b="1" smtClean="0">
                <a:latin typeface="Calibri" pitchFamily="34" charset="0"/>
                <a:cs typeface="Calibri" pitchFamily="34" charset="0"/>
              </a:rPr>
              <a:t>C - Contacting the Consortium	</a:t>
            </a:r>
            <a:r>
              <a:rPr lang="en-GB" b="1" smtClean="0"/>
              <a:t>						</a:t>
            </a:r>
            <a:endParaRPr lang="en-US" b="1"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pPr>
              <a:defRPr/>
            </a:pPr>
            <a:r>
              <a:rPr lang="en-GB" b="1" dirty="0" smtClean="0">
                <a:solidFill>
                  <a:schemeClr val="accent5">
                    <a:lumMod val="25000"/>
                  </a:schemeClr>
                </a:solidFill>
                <a:latin typeface="Calibri" pitchFamily="34" charset="0"/>
                <a:cs typeface="Calibri" pitchFamily="34" charset="0"/>
              </a:rPr>
              <a:t>Effect of educational theatre and drama on entrepreneurship, innovation and creativity</a:t>
            </a:r>
            <a:endParaRPr lang="hu-HU" dirty="0">
              <a:solidFill>
                <a:schemeClr val="accent5">
                  <a:lumMod val="25000"/>
                </a:schemeClr>
              </a:solidFill>
              <a:latin typeface="Calibri" pitchFamily="34" charset="0"/>
              <a:cs typeface="Calibri" pitchFamily="34" charset="0"/>
            </a:endParaRPr>
          </a:p>
        </p:txBody>
      </p:sp>
      <p:sp>
        <p:nvSpPr>
          <p:cNvPr id="24579" name="Alcím 2"/>
          <p:cNvSpPr>
            <a:spLocks noGrp="1"/>
          </p:cNvSpPr>
          <p:nvPr>
            <p:ph type="subTitle" idx="1"/>
          </p:nvPr>
        </p:nvSpPr>
        <p:spPr/>
        <p:txBody>
          <a:bodyPr/>
          <a:lstStyle/>
          <a:p>
            <a:pPr algn="r"/>
            <a:r>
              <a:rPr lang="en-GB" sz="2800" b="1" smtClean="0">
                <a:latin typeface="Calibri" pitchFamily="34" charset="0"/>
              </a:rPr>
              <a:t>Results presented by </a:t>
            </a:r>
            <a:r>
              <a:rPr lang="en-GB" sz="2800" b="1" i="1" smtClean="0">
                <a:latin typeface="Calibri" pitchFamily="34" charset="0"/>
              </a:rPr>
              <a:t>Ildikó Danis,</a:t>
            </a:r>
            <a:r>
              <a:rPr lang="hu-HU" sz="2800" b="1" i="1" smtClean="0">
                <a:latin typeface="Calibri" pitchFamily="34" charset="0"/>
              </a:rPr>
              <a:t> </a:t>
            </a:r>
          </a:p>
          <a:p>
            <a:pPr algn="r"/>
            <a:r>
              <a:rPr lang="en-GB" sz="2800" b="1" smtClean="0">
                <a:latin typeface="Calibri" pitchFamily="34" charset="0"/>
              </a:rPr>
              <a:t>DICE researcher</a:t>
            </a:r>
            <a:endParaRPr lang="hu-HU" sz="2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ím 1"/>
          <p:cNvSpPr>
            <a:spLocks noGrp="1"/>
          </p:cNvSpPr>
          <p:nvPr>
            <p:ph type="title"/>
          </p:nvPr>
        </p:nvSpPr>
        <p:spPr>
          <a:xfrm>
            <a:off x="12700" y="0"/>
            <a:ext cx="9623425" cy="808038"/>
          </a:xfrm>
        </p:spPr>
        <p:txBody>
          <a:bodyPr/>
          <a:lstStyle/>
          <a:p>
            <a:pPr algn="ctr">
              <a:defRPr/>
            </a:pPr>
            <a:r>
              <a:rPr lang="hu-HU" b="1" dirty="0" smtClean="0">
                <a:latin typeface="Calibri" pitchFamily="34" charset="0"/>
                <a:cs typeface="Calibri" pitchFamily="34" charset="0"/>
              </a:rPr>
              <a:t/>
            </a:r>
            <a:br>
              <a:rPr lang="hu-HU" b="1" dirty="0" smtClean="0">
                <a:latin typeface="Calibri" pitchFamily="34" charset="0"/>
                <a:cs typeface="Calibri" pitchFamily="34" charset="0"/>
              </a:rPr>
            </a:br>
            <a:r>
              <a:rPr lang="hu-HU" b="1" dirty="0" err="1" smtClean="0">
                <a:solidFill>
                  <a:schemeClr val="accent1">
                    <a:lumMod val="25000"/>
                  </a:schemeClr>
                </a:solidFill>
                <a:latin typeface="Calibri" pitchFamily="34" charset="0"/>
                <a:cs typeface="Calibri" pitchFamily="34" charset="0"/>
              </a:rPr>
              <a:t>Effects</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on</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entrepreneurship</a:t>
            </a:r>
            <a:r>
              <a:rPr lang="hu-HU" b="1" dirty="0" smtClean="0">
                <a:solidFill>
                  <a:schemeClr val="accent1">
                    <a:lumMod val="25000"/>
                  </a:schemeClr>
                </a:solidFill>
                <a:latin typeface="Calibri" pitchFamily="34" charset="0"/>
                <a:cs typeface="Calibri" pitchFamily="34" charset="0"/>
              </a:rPr>
              <a:t> and </a:t>
            </a:r>
            <a:r>
              <a:rPr lang="hu-HU" b="1" dirty="0" err="1" smtClean="0">
                <a:solidFill>
                  <a:schemeClr val="accent1">
                    <a:lumMod val="25000"/>
                  </a:schemeClr>
                </a:solidFill>
                <a:latin typeface="Calibri" pitchFamily="34" charset="0"/>
                <a:cs typeface="Calibri" pitchFamily="34" charset="0"/>
              </a:rPr>
              <a:t>dedication</a:t>
            </a:r>
            <a:r>
              <a:rPr lang="hu-HU" dirty="0" smtClean="0"/>
              <a:t/>
            </a:r>
            <a:br>
              <a:rPr lang="hu-HU" dirty="0" smtClean="0"/>
            </a:br>
            <a:endParaRPr lang="hu-HU" dirty="0" smtClean="0"/>
          </a:p>
        </p:txBody>
      </p:sp>
      <p:pic>
        <p:nvPicPr>
          <p:cNvPr id="25603" name="Picture 4"/>
          <p:cNvPicPr>
            <a:picLocks noGrp="1" noChangeAspect="1" noChangeArrowheads="1"/>
          </p:cNvPicPr>
          <p:nvPr>
            <p:ph idx="1"/>
          </p:nvPr>
        </p:nvPicPr>
        <p:blipFill>
          <a:blip r:embed="rId3"/>
          <a:srcRect/>
          <a:stretch>
            <a:fillRect/>
          </a:stretch>
        </p:blipFill>
        <p:spPr>
          <a:xfrm>
            <a:off x="1079500" y="842963"/>
            <a:ext cx="7543800" cy="6175375"/>
          </a:xfrm>
          <a:noFill/>
        </p:spPr>
      </p:pic>
      <p:sp>
        <p:nvSpPr>
          <p:cNvPr id="25604" name="Téglalap 3"/>
          <p:cNvSpPr>
            <a:spLocks noChangeArrowheads="1"/>
          </p:cNvSpPr>
          <p:nvPr/>
        </p:nvSpPr>
        <p:spPr bwMode="auto">
          <a:xfrm>
            <a:off x="8763000" y="6294438"/>
            <a:ext cx="2222500" cy="708025"/>
          </a:xfrm>
          <a:prstGeom prst="rect">
            <a:avLst/>
          </a:prstGeom>
          <a:noFill/>
          <a:ln w="9525">
            <a:noFill/>
            <a:miter lim="800000"/>
            <a:headEnd/>
            <a:tailEnd/>
          </a:ln>
        </p:spPr>
        <p:txBody>
          <a:bodyPr>
            <a:spAutoFit/>
          </a:bodyPr>
          <a:lstStyle/>
          <a:p>
            <a:r>
              <a:rPr lang="hu-HU"/>
              <a:t>DICE Policy Paper page 46.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3"/>
          <a:srcRect/>
          <a:stretch>
            <a:fillRect/>
          </a:stretch>
        </p:blipFill>
        <p:spPr>
          <a:xfrm>
            <a:off x="541338" y="1189038"/>
            <a:ext cx="9148762" cy="4953000"/>
          </a:xfrm>
          <a:noFill/>
        </p:spPr>
      </p:pic>
      <p:sp>
        <p:nvSpPr>
          <p:cNvPr id="26627" name="Téglalap 2"/>
          <p:cNvSpPr>
            <a:spLocks noChangeArrowheads="1"/>
          </p:cNvSpPr>
          <p:nvPr/>
        </p:nvSpPr>
        <p:spPr bwMode="auto">
          <a:xfrm>
            <a:off x="8763000" y="6294438"/>
            <a:ext cx="2222500" cy="708025"/>
          </a:xfrm>
          <a:prstGeom prst="rect">
            <a:avLst/>
          </a:prstGeom>
          <a:noFill/>
          <a:ln w="9525">
            <a:noFill/>
            <a:miter lim="800000"/>
            <a:headEnd/>
            <a:tailEnd/>
          </a:ln>
        </p:spPr>
        <p:txBody>
          <a:bodyPr>
            <a:spAutoFit/>
          </a:bodyPr>
          <a:lstStyle/>
          <a:p>
            <a:r>
              <a:rPr lang="hu-HU"/>
              <a:t>DICE Policy Paper page 47.</a:t>
            </a:r>
          </a:p>
        </p:txBody>
      </p:sp>
      <p:sp>
        <p:nvSpPr>
          <p:cNvPr id="4" name="Cím 1"/>
          <p:cNvSpPr>
            <a:spLocks noGrp="1"/>
          </p:cNvSpPr>
          <p:nvPr>
            <p:ph type="title"/>
          </p:nvPr>
        </p:nvSpPr>
        <p:spPr>
          <a:xfrm>
            <a:off x="12700" y="0"/>
            <a:ext cx="9623425" cy="808038"/>
          </a:xfrm>
        </p:spPr>
        <p:txBody>
          <a:bodyPr/>
          <a:lstStyle/>
          <a:p>
            <a:pPr algn="ctr">
              <a:defRPr/>
            </a:pPr>
            <a:r>
              <a:rPr lang="hu-HU" b="1" dirty="0" smtClean="0">
                <a:latin typeface="Calibri" pitchFamily="34" charset="0"/>
                <a:cs typeface="Calibri" pitchFamily="34" charset="0"/>
              </a:rPr>
              <a:t/>
            </a:r>
            <a:br>
              <a:rPr lang="hu-HU" b="1" dirty="0" smtClean="0">
                <a:latin typeface="Calibri" pitchFamily="34" charset="0"/>
                <a:cs typeface="Calibri" pitchFamily="34" charset="0"/>
              </a:rPr>
            </a:br>
            <a:r>
              <a:rPr lang="hu-HU" b="1" dirty="0" err="1" smtClean="0">
                <a:solidFill>
                  <a:schemeClr val="accent1">
                    <a:lumMod val="25000"/>
                  </a:schemeClr>
                </a:solidFill>
                <a:latin typeface="Calibri" pitchFamily="34" charset="0"/>
                <a:cs typeface="Calibri" pitchFamily="34" charset="0"/>
              </a:rPr>
              <a:t>Effects</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on</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dedication</a:t>
            </a:r>
            <a:r>
              <a:rPr lang="hu-HU" dirty="0" smtClean="0"/>
              <a:t/>
            </a:r>
            <a:br>
              <a:rPr lang="hu-HU" dirty="0" smtClean="0"/>
            </a:br>
            <a:endParaRPr lang="hu-HU"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defRPr/>
            </a:pPr>
            <a:r>
              <a:rPr lang="hu-HU" b="1" dirty="0" err="1" smtClean="0">
                <a:solidFill>
                  <a:schemeClr val="accent1">
                    <a:lumMod val="25000"/>
                  </a:schemeClr>
                </a:solidFill>
                <a:latin typeface="Calibri" pitchFamily="34" charset="0"/>
                <a:cs typeface="Calibri" pitchFamily="34" charset="0"/>
              </a:rPr>
              <a:t>Teachers</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about</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the</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children</a:t>
            </a:r>
            <a:endParaRPr lang="hu-HU" b="1" dirty="0">
              <a:solidFill>
                <a:schemeClr val="accent1">
                  <a:lumMod val="25000"/>
                </a:schemeClr>
              </a:solidFill>
              <a:latin typeface="Calibri" pitchFamily="34" charset="0"/>
              <a:cs typeface="Calibri" pitchFamily="34" charset="0"/>
            </a:endParaRPr>
          </a:p>
        </p:txBody>
      </p:sp>
      <p:pic>
        <p:nvPicPr>
          <p:cNvPr id="27651" name="Picture 2"/>
          <p:cNvPicPr>
            <a:picLocks noGrp="1" noChangeAspect="1" noChangeArrowheads="1"/>
          </p:cNvPicPr>
          <p:nvPr>
            <p:ph idx="1"/>
          </p:nvPr>
        </p:nvPicPr>
        <p:blipFill>
          <a:blip r:embed="rId3"/>
          <a:srcRect/>
          <a:stretch>
            <a:fillRect/>
          </a:stretch>
        </p:blipFill>
        <p:spPr>
          <a:xfrm>
            <a:off x="317500" y="3246438"/>
            <a:ext cx="10058400" cy="2598737"/>
          </a:xfrm>
          <a:noFill/>
        </p:spPr>
      </p:pic>
      <p:pic>
        <p:nvPicPr>
          <p:cNvPr id="27652" name="Picture 3"/>
          <p:cNvPicPr>
            <a:picLocks noChangeAspect="1" noChangeArrowheads="1"/>
          </p:cNvPicPr>
          <p:nvPr/>
        </p:nvPicPr>
        <p:blipFill>
          <a:blip r:embed="rId4"/>
          <a:srcRect/>
          <a:stretch>
            <a:fillRect/>
          </a:stretch>
        </p:blipFill>
        <p:spPr bwMode="auto">
          <a:xfrm>
            <a:off x="317500" y="1638300"/>
            <a:ext cx="10058400" cy="1673225"/>
          </a:xfrm>
          <a:prstGeom prst="rect">
            <a:avLst/>
          </a:prstGeom>
          <a:noFill/>
          <a:ln w="9525">
            <a:noFill/>
            <a:miter lim="800000"/>
            <a:headEnd/>
            <a:tailEnd/>
          </a:ln>
        </p:spPr>
      </p:pic>
      <p:sp>
        <p:nvSpPr>
          <p:cNvPr id="27653" name="Téglalap 4"/>
          <p:cNvSpPr>
            <a:spLocks noChangeArrowheads="1"/>
          </p:cNvSpPr>
          <p:nvPr/>
        </p:nvSpPr>
        <p:spPr bwMode="auto">
          <a:xfrm>
            <a:off x="7175500" y="6427788"/>
            <a:ext cx="3352800" cy="400050"/>
          </a:xfrm>
          <a:prstGeom prst="rect">
            <a:avLst/>
          </a:prstGeom>
          <a:noFill/>
          <a:ln w="9525">
            <a:noFill/>
            <a:miter lim="800000"/>
            <a:headEnd/>
            <a:tailEnd/>
          </a:ln>
        </p:spPr>
        <p:txBody>
          <a:bodyPr>
            <a:spAutoFit/>
          </a:bodyPr>
          <a:lstStyle/>
          <a:p>
            <a:r>
              <a:rPr lang="hu-HU"/>
              <a:t>DICE Policy Paper page 53.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ím 1"/>
          <p:cNvSpPr>
            <a:spLocks noGrp="1"/>
          </p:cNvSpPr>
          <p:nvPr>
            <p:ph type="title"/>
          </p:nvPr>
        </p:nvSpPr>
        <p:spPr/>
        <p:txBody>
          <a:bodyPr/>
          <a:lstStyle/>
          <a:p>
            <a:r>
              <a:rPr lang="hu-HU" b="1" smtClean="0">
                <a:latin typeface="Calibri" pitchFamily="34" charset="0"/>
                <a:cs typeface="Calibri" pitchFamily="34" charset="0"/>
              </a:rPr>
              <a:t>Round table discussion</a:t>
            </a:r>
          </a:p>
        </p:txBody>
      </p:sp>
      <p:sp>
        <p:nvSpPr>
          <p:cNvPr id="28675" name="Tartalom helye 2"/>
          <p:cNvSpPr>
            <a:spLocks noGrp="1"/>
          </p:cNvSpPr>
          <p:nvPr>
            <p:ph idx="1"/>
          </p:nvPr>
        </p:nvSpPr>
        <p:spPr/>
        <p:txBody>
          <a:bodyPr/>
          <a:lstStyle/>
          <a:p>
            <a:r>
              <a:rPr lang="en-GB" smtClean="0">
                <a:latin typeface="Calibri" pitchFamily="34" charset="0"/>
                <a:cs typeface="Calibri" pitchFamily="34" charset="0"/>
              </a:rPr>
              <a:t>Moderator: </a:t>
            </a:r>
            <a:r>
              <a:rPr lang="en-GB" b="1" i="1" smtClean="0">
                <a:latin typeface="Calibri" pitchFamily="34" charset="0"/>
                <a:cs typeface="Calibri" pitchFamily="34" charset="0"/>
              </a:rPr>
              <a:t>Karolina Rzepecka</a:t>
            </a:r>
            <a:r>
              <a:rPr lang="en-GB" smtClean="0">
                <a:latin typeface="Calibri" pitchFamily="34" charset="0"/>
                <a:cs typeface="Calibri" pitchFamily="34" charset="0"/>
              </a:rPr>
              <a:t>, University of Gdansk, DICE national coordinator Poland</a:t>
            </a:r>
            <a:endParaRPr lang="hu-HU" smtClean="0">
              <a:latin typeface="Calibri" pitchFamily="34" charset="0"/>
              <a:cs typeface="Calibri" pitchFamily="34" charset="0"/>
            </a:endParaRPr>
          </a:p>
          <a:p>
            <a:endParaRPr lang="hu-HU" i="1" smtClean="0">
              <a:latin typeface="Calibri" pitchFamily="34" charset="0"/>
              <a:cs typeface="Calibri" pitchFamily="34" charset="0"/>
            </a:endParaRPr>
          </a:p>
          <a:p>
            <a:r>
              <a:rPr lang="en-GB" b="1" i="1" smtClean="0">
                <a:latin typeface="Calibri" pitchFamily="34" charset="0"/>
                <a:cs typeface="Calibri" pitchFamily="34" charset="0"/>
              </a:rPr>
              <a:t>Adam Jagie</a:t>
            </a:r>
            <a:r>
              <a:rPr lang="hu-HU" b="1" i="1" smtClean="0">
                <a:latin typeface="Calibri" pitchFamily="34" charset="0"/>
                <a:cs typeface="Calibri" pitchFamily="34" charset="0"/>
              </a:rPr>
              <a:t>łł</a:t>
            </a:r>
            <a:r>
              <a:rPr lang="en-GB" b="1" i="1" smtClean="0">
                <a:latin typeface="Calibri" pitchFamily="34" charset="0"/>
                <a:cs typeface="Calibri" pitchFamily="34" charset="0"/>
              </a:rPr>
              <a:t>o Rusilowski</a:t>
            </a:r>
            <a:r>
              <a:rPr lang="en-GB" b="1" smtClean="0">
                <a:latin typeface="Calibri" pitchFamily="34" charset="0"/>
                <a:cs typeface="Calibri" pitchFamily="34" charset="0"/>
              </a:rPr>
              <a:t> </a:t>
            </a:r>
            <a:r>
              <a:rPr lang="en-GB" smtClean="0">
                <a:latin typeface="Calibri" pitchFamily="34" charset="0"/>
                <a:cs typeface="Calibri" pitchFamily="34" charset="0"/>
              </a:rPr>
              <a:t>presents Documented Practice: A bunch meaning business: an Entrepreneurial Education programme, University of Gdansk and POMOST, Poland; and the Qualitative research: Mantle of the Expert technique for teaching entrepreneurship at the University of Gdansk </a:t>
            </a:r>
            <a:endParaRPr lang="hu-HU" smtClean="0">
              <a:latin typeface="Calibri" pitchFamily="34" charset="0"/>
              <a:cs typeface="Calibri" pitchFamily="34" charset="0"/>
            </a:endParaRPr>
          </a:p>
          <a:p>
            <a:r>
              <a:rPr lang="en-GB" b="1" i="1" smtClean="0">
                <a:latin typeface="Calibri" pitchFamily="34" charset="0"/>
                <a:cs typeface="Calibri" pitchFamily="34" charset="0"/>
              </a:rPr>
              <a:t>Ljubica Beljanski Ristic</a:t>
            </a:r>
            <a:r>
              <a:rPr lang="en-GB" b="1" smtClean="0">
                <a:latin typeface="Calibri" pitchFamily="34" charset="0"/>
                <a:cs typeface="Calibri" pitchFamily="34" charset="0"/>
              </a:rPr>
              <a:t> </a:t>
            </a:r>
            <a:r>
              <a:rPr lang="en-GB" smtClean="0">
                <a:latin typeface="Calibri" pitchFamily="34" charset="0"/>
                <a:cs typeface="Calibri" pitchFamily="34" charset="0"/>
              </a:rPr>
              <a:t>presents Documented Practice: Early Sorrows – drama workshop, CEDEUM, Serbia </a:t>
            </a:r>
            <a:endParaRPr lang="hu-HU" smtClean="0">
              <a:latin typeface="Calibri" pitchFamily="34" charset="0"/>
              <a:cs typeface="Calibri" pitchFamily="34" charset="0"/>
            </a:endParaRPr>
          </a:p>
          <a:p>
            <a:r>
              <a:rPr lang="en-GB" b="1" i="1" smtClean="0">
                <a:latin typeface="Calibri" pitchFamily="34" charset="0"/>
                <a:cs typeface="Calibri" pitchFamily="34" charset="0"/>
              </a:rPr>
              <a:t>Filippo Addarii</a:t>
            </a:r>
            <a:r>
              <a:rPr lang="en-GB" smtClean="0">
                <a:latin typeface="Calibri" pitchFamily="34" charset="0"/>
                <a:cs typeface="Calibri" pitchFamily="34" charset="0"/>
              </a:rPr>
              <a:t>, Executive Director, EUCLID Network, reflects on the discussion</a:t>
            </a:r>
            <a:endParaRPr lang="hu-HU" smtClean="0">
              <a:latin typeface="Calibri" pitchFamily="34" charset="0"/>
              <a:cs typeface="Calibri" pitchFamily="34" charset="0"/>
            </a:endParaRPr>
          </a:p>
          <a:p>
            <a:endParaRPr lang="hu-HU"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p:cNvSpPr>
            <a:spLocks noGrp="1"/>
          </p:cNvSpPr>
          <p:nvPr>
            <p:ph type="ctrTitle"/>
          </p:nvPr>
        </p:nvSpPr>
        <p:spPr/>
        <p:txBody>
          <a:bodyPr/>
          <a:lstStyle/>
          <a:p>
            <a:pPr algn="ctr"/>
            <a:r>
              <a:rPr lang="pl-PL" b="1" smtClean="0">
                <a:latin typeface="Calibri" pitchFamily="34" charset="0"/>
                <a:cs typeface="Calibri" pitchFamily="34" charset="0"/>
              </a:rPr>
              <a:t>Adam Jagiello-Rusilowski</a:t>
            </a:r>
          </a:p>
        </p:txBody>
      </p:sp>
      <p:sp>
        <p:nvSpPr>
          <p:cNvPr id="29699" name="Podtytuł 2"/>
          <p:cNvSpPr>
            <a:spLocks noGrp="1"/>
          </p:cNvSpPr>
          <p:nvPr>
            <p:ph type="subTitle" idx="1"/>
          </p:nvPr>
        </p:nvSpPr>
        <p:spPr/>
        <p:txBody>
          <a:bodyPr/>
          <a:lstStyle/>
          <a:p>
            <a:r>
              <a:rPr lang="pl-PL" smtClean="0">
                <a:latin typeface="Calibri" pitchFamily="34" charset="0"/>
                <a:cs typeface="Calibri" pitchFamily="34" charset="0"/>
              </a:rPr>
              <a:t>Institute of Education</a:t>
            </a:r>
          </a:p>
          <a:p>
            <a:r>
              <a:rPr lang="pl-PL" smtClean="0">
                <a:latin typeface="Calibri" pitchFamily="34" charset="0"/>
                <a:cs typeface="Calibri" pitchFamily="34" charset="0"/>
              </a:rPr>
              <a:t>University of Gdansk, Poland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1"/>
          <p:cNvSpPr>
            <a:spLocks noGrp="1"/>
          </p:cNvSpPr>
          <p:nvPr>
            <p:ph type="title"/>
          </p:nvPr>
        </p:nvSpPr>
        <p:spPr/>
        <p:txBody>
          <a:bodyPr/>
          <a:lstStyle/>
          <a:p>
            <a:r>
              <a:rPr lang="pl-PL" smtClean="0">
                <a:latin typeface="Calibri" pitchFamily="34" charset="0"/>
                <a:cs typeface="Calibri" pitchFamily="34" charset="0"/>
              </a:rPr>
              <a:t>Example questions to „bots”</a:t>
            </a:r>
          </a:p>
        </p:txBody>
      </p:sp>
      <p:pic>
        <p:nvPicPr>
          <p:cNvPr id="30723" name="Picture 2"/>
          <p:cNvPicPr>
            <a:picLocks noChangeAspect="1" noChangeArrowheads="1"/>
          </p:cNvPicPr>
          <p:nvPr/>
        </p:nvPicPr>
        <p:blipFill>
          <a:blip r:embed="rId2"/>
          <a:srcRect/>
          <a:stretch>
            <a:fillRect/>
          </a:stretch>
        </p:blipFill>
        <p:spPr bwMode="auto">
          <a:xfrm>
            <a:off x="4829175" y="1169988"/>
            <a:ext cx="1352550" cy="2990850"/>
          </a:xfrm>
          <a:prstGeom prst="rect">
            <a:avLst/>
          </a:prstGeom>
          <a:noFill/>
          <a:ln w="9525">
            <a:noFill/>
            <a:miter lim="800000"/>
            <a:headEnd/>
            <a:tailEnd/>
          </a:ln>
        </p:spPr>
      </p:pic>
      <p:pic>
        <p:nvPicPr>
          <p:cNvPr id="30724" name="Picture 3"/>
          <p:cNvPicPr>
            <a:picLocks noGrp="1" noChangeAspect="1" noChangeArrowheads="1"/>
          </p:cNvPicPr>
          <p:nvPr>
            <p:ph idx="1"/>
          </p:nvPr>
        </p:nvPicPr>
        <p:blipFill>
          <a:blip r:embed="rId3"/>
          <a:srcRect/>
          <a:stretch>
            <a:fillRect/>
          </a:stretch>
        </p:blipFill>
        <p:spPr>
          <a:xfrm>
            <a:off x="5230813" y="4138613"/>
            <a:ext cx="1393825" cy="3070225"/>
          </a:xfrm>
          <a:noFill/>
        </p:spPr>
      </p:pic>
      <p:sp>
        <p:nvSpPr>
          <p:cNvPr id="30725" name="pole tekstowe 6"/>
          <p:cNvSpPr txBox="1">
            <a:spLocks noChangeArrowheads="1"/>
          </p:cNvSpPr>
          <p:nvPr/>
        </p:nvSpPr>
        <p:spPr bwMode="auto">
          <a:xfrm>
            <a:off x="334963" y="1968500"/>
            <a:ext cx="4343400" cy="2544763"/>
          </a:xfrm>
          <a:prstGeom prst="rect">
            <a:avLst/>
          </a:prstGeom>
          <a:noFill/>
          <a:ln w="9525">
            <a:noFill/>
            <a:miter lim="800000"/>
            <a:headEnd/>
            <a:tailEnd/>
          </a:ln>
        </p:spPr>
        <p:txBody>
          <a:bodyPr lIns="104306" tIns="52153" rIns="104306" bIns="52153">
            <a:spAutoFit/>
          </a:bodyPr>
          <a:lstStyle/>
          <a:p>
            <a:endParaRPr lang="pl-PL">
              <a:latin typeface="Calibri" pitchFamily="34" charset="0"/>
            </a:endParaRPr>
          </a:p>
          <a:p>
            <a:r>
              <a:rPr lang="pl-PL">
                <a:latin typeface="Calibri" pitchFamily="34" charset="0"/>
              </a:rPr>
              <a:t>Since you are a chemist you should not be hyper or absent-minded. But perhaps this is the sign of your creativity? What if it annoys other workers&gt;?How would you deal with their negative attituted towards you.</a:t>
            </a:r>
            <a:br>
              <a:rPr lang="pl-PL">
                <a:latin typeface="Calibri" pitchFamily="34" charset="0"/>
              </a:rPr>
            </a:br>
            <a:endParaRPr lang="pl-PL">
              <a:latin typeface="Calibri" pitchFamily="34" charset="0"/>
            </a:endParaRPr>
          </a:p>
        </p:txBody>
      </p:sp>
      <p:sp>
        <p:nvSpPr>
          <p:cNvPr id="30726" name="pole tekstowe 8"/>
          <p:cNvSpPr txBox="1">
            <a:spLocks noChangeArrowheads="1"/>
          </p:cNvSpPr>
          <p:nvPr/>
        </p:nvSpPr>
        <p:spPr bwMode="auto">
          <a:xfrm>
            <a:off x="6861175" y="2914650"/>
            <a:ext cx="3676650" cy="1628775"/>
          </a:xfrm>
          <a:prstGeom prst="rect">
            <a:avLst/>
          </a:prstGeom>
          <a:noFill/>
          <a:ln w="9525">
            <a:noFill/>
            <a:miter lim="800000"/>
            <a:headEnd/>
            <a:tailEnd/>
          </a:ln>
        </p:spPr>
        <p:txBody>
          <a:bodyPr lIns="104306" tIns="52153" rIns="104306" bIns="52153">
            <a:spAutoFit/>
          </a:bodyPr>
          <a:lstStyle/>
          <a:p>
            <a:r>
              <a:rPr lang="pl-PL">
                <a:latin typeface="Calibri" pitchFamily="34" charset="0"/>
              </a:rPr>
              <a:t>You seem to be well focused on your personal goals. Working with utilisation of used cooking oil to what exent would you be willing to take risks?</a:t>
            </a:r>
          </a:p>
        </p:txBody>
      </p:sp>
      <p:pic>
        <p:nvPicPr>
          <p:cNvPr id="30727" name="Picture 5"/>
          <p:cNvPicPr>
            <a:picLocks noChangeAspect="1" noChangeArrowheads="1"/>
          </p:cNvPicPr>
          <p:nvPr/>
        </p:nvPicPr>
        <p:blipFill>
          <a:blip r:embed="rId4"/>
          <a:srcRect/>
          <a:stretch>
            <a:fillRect/>
          </a:stretch>
        </p:blipFill>
        <p:spPr bwMode="auto">
          <a:xfrm>
            <a:off x="4176713" y="3932238"/>
            <a:ext cx="1169987" cy="3230562"/>
          </a:xfrm>
          <a:prstGeom prst="rect">
            <a:avLst/>
          </a:prstGeom>
          <a:noFill/>
          <a:ln w="9525">
            <a:noFill/>
            <a:miter lim="800000"/>
            <a:headEnd/>
            <a:tailEnd/>
          </a:ln>
        </p:spPr>
      </p:pic>
      <p:sp>
        <p:nvSpPr>
          <p:cNvPr id="30728" name="pole tekstowe 10"/>
          <p:cNvSpPr txBox="1">
            <a:spLocks noChangeArrowheads="1"/>
          </p:cNvSpPr>
          <p:nvPr/>
        </p:nvSpPr>
        <p:spPr bwMode="auto">
          <a:xfrm>
            <a:off x="501650" y="5670550"/>
            <a:ext cx="3675063" cy="720725"/>
          </a:xfrm>
          <a:prstGeom prst="rect">
            <a:avLst/>
          </a:prstGeom>
          <a:noFill/>
          <a:ln w="9525">
            <a:noFill/>
            <a:miter lim="800000"/>
            <a:headEnd/>
            <a:tailEnd/>
          </a:ln>
        </p:spPr>
        <p:txBody>
          <a:bodyPr lIns="104306" tIns="52153" rIns="104306" bIns="52153">
            <a:spAutoFit/>
          </a:bodyPr>
          <a:lstStyle/>
          <a:p>
            <a:r>
              <a:rPr lang="pl-PL">
                <a:latin typeface="Calibri" pitchFamily="34" charset="0"/>
              </a:rPr>
              <a:t>Which foreign languages do you speak?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ytuł 1"/>
          <p:cNvSpPr>
            <a:spLocks noGrp="1"/>
          </p:cNvSpPr>
          <p:nvPr>
            <p:ph type="ctrTitle"/>
          </p:nvPr>
        </p:nvSpPr>
        <p:spPr/>
        <p:txBody>
          <a:bodyPr/>
          <a:lstStyle/>
          <a:p>
            <a:pPr algn="ctr"/>
            <a:r>
              <a:rPr lang="en-GB" b="1" smtClean="0"/>
              <a:t>Ljubica Beljanski Ristic</a:t>
            </a:r>
            <a:endParaRPr lang="pl-PL" b="1" smtClean="0">
              <a:latin typeface="Calibri" pitchFamily="34" charset="0"/>
              <a:cs typeface="Calibri" pitchFamily="34" charset="0"/>
            </a:endParaRPr>
          </a:p>
        </p:txBody>
      </p:sp>
      <p:sp>
        <p:nvSpPr>
          <p:cNvPr id="31747" name="Podtytuł 2"/>
          <p:cNvSpPr>
            <a:spLocks noGrp="1"/>
          </p:cNvSpPr>
          <p:nvPr>
            <p:ph type="subTitle" idx="1"/>
          </p:nvPr>
        </p:nvSpPr>
        <p:spPr/>
        <p:txBody>
          <a:bodyPr/>
          <a:lstStyle/>
          <a:p>
            <a:r>
              <a:rPr lang="en-GB" smtClean="0"/>
              <a:t>CEDEUM, Serbia</a:t>
            </a:r>
            <a:endParaRPr lang="pl-PL" smtClean="0">
              <a:latin typeface="Calibri" pitchFamily="34" charset="0"/>
              <a:cs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pPr>
              <a:defRPr/>
            </a:pPr>
            <a:r>
              <a:rPr lang="en-US" b="1" dirty="0">
                <a:latin typeface="Calibri" pitchFamily="34" charset="0"/>
                <a:cs typeface="Calibri" pitchFamily="34" charset="0"/>
              </a:rPr>
              <a:t/>
            </a:r>
            <a:br>
              <a:rPr lang="en-US" b="1" dirty="0">
                <a:latin typeface="Calibri" pitchFamily="34" charset="0"/>
                <a:cs typeface="Calibri" pitchFamily="34" charset="0"/>
              </a:rPr>
            </a:br>
            <a:r>
              <a:rPr lang="en-US" b="1" dirty="0">
                <a:solidFill>
                  <a:srgbClr val="003399"/>
                </a:solidFill>
                <a:effectLst>
                  <a:outerShdw blurRad="38100" dist="38100" dir="2700000" algn="tl">
                    <a:srgbClr val="C0C0C0"/>
                  </a:outerShdw>
                </a:effectLst>
                <a:latin typeface="Calibri" pitchFamily="34" charset="0"/>
                <a:cs typeface="Calibri" pitchFamily="34" charset="0"/>
              </a:rPr>
              <a:t>Early Sorrows – </a:t>
            </a:r>
            <a:r>
              <a:rPr lang="sl-SI" b="1" dirty="0">
                <a:solidFill>
                  <a:srgbClr val="003399"/>
                </a:solidFill>
                <a:effectLst>
                  <a:outerShdw blurRad="38100" dist="38100" dir="2700000" algn="tl">
                    <a:srgbClr val="C0C0C0"/>
                  </a:outerShdw>
                </a:effectLst>
                <a:latin typeface="Calibri" pitchFamily="34" charset="0"/>
                <a:cs typeface="Calibri" pitchFamily="34" charset="0"/>
              </a:rPr>
              <a:t>D</a:t>
            </a:r>
            <a:r>
              <a:rPr lang="en-US" b="1" dirty="0" err="1">
                <a:solidFill>
                  <a:srgbClr val="003399"/>
                </a:solidFill>
                <a:effectLst>
                  <a:outerShdw blurRad="38100" dist="38100" dir="2700000" algn="tl">
                    <a:srgbClr val="C0C0C0"/>
                  </a:outerShdw>
                </a:effectLst>
                <a:latin typeface="Calibri" pitchFamily="34" charset="0"/>
                <a:cs typeface="Calibri" pitchFamily="34" charset="0"/>
              </a:rPr>
              <a:t>rama</a:t>
            </a:r>
            <a:r>
              <a:rPr lang="en-US" b="1" dirty="0">
                <a:solidFill>
                  <a:srgbClr val="003399"/>
                </a:solidFill>
                <a:effectLst>
                  <a:outerShdw blurRad="38100" dist="38100" dir="2700000" algn="tl">
                    <a:srgbClr val="C0C0C0"/>
                  </a:outerShdw>
                </a:effectLst>
                <a:latin typeface="Calibri" pitchFamily="34" charset="0"/>
                <a:cs typeface="Calibri" pitchFamily="34" charset="0"/>
              </a:rPr>
              <a:t> </a:t>
            </a:r>
            <a:r>
              <a:rPr lang="sl-SI" b="1" dirty="0">
                <a:solidFill>
                  <a:srgbClr val="003399"/>
                </a:solidFill>
                <a:effectLst>
                  <a:outerShdw blurRad="38100" dist="38100" dir="2700000" algn="tl">
                    <a:srgbClr val="C0C0C0"/>
                  </a:outerShdw>
                </a:effectLst>
                <a:latin typeface="Calibri" pitchFamily="34" charset="0"/>
                <a:cs typeface="Calibri" pitchFamily="34" charset="0"/>
              </a:rPr>
              <a:t>W</a:t>
            </a:r>
            <a:r>
              <a:rPr lang="en-US" b="1" dirty="0" err="1">
                <a:solidFill>
                  <a:srgbClr val="003399"/>
                </a:solidFill>
                <a:effectLst>
                  <a:outerShdw blurRad="38100" dist="38100" dir="2700000" algn="tl">
                    <a:srgbClr val="C0C0C0"/>
                  </a:outerShdw>
                </a:effectLst>
                <a:latin typeface="Calibri" pitchFamily="34" charset="0"/>
                <a:cs typeface="Calibri" pitchFamily="34" charset="0"/>
              </a:rPr>
              <a:t>orkshop</a:t>
            </a:r>
            <a:r>
              <a:rPr lang="en-US" sz="2700" b="1" dirty="0">
                <a:solidFill>
                  <a:srgbClr val="003399"/>
                </a:solidFill>
                <a:effectLst>
                  <a:outerShdw blurRad="38100" dist="38100" dir="2700000" algn="tl">
                    <a:srgbClr val="C0C0C0"/>
                  </a:outerShdw>
                </a:effectLst>
                <a:latin typeface="Calibri" pitchFamily="34" charset="0"/>
                <a:cs typeface="Calibri" pitchFamily="34" charset="0"/>
              </a:rPr>
              <a:t/>
            </a:r>
            <a:br>
              <a:rPr lang="en-US" sz="2700" b="1" dirty="0">
                <a:solidFill>
                  <a:srgbClr val="003399"/>
                </a:solidFill>
                <a:effectLst>
                  <a:outerShdw blurRad="38100" dist="38100" dir="2700000" algn="tl">
                    <a:srgbClr val="C0C0C0"/>
                  </a:outerShdw>
                </a:effectLst>
                <a:latin typeface="Calibri" pitchFamily="34" charset="0"/>
                <a:cs typeface="Calibri" pitchFamily="34" charset="0"/>
              </a:rPr>
            </a:br>
            <a:r>
              <a:rPr lang="en-US" sz="2700" b="1" dirty="0">
                <a:solidFill>
                  <a:srgbClr val="003399"/>
                </a:solidFill>
                <a:effectLst>
                  <a:outerShdw blurRad="38100" dist="38100" dir="2700000" algn="tl">
                    <a:srgbClr val="C0C0C0"/>
                  </a:outerShdw>
                </a:effectLst>
                <a:latin typeface="Calibri" pitchFamily="34" charset="0"/>
                <a:cs typeface="Calibri" pitchFamily="34" charset="0"/>
              </a:rPr>
              <a:t>CEDEUM, Serbia</a:t>
            </a:r>
          </a:p>
        </p:txBody>
      </p:sp>
      <p:sp>
        <p:nvSpPr>
          <p:cNvPr id="32771" name="Rectangle 5"/>
          <p:cNvSpPr>
            <a:spLocks noGrp="1" noChangeArrowheads="1"/>
          </p:cNvSpPr>
          <p:nvPr>
            <p:ph type="body" sz="half" idx="1"/>
          </p:nvPr>
        </p:nvSpPr>
        <p:spPr>
          <a:xfrm>
            <a:off x="534988" y="1493838"/>
            <a:ext cx="4735512" cy="4991100"/>
          </a:xfrm>
        </p:spPr>
        <p:txBody>
          <a:bodyPr/>
          <a:lstStyle/>
          <a:p>
            <a:pPr algn="r">
              <a:lnSpc>
                <a:spcPct val="80000"/>
              </a:lnSpc>
              <a:buFontTx/>
              <a:buNone/>
            </a:pPr>
            <a:r>
              <a:rPr lang="sl-SI" sz="2000" smtClean="0">
                <a:latin typeface="Calibri" pitchFamily="34" charset="0"/>
                <a:cs typeface="Calibri" pitchFamily="34" charset="0"/>
              </a:rPr>
              <a:t>T</a:t>
            </a:r>
            <a:r>
              <a:rPr lang="en-US" sz="2000" smtClean="0">
                <a:latin typeface="Calibri" pitchFamily="34" charset="0"/>
                <a:cs typeface="Calibri" pitchFamily="34" charset="0"/>
              </a:rPr>
              <a:t>he </a:t>
            </a:r>
            <a:r>
              <a:rPr lang="sl-SI" sz="2000" smtClean="0">
                <a:latin typeface="Calibri" pitchFamily="34" charset="0"/>
                <a:cs typeface="Calibri" pitchFamily="34" charset="0"/>
              </a:rPr>
              <a:t>drama w</a:t>
            </a:r>
            <a:r>
              <a:rPr lang="en-US" sz="2000" smtClean="0">
                <a:latin typeface="Calibri" pitchFamily="34" charset="0"/>
                <a:cs typeface="Calibri" pitchFamily="34" charset="0"/>
              </a:rPr>
              <a:t>orkshop </a:t>
            </a:r>
            <a:r>
              <a:rPr lang="en-US" sz="2000" i="1" smtClean="0">
                <a:latin typeface="Calibri" pitchFamily="34" charset="0"/>
                <a:cs typeface="Calibri" pitchFamily="34" charset="0"/>
              </a:rPr>
              <a:t>Early Sorrows</a:t>
            </a:r>
            <a:r>
              <a:rPr lang="en-US" sz="2000" smtClean="0">
                <a:latin typeface="Calibri" pitchFamily="34" charset="0"/>
                <a:cs typeface="Calibri" pitchFamily="34" charset="0"/>
              </a:rPr>
              <a:t> </a:t>
            </a:r>
            <a:r>
              <a:rPr lang="sl-SI" sz="2000" smtClean="0">
                <a:latin typeface="Calibri" pitchFamily="34" charset="0"/>
                <a:cs typeface="Calibri" pitchFamily="34" charset="0"/>
              </a:rPr>
              <a:t>was</a:t>
            </a:r>
            <a:r>
              <a:rPr lang="en-US" sz="2000" smtClean="0">
                <a:latin typeface="Calibri" pitchFamily="34" charset="0"/>
                <a:cs typeface="Calibri" pitchFamily="34" charset="0"/>
              </a:rPr>
              <a:t> one of the sessions of the </a:t>
            </a:r>
            <a:r>
              <a:rPr lang="en-US" sz="2000" i="1" smtClean="0">
                <a:latin typeface="Calibri" pitchFamily="34" charset="0"/>
                <a:cs typeface="Calibri" pitchFamily="34" charset="0"/>
              </a:rPr>
              <a:t>Towards the Possible project</a:t>
            </a:r>
            <a:r>
              <a:rPr lang="sl-SI" sz="2000" smtClean="0">
                <a:latin typeface="Calibri" pitchFamily="34" charset="0"/>
                <a:cs typeface="Calibri" pitchFamily="34" charset="0"/>
              </a:rPr>
              <a:t> </a:t>
            </a:r>
            <a:r>
              <a:rPr lang="en-US" sz="2000" smtClean="0">
                <a:latin typeface="Calibri" pitchFamily="34" charset="0"/>
                <a:cs typeface="Calibri" pitchFamily="34" charset="0"/>
              </a:rPr>
              <a:t>created for the Serbian research within the framework of the DICE project.</a:t>
            </a:r>
            <a:endParaRPr lang="sl-SI" sz="2000" smtClean="0">
              <a:latin typeface="Calibri" pitchFamily="34" charset="0"/>
              <a:cs typeface="Calibri" pitchFamily="34" charset="0"/>
            </a:endParaRPr>
          </a:p>
          <a:p>
            <a:pPr algn="r">
              <a:lnSpc>
                <a:spcPct val="80000"/>
              </a:lnSpc>
              <a:buFontTx/>
              <a:buNone/>
            </a:pPr>
            <a:r>
              <a:rPr lang="sl-SI" sz="2000" smtClean="0">
                <a:latin typeface="Calibri" pitchFamily="34" charset="0"/>
                <a:cs typeface="Calibri" pitchFamily="34" charset="0"/>
              </a:rPr>
              <a:t>The wo</a:t>
            </a:r>
            <a:r>
              <a:rPr lang="en-US" sz="2000" smtClean="0">
                <a:latin typeface="Calibri" pitchFamily="34" charset="0"/>
                <a:cs typeface="Calibri" pitchFamily="34" charset="0"/>
              </a:rPr>
              <a:t>rkshop was based on the regular school</a:t>
            </a:r>
            <a:r>
              <a:rPr lang="sl-SI" sz="2000" smtClean="0">
                <a:latin typeface="Calibri" pitchFamily="34" charset="0"/>
                <a:cs typeface="Calibri" pitchFamily="34" charset="0"/>
              </a:rPr>
              <a:t> </a:t>
            </a:r>
            <a:r>
              <a:rPr lang="en-US" sz="2000" smtClean="0">
                <a:latin typeface="Calibri" pitchFamily="34" charset="0"/>
                <a:cs typeface="Calibri" pitchFamily="34" charset="0"/>
              </a:rPr>
              <a:t>curriculum for the subject mother tongue and literature, and</a:t>
            </a:r>
            <a:r>
              <a:rPr lang="sl-SI" sz="2000" smtClean="0">
                <a:latin typeface="Calibri" pitchFamily="34" charset="0"/>
                <a:cs typeface="Calibri" pitchFamily="34" charset="0"/>
              </a:rPr>
              <a:t> </a:t>
            </a:r>
            <a:r>
              <a:rPr lang="en-US" sz="2000" smtClean="0">
                <a:latin typeface="Calibri" pitchFamily="34" charset="0"/>
                <a:cs typeface="Calibri" pitchFamily="34" charset="0"/>
              </a:rPr>
              <a:t>it meets the curricular requirements for the lesson,</a:t>
            </a:r>
            <a:r>
              <a:rPr lang="sl-SI" sz="2000" smtClean="0">
                <a:latin typeface="Calibri" pitchFamily="34" charset="0"/>
                <a:cs typeface="Calibri" pitchFamily="34" charset="0"/>
              </a:rPr>
              <a:t> </a:t>
            </a:r>
            <a:r>
              <a:rPr lang="en-US" sz="2000" smtClean="0">
                <a:latin typeface="Calibri" pitchFamily="34" charset="0"/>
                <a:cs typeface="Calibri" pitchFamily="34" charset="0"/>
              </a:rPr>
              <a:t>making them vivid through drama structures and updating them by establishing</a:t>
            </a:r>
            <a:r>
              <a:rPr lang="sl-SI" sz="2000" smtClean="0">
                <a:latin typeface="Calibri" pitchFamily="34" charset="0"/>
                <a:cs typeface="Calibri" pitchFamily="34" charset="0"/>
              </a:rPr>
              <a:t> </a:t>
            </a:r>
            <a:r>
              <a:rPr lang="en-US" sz="2000" smtClean="0">
                <a:latin typeface="Calibri" pitchFamily="34" charset="0"/>
                <a:cs typeface="Calibri" pitchFamily="34" charset="0"/>
              </a:rPr>
              <a:t>a relationship between them and personal stories and experiences of the students. </a:t>
            </a:r>
            <a:endParaRPr lang="sl-SI" sz="2000" smtClean="0">
              <a:latin typeface="Calibri" pitchFamily="34" charset="0"/>
              <a:cs typeface="Calibri" pitchFamily="34" charset="0"/>
            </a:endParaRPr>
          </a:p>
          <a:p>
            <a:pPr algn="r">
              <a:lnSpc>
                <a:spcPct val="80000"/>
              </a:lnSpc>
              <a:buFontTx/>
              <a:buNone/>
            </a:pPr>
            <a:r>
              <a:rPr lang="sl-SI" sz="2000" smtClean="0">
                <a:latin typeface="Calibri" pitchFamily="34" charset="0"/>
                <a:cs typeface="Calibri" pitchFamily="34" charset="0"/>
              </a:rPr>
              <a:t>T</a:t>
            </a:r>
            <a:r>
              <a:rPr lang="en-US" sz="2000" smtClean="0">
                <a:latin typeface="Calibri" pitchFamily="34" charset="0"/>
                <a:cs typeface="Calibri" pitchFamily="34" charset="0"/>
              </a:rPr>
              <a:t>he workshop processes the book of short stories, </a:t>
            </a:r>
            <a:r>
              <a:rPr lang="en-US" sz="2000" i="1" smtClean="0">
                <a:latin typeface="Calibri" pitchFamily="34" charset="0"/>
                <a:cs typeface="Calibri" pitchFamily="34" charset="0"/>
              </a:rPr>
              <a:t>Early Sorrows </a:t>
            </a:r>
            <a:r>
              <a:rPr lang="sl-SI" sz="2000" i="1" smtClean="0">
                <a:latin typeface="Calibri" pitchFamily="34" charset="0"/>
                <a:cs typeface="Calibri" pitchFamily="34" charset="0"/>
              </a:rPr>
              <a:t>- </a:t>
            </a:r>
            <a:r>
              <a:rPr lang="en-US" sz="2000" i="1" smtClean="0">
                <a:latin typeface="Calibri" pitchFamily="34" charset="0"/>
                <a:cs typeface="Calibri" pitchFamily="34" charset="0"/>
              </a:rPr>
              <a:t>For</a:t>
            </a:r>
            <a:r>
              <a:rPr lang="sl-SI" sz="2000" i="1" smtClean="0">
                <a:latin typeface="Calibri" pitchFamily="34" charset="0"/>
                <a:cs typeface="Calibri" pitchFamily="34" charset="0"/>
              </a:rPr>
              <a:t> </a:t>
            </a:r>
            <a:r>
              <a:rPr lang="en-US" sz="2000" i="1" smtClean="0">
                <a:latin typeface="Calibri" pitchFamily="34" charset="0"/>
                <a:cs typeface="Calibri" pitchFamily="34" charset="0"/>
              </a:rPr>
              <a:t>Children and Sensitive </a:t>
            </a:r>
            <a:r>
              <a:rPr lang="sl-SI" sz="2000" i="1" smtClean="0">
                <a:latin typeface="Calibri" pitchFamily="34" charset="0"/>
                <a:cs typeface="Calibri" pitchFamily="34" charset="0"/>
              </a:rPr>
              <a:t>Readers</a:t>
            </a:r>
            <a:r>
              <a:rPr lang="sl-SI" sz="2000" smtClean="0">
                <a:latin typeface="Calibri" pitchFamily="34" charset="0"/>
                <a:cs typeface="Calibri" pitchFamily="34" charset="0"/>
              </a:rPr>
              <a:t>, by Danilo Kiš</a:t>
            </a:r>
            <a:r>
              <a:rPr lang="en-US" sz="2000" smtClean="0">
                <a:latin typeface="Calibri" pitchFamily="34" charset="0"/>
                <a:cs typeface="Calibri" pitchFamily="34" charset="0"/>
              </a:rPr>
              <a:t>, </a:t>
            </a:r>
            <a:r>
              <a:rPr lang="sl-SI" sz="2000" smtClean="0">
                <a:latin typeface="Calibri" pitchFamily="34" charset="0"/>
                <a:cs typeface="Calibri" pitchFamily="34" charset="0"/>
              </a:rPr>
              <a:t>a</a:t>
            </a:r>
            <a:r>
              <a:rPr lang="en-US" sz="2000" smtClean="0">
                <a:latin typeface="Calibri" pitchFamily="34" charset="0"/>
                <a:cs typeface="Calibri" pitchFamily="34" charset="0"/>
              </a:rPr>
              <a:t>nd one story, </a:t>
            </a:r>
            <a:r>
              <a:rPr lang="en-US" sz="2000" i="1" smtClean="0">
                <a:latin typeface="Calibri" pitchFamily="34" charset="0"/>
                <a:cs typeface="Calibri" pitchFamily="34" charset="0"/>
              </a:rPr>
              <a:t>The Wild Chestnuts Street</a:t>
            </a:r>
            <a:r>
              <a:rPr lang="en-US" sz="2000" smtClean="0">
                <a:latin typeface="Calibri" pitchFamily="34" charset="0"/>
                <a:cs typeface="Calibri" pitchFamily="34" charset="0"/>
              </a:rPr>
              <a:t>, in particular. </a:t>
            </a:r>
          </a:p>
          <a:p>
            <a:pPr algn="r">
              <a:lnSpc>
                <a:spcPct val="80000"/>
              </a:lnSpc>
              <a:buFontTx/>
              <a:buNone/>
            </a:pPr>
            <a:r>
              <a:rPr lang="sl-SI" sz="2000" smtClean="0">
                <a:latin typeface="Calibri" pitchFamily="34" charset="0"/>
                <a:cs typeface="Calibri" pitchFamily="34" charset="0"/>
              </a:rPr>
              <a:t>The </a:t>
            </a:r>
            <a:r>
              <a:rPr lang="en-US" sz="2000" smtClean="0">
                <a:latin typeface="Calibri" pitchFamily="34" charset="0"/>
                <a:cs typeface="Calibri" pitchFamily="34" charset="0"/>
              </a:rPr>
              <a:t>workshop lasted for 45 minutes, which</a:t>
            </a:r>
            <a:r>
              <a:rPr lang="sl-SI" sz="2000" smtClean="0">
                <a:latin typeface="Calibri" pitchFamily="34" charset="0"/>
                <a:cs typeface="Calibri" pitchFamily="34" charset="0"/>
              </a:rPr>
              <a:t> </a:t>
            </a:r>
            <a:r>
              <a:rPr lang="en-US" sz="2000" smtClean="0">
                <a:latin typeface="Calibri" pitchFamily="34" charset="0"/>
                <a:cs typeface="Calibri" pitchFamily="34" charset="0"/>
              </a:rPr>
              <a:t>is the duration of a regular school class.</a:t>
            </a:r>
            <a:endParaRPr lang="sl-SI" sz="2000" smtClean="0">
              <a:latin typeface="Calibri" pitchFamily="34" charset="0"/>
              <a:cs typeface="Calibri" pitchFamily="34" charset="0"/>
            </a:endParaRPr>
          </a:p>
          <a:p>
            <a:pPr>
              <a:lnSpc>
                <a:spcPct val="80000"/>
              </a:lnSpc>
              <a:buFontTx/>
              <a:buNone/>
            </a:pPr>
            <a:endParaRPr lang="en-US" sz="2000" b="1" smtClean="0">
              <a:latin typeface="Calibri" pitchFamily="34" charset="0"/>
              <a:cs typeface="Calibri" pitchFamily="34" charset="0"/>
            </a:endParaRPr>
          </a:p>
          <a:p>
            <a:pPr>
              <a:lnSpc>
                <a:spcPct val="80000"/>
              </a:lnSpc>
            </a:pPr>
            <a:endParaRPr lang="en-US" sz="2000" smtClean="0">
              <a:latin typeface="Calibri" pitchFamily="34" charset="0"/>
              <a:cs typeface="Calibri" pitchFamily="34" charset="0"/>
            </a:endParaRPr>
          </a:p>
        </p:txBody>
      </p:sp>
      <p:pic>
        <p:nvPicPr>
          <p:cNvPr id="32772" name="Picture 9" descr="Bitef Polifonija FOTO kocka je bacena 1"/>
          <p:cNvPicPr>
            <a:picLocks noGrp="1" noChangeAspect="1" noChangeArrowheads="1"/>
          </p:cNvPicPr>
          <p:nvPr>
            <p:ph type="body" sz="half" idx="2"/>
          </p:nvPr>
        </p:nvPicPr>
        <p:blipFill>
          <a:blip r:embed="rId3"/>
          <a:srcRect/>
          <a:stretch>
            <a:fillRect/>
          </a:stretch>
        </p:blipFill>
        <p:spPr>
          <a:xfrm>
            <a:off x="5435600" y="3779838"/>
            <a:ext cx="4406900" cy="3116262"/>
          </a:xfrm>
        </p:spPr>
      </p:pic>
      <p:pic>
        <p:nvPicPr>
          <p:cNvPr id="32773" name="Picture 12" descr="http://www.bitef.co.yu/pix/circle.gif"/>
          <p:cNvPicPr>
            <a:picLocks noChangeAspect="1" noChangeArrowheads="1"/>
          </p:cNvPicPr>
          <p:nvPr/>
        </p:nvPicPr>
        <p:blipFill>
          <a:blip r:embed="rId4" r:link="rId5"/>
          <a:srcRect/>
          <a:stretch>
            <a:fillRect/>
          </a:stretch>
        </p:blipFill>
        <p:spPr bwMode="auto">
          <a:xfrm>
            <a:off x="8466138" y="4368800"/>
            <a:ext cx="801687" cy="746125"/>
          </a:xfrm>
          <a:prstGeom prst="rect">
            <a:avLst/>
          </a:prstGeom>
          <a:noFill/>
          <a:ln w="9525">
            <a:noFill/>
            <a:miter lim="800000"/>
            <a:headEnd/>
            <a:tailEnd/>
          </a:ln>
        </p:spPr>
      </p:pic>
      <p:pic>
        <p:nvPicPr>
          <p:cNvPr id="32774" name="Picture 14"/>
          <p:cNvPicPr>
            <a:picLocks noChangeAspect="1" noChangeArrowheads="1"/>
          </p:cNvPicPr>
          <p:nvPr/>
        </p:nvPicPr>
        <p:blipFill>
          <a:blip r:embed="rId6"/>
          <a:srcRect/>
          <a:stretch>
            <a:fillRect/>
          </a:stretch>
        </p:blipFill>
        <p:spPr bwMode="auto">
          <a:xfrm>
            <a:off x="5435600" y="884238"/>
            <a:ext cx="4368800" cy="27511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1"/>
          <p:cNvSpPr>
            <a:spLocks noGrp="1"/>
          </p:cNvSpPr>
          <p:nvPr>
            <p:ph type="title"/>
          </p:nvPr>
        </p:nvSpPr>
        <p:spPr/>
        <p:txBody>
          <a:bodyPr/>
          <a:lstStyle/>
          <a:p>
            <a:pPr eaLnBrk="1" hangingPunct="1"/>
            <a:r>
              <a:rPr lang="hu-HU" b="1" smtClean="0">
                <a:latin typeface="Calibri" pitchFamily="34" charset="0"/>
              </a:rPr>
              <a:t>What is the DICE project?</a:t>
            </a:r>
          </a:p>
        </p:txBody>
      </p:sp>
      <p:sp>
        <p:nvSpPr>
          <p:cNvPr id="3" name="Tartalom helye 2"/>
          <p:cNvSpPr>
            <a:spLocks noGrp="1"/>
          </p:cNvSpPr>
          <p:nvPr>
            <p:ph idx="1"/>
          </p:nvPr>
        </p:nvSpPr>
        <p:spPr>
          <a:xfrm>
            <a:off x="534988" y="1111250"/>
            <a:ext cx="9623425" cy="5792788"/>
          </a:xfrm>
        </p:spPr>
        <p:txBody>
          <a:bodyPr/>
          <a:lstStyle/>
          <a:p>
            <a:pPr eaLnBrk="1" hangingPunct="1">
              <a:defRPr/>
            </a:pPr>
            <a:r>
              <a:rPr lang="en-GB" sz="2800" dirty="0" smtClean="0">
                <a:latin typeface="Calibri" pitchFamily="34" charset="0"/>
                <a:cs typeface="Calibri" pitchFamily="34" charset="0"/>
              </a:rPr>
              <a:t>international</a:t>
            </a:r>
            <a:endParaRPr lang="hu-HU" sz="2800" dirty="0" smtClean="0">
              <a:latin typeface="Calibri" pitchFamily="34" charset="0"/>
              <a:cs typeface="Calibri" pitchFamily="34" charset="0"/>
            </a:endParaRPr>
          </a:p>
          <a:p>
            <a:pPr eaLnBrk="1" hangingPunct="1">
              <a:defRPr/>
            </a:pPr>
            <a:r>
              <a:rPr lang="en-GB" sz="2800" dirty="0" smtClean="0">
                <a:latin typeface="Calibri" pitchFamily="34" charset="0"/>
                <a:cs typeface="Calibri" pitchFamily="34" charset="0"/>
              </a:rPr>
              <a:t>EU-supported</a:t>
            </a:r>
            <a:endParaRPr lang="hu-HU" sz="2800" dirty="0" smtClean="0">
              <a:latin typeface="Calibri" pitchFamily="34" charset="0"/>
              <a:cs typeface="Calibri" pitchFamily="34" charset="0"/>
            </a:endParaRPr>
          </a:p>
          <a:p>
            <a:pPr eaLnBrk="1" hangingPunct="1">
              <a:defRPr/>
            </a:pPr>
            <a:r>
              <a:rPr lang="en-GB" sz="2800" dirty="0" smtClean="0">
                <a:latin typeface="Calibri" pitchFamily="34" charset="0"/>
                <a:cs typeface="Calibri" pitchFamily="34" charset="0"/>
              </a:rPr>
              <a:t>two-years-long</a:t>
            </a:r>
            <a:endParaRPr lang="hu-HU" sz="2800" dirty="0" smtClean="0">
              <a:latin typeface="Calibri" pitchFamily="34" charset="0"/>
              <a:cs typeface="Calibri" pitchFamily="34" charset="0"/>
            </a:endParaRPr>
          </a:p>
          <a:p>
            <a:pPr eaLnBrk="1" hangingPunct="1">
              <a:defRPr/>
            </a:pPr>
            <a:r>
              <a:rPr lang="en-GB" sz="2800" dirty="0" smtClean="0">
                <a:latin typeface="Calibri" pitchFamily="34" charset="0"/>
                <a:cs typeface="Calibri" pitchFamily="34" charset="0"/>
              </a:rPr>
              <a:t>cross-cultural</a:t>
            </a:r>
            <a:r>
              <a:rPr lang="hu-HU" sz="2800" dirty="0" smtClean="0">
                <a:latin typeface="Calibri" pitchFamily="34" charset="0"/>
                <a:cs typeface="Calibri" pitchFamily="34" charset="0"/>
              </a:rPr>
              <a:t> </a:t>
            </a:r>
            <a:r>
              <a:rPr lang="hu-HU" sz="2800" dirty="0" err="1" smtClean="0">
                <a:latin typeface="Calibri" pitchFamily="34" charset="0"/>
                <a:cs typeface="Calibri" pitchFamily="34" charset="0"/>
              </a:rPr>
              <a:t>research</a:t>
            </a:r>
            <a:endParaRPr lang="hu-HU" sz="2800" dirty="0" smtClean="0">
              <a:latin typeface="Calibri" pitchFamily="34" charset="0"/>
              <a:cs typeface="Calibri" pitchFamily="34" charset="0"/>
            </a:endParaRPr>
          </a:p>
          <a:p>
            <a:pPr eaLnBrk="1" hangingPunct="1">
              <a:defRPr/>
            </a:pPr>
            <a:r>
              <a:rPr lang="en-GB" sz="2800" dirty="0" smtClean="0">
                <a:latin typeface="Calibri" pitchFamily="34" charset="0"/>
                <a:cs typeface="Calibri" pitchFamily="34" charset="0"/>
              </a:rPr>
              <a:t>effects of dramatic activities</a:t>
            </a:r>
            <a:endParaRPr lang="hu-HU" sz="2800" dirty="0" smtClean="0">
              <a:latin typeface="Calibri" pitchFamily="34" charset="0"/>
              <a:cs typeface="Calibri" pitchFamily="34" charset="0"/>
            </a:endParaRPr>
          </a:p>
          <a:p>
            <a:pPr eaLnBrk="1" hangingPunct="1">
              <a:defRPr/>
            </a:pPr>
            <a:r>
              <a:rPr lang="en-GB" sz="2800" dirty="0" smtClean="0">
                <a:latin typeface="Calibri" pitchFamily="34" charset="0"/>
                <a:cs typeface="Calibri" pitchFamily="34" charset="0"/>
              </a:rPr>
              <a:t>on Lisbon Key Competences</a:t>
            </a:r>
            <a:endParaRPr lang="hu-HU" sz="2800" dirty="0" smtClean="0">
              <a:latin typeface="Calibri" pitchFamily="34" charset="0"/>
              <a:cs typeface="Calibri" pitchFamily="34" charset="0"/>
            </a:endParaRPr>
          </a:p>
          <a:p>
            <a:pPr lvl="1" eaLnBrk="1" hangingPunct="1">
              <a:defRPr/>
            </a:pPr>
            <a:r>
              <a:rPr lang="en-GB" sz="2400" dirty="0" smtClean="0">
                <a:latin typeface="Calibri" pitchFamily="34" charset="0"/>
                <a:ea typeface="+mn-ea"/>
                <a:cs typeface="Calibri" pitchFamily="34" charset="0"/>
              </a:rPr>
              <a:t>Communication in the mother tongue</a:t>
            </a:r>
            <a:endParaRPr lang="hu-HU" sz="2400" dirty="0" smtClean="0">
              <a:latin typeface="Calibri" pitchFamily="34" charset="0"/>
              <a:ea typeface="+mn-ea"/>
              <a:cs typeface="Calibri" pitchFamily="34" charset="0"/>
            </a:endParaRPr>
          </a:p>
          <a:p>
            <a:pPr lvl="1" eaLnBrk="1" hangingPunct="1">
              <a:defRPr/>
            </a:pPr>
            <a:r>
              <a:rPr lang="en-GB" sz="2400" dirty="0" smtClean="0">
                <a:latin typeface="Calibri" pitchFamily="34" charset="0"/>
                <a:ea typeface="+mn-ea"/>
                <a:cs typeface="Calibri" pitchFamily="34" charset="0"/>
              </a:rPr>
              <a:t>Learning to learn</a:t>
            </a:r>
            <a:endParaRPr lang="hu-HU" sz="2400" dirty="0" smtClean="0">
              <a:latin typeface="Calibri" pitchFamily="34" charset="0"/>
              <a:ea typeface="+mn-ea"/>
              <a:cs typeface="Calibri" pitchFamily="34" charset="0"/>
            </a:endParaRPr>
          </a:p>
          <a:p>
            <a:pPr lvl="1" eaLnBrk="1" hangingPunct="1">
              <a:defRPr/>
            </a:pPr>
            <a:r>
              <a:rPr lang="en-GB" sz="2400" dirty="0" smtClean="0">
                <a:latin typeface="Calibri" pitchFamily="34" charset="0"/>
                <a:ea typeface="+mn-ea"/>
                <a:cs typeface="Calibri" pitchFamily="34" charset="0"/>
              </a:rPr>
              <a:t>Interpersonal, intercultural and social competences, civic competence</a:t>
            </a:r>
            <a:endParaRPr lang="hu-HU" sz="2400" dirty="0" smtClean="0">
              <a:latin typeface="Calibri" pitchFamily="34" charset="0"/>
              <a:ea typeface="+mn-ea"/>
              <a:cs typeface="Calibri" pitchFamily="34" charset="0"/>
            </a:endParaRPr>
          </a:p>
          <a:p>
            <a:pPr lvl="1" eaLnBrk="1" hangingPunct="1">
              <a:defRPr/>
            </a:pPr>
            <a:r>
              <a:rPr lang="en-GB" sz="2400" dirty="0" smtClean="0">
                <a:latin typeface="Calibri" pitchFamily="34" charset="0"/>
                <a:ea typeface="+mn-ea"/>
                <a:cs typeface="Calibri" pitchFamily="34" charset="0"/>
              </a:rPr>
              <a:t>Entrepreneurship</a:t>
            </a:r>
            <a:endParaRPr lang="hu-HU" sz="2400" dirty="0" smtClean="0">
              <a:latin typeface="Calibri" pitchFamily="34" charset="0"/>
              <a:ea typeface="+mn-ea"/>
              <a:cs typeface="Calibri" pitchFamily="34" charset="0"/>
            </a:endParaRPr>
          </a:p>
          <a:p>
            <a:pPr lvl="1" eaLnBrk="1" hangingPunct="1">
              <a:defRPr/>
            </a:pPr>
            <a:r>
              <a:rPr lang="en-GB" sz="2400" dirty="0" smtClean="0">
                <a:latin typeface="Calibri" pitchFamily="34" charset="0"/>
                <a:ea typeface="+mn-ea"/>
                <a:cs typeface="Calibri" pitchFamily="34" charset="0"/>
              </a:rPr>
              <a:t>Cultural expression</a:t>
            </a:r>
            <a:endParaRPr lang="hu-HU" sz="24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534988" y="303213"/>
            <a:ext cx="9623425" cy="1260475"/>
          </a:xfrm>
        </p:spPr>
        <p:txBody>
          <a:bodyPr/>
          <a:lstStyle/>
          <a:p>
            <a:pPr>
              <a:defRPr/>
            </a:pPr>
            <a:r>
              <a:rPr lang="en-US" sz="3700" i="1" dirty="0">
                <a:solidFill>
                  <a:srgbClr val="990000"/>
                </a:solidFill>
                <a:effectLst>
                  <a:outerShdw blurRad="38100" dist="38100" dir="2700000" algn="tl">
                    <a:srgbClr val="C0C0C0"/>
                  </a:outerShdw>
                </a:effectLst>
                <a:latin typeface="Calibri" pitchFamily="34" charset="0"/>
                <a:cs typeface="Calibri" pitchFamily="34" charset="0"/>
              </a:rPr>
              <a:t>Entrepreneurship</a:t>
            </a:r>
          </a:p>
        </p:txBody>
      </p:sp>
      <p:sp>
        <p:nvSpPr>
          <p:cNvPr id="8197" name="Rectangle 5"/>
          <p:cNvSpPr>
            <a:spLocks noGrp="1" noChangeArrowheads="1"/>
          </p:cNvSpPr>
          <p:nvPr>
            <p:ph type="body" sz="half" idx="1"/>
          </p:nvPr>
        </p:nvSpPr>
        <p:spPr>
          <a:xfrm>
            <a:off x="534988" y="1341438"/>
            <a:ext cx="4722812" cy="5413375"/>
          </a:xfrm>
        </p:spPr>
        <p:txBody>
          <a:bodyPr/>
          <a:lstStyle/>
          <a:p>
            <a:pPr algn="r">
              <a:lnSpc>
                <a:spcPct val="80000"/>
              </a:lnSpc>
              <a:buFontTx/>
              <a:buNone/>
              <a:defRPr/>
            </a:pPr>
            <a:r>
              <a:rPr lang="sl-SI" sz="2000" dirty="0">
                <a:effectLst>
                  <a:outerShdw blurRad="38100" dist="38100" dir="2700000" algn="tl">
                    <a:srgbClr val="C0C0C0"/>
                  </a:outerShdw>
                </a:effectLst>
                <a:latin typeface="Calibri" pitchFamily="34" charset="0"/>
                <a:cs typeface="Calibri" pitchFamily="34" charset="0"/>
              </a:rPr>
              <a:t>T</a:t>
            </a:r>
            <a:r>
              <a:rPr lang="en-US" sz="2000" dirty="0">
                <a:effectLst>
                  <a:outerShdw blurRad="38100" dist="38100" dir="2700000" algn="tl">
                    <a:srgbClr val="C0C0C0"/>
                  </a:outerShdw>
                </a:effectLst>
                <a:latin typeface="Calibri" pitchFamily="34" charset="0"/>
                <a:cs typeface="Calibri" pitchFamily="34" charset="0"/>
              </a:rPr>
              <a:t>his workshop contributed to the </a:t>
            </a:r>
            <a:r>
              <a:rPr lang="sl-SI" sz="2000" dirty="0">
                <a:effectLst>
                  <a:outerShdw blurRad="38100" dist="38100" dir="2700000" algn="tl">
                    <a:srgbClr val="C0C0C0"/>
                  </a:outerShdw>
                </a:effectLst>
                <a:latin typeface="Calibri" pitchFamily="34" charset="0"/>
                <a:cs typeface="Calibri" pitchFamily="34" charset="0"/>
              </a:rPr>
              <a:t>c</a:t>
            </a:r>
            <a:r>
              <a:rPr lang="en-US" sz="2000" dirty="0" err="1">
                <a:effectLst>
                  <a:outerShdw blurRad="38100" dist="38100" dir="2700000" algn="tl">
                    <a:srgbClr val="C0C0C0"/>
                  </a:outerShdw>
                </a:effectLst>
                <a:latin typeface="Calibri" pitchFamily="34" charset="0"/>
                <a:cs typeface="Calibri" pitchFamily="34" charset="0"/>
              </a:rPr>
              <a:t>ompetence</a:t>
            </a:r>
            <a:r>
              <a:rPr lang="en-US" sz="2000" dirty="0">
                <a:effectLst>
                  <a:outerShdw blurRad="38100" dist="38100" dir="2700000" algn="tl">
                    <a:srgbClr val="C0C0C0"/>
                  </a:outerShdw>
                </a:effectLst>
                <a:latin typeface="Calibri" pitchFamily="34" charset="0"/>
                <a:cs typeface="Calibri" pitchFamily="34" charset="0"/>
              </a:rPr>
              <a:t> related to</a:t>
            </a:r>
            <a:r>
              <a:rPr lang="sl-SI" sz="2000" dirty="0">
                <a:effectLst>
                  <a:outerShdw blurRad="38100" dist="38100" dir="2700000" algn="tl">
                    <a:srgbClr val="C0C0C0"/>
                  </a:outerShdw>
                </a:effectLst>
                <a:latin typeface="Calibri" pitchFamily="34" charset="0"/>
                <a:cs typeface="Calibri" pitchFamily="34" charset="0"/>
              </a:rPr>
              <a:t> </a:t>
            </a:r>
            <a:r>
              <a:rPr lang="en-US" sz="2000" i="1" dirty="0">
                <a:solidFill>
                  <a:srgbClr val="990000"/>
                </a:solidFill>
                <a:effectLst>
                  <a:outerShdw blurRad="38100" dist="38100" dir="2700000" algn="tl">
                    <a:srgbClr val="C0C0C0"/>
                  </a:outerShdw>
                </a:effectLst>
                <a:latin typeface="Calibri" pitchFamily="34" charset="0"/>
                <a:cs typeface="Calibri" pitchFamily="34" charset="0"/>
              </a:rPr>
              <a:t>Entrepreneurship</a:t>
            </a:r>
            <a:r>
              <a:rPr lang="en-US" sz="2000" dirty="0">
                <a:solidFill>
                  <a:srgbClr val="990000"/>
                </a:solidFill>
                <a:effectLst>
                  <a:outerShdw blurRad="38100" dist="38100" dir="2700000" algn="tl">
                    <a:srgbClr val="C0C0C0"/>
                  </a:outerShdw>
                </a:effectLst>
                <a:latin typeface="Calibri" pitchFamily="34" charset="0"/>
                <a:cs typeface="Calibri" pitchFamily="34" charset="0"/>
              </a:rPr>
              <a:t>,</a:t>
            </a:r>
            <a:r>
              <a:rPr lang="en-US" sz="2000" dirty="0">
                <a:effectLst>
                  <a:outerShdw blurRad="38100" dist="38100" dir="2700000" algn="tl">
                    <a:srgbClr val="C0C0C0"/>
                  </a:outerShdw>
                </a:effectLst>
                <a:latin typeface="Calibri" pitchFamily="34" charset="0"/>
                <a:cs typeface="Calibri" pitchFamily="34" charset="0"/>
              </a:rPr>
              <a:t> because we managed to turn ideas into action, as well as the implementation of an imaginary idea in a real, planned</a:t>
            </a:r>
            <a:r>
              <a:rPr lang="sl-SI" sz="2000" dirty="0">
                <a:effectLst>
                  <a:outerShdw blurRad="38100" dist="38100" dir="2700000" algn="tl">
                    <a:srgbClr val="C0C0C0"/>
                  </a:outerShdw>
                </a:effectLst>
                <a:latin typeface="Calibri" pitchFamily="34" charset="0"/>
                <a:cs typeface="Calibri" pitchFamily="34" charset="0"/>
              </a:rPr>
              <a:t> </a:t>
            </a:r>
            <a:r>
              <a:rPr lang="en-US" sz="2000" dirty="0">
                <a:effectLst>
                  <a:outerShdw blurRad="38100" dist="38100" dir="2700000" algn="tl">
                    <a:srgbClr val="C0C0C0"/>
                  </a:outerShdw>
                </a:effectLst>
                <a:latin typeface="Calibri" pitchFamily="34" charset="0"/>
                <a:cs typeface="Calibri" pitchFamily="34" charset="0"/>
              </a:rPr>
              <a:t>public campaign.</a:t>
            </a:r>
            <a:endParaRPr lang="sl-SI" sz="2000" dirty="0">
              <a:effectLst>
                <a:outerShdw blurRad="38100" dist="38100" dir="2700000" algn="tl">
                  <a:srgbClr val="C0C0C0"/>
                </a:outerShdw>
              </a:effectLst>
              <a:latin typeface="Calibri" pitchFamily="34" charset="0"/>
              <a:cs typeface="Calibri" pitchFamily="34" charset="0"/>
            </a:endParaRPr>
          </a:p>
          <a:p>
            <a:pPr>
              <a:lnSpc>
                <a:spcPct val="80000"/>
              </a:lnSpc>
              <a:buFontTx/>
              <a:buNone/>
              <a:defRPr/>
            </a:pPr>
            <a:endParaRPr lang="sl-SI" sz="1600" dirty="0">
              <a:effectLst>
                <a:outerShdw blurRad="38100" dist="38100" dir="2700000" algn="tl">
                  <a:srgbClr val="C0C0C0"/>
                </a:outerShdw>
              </a:effectLst>
              <a:latin typeface="Calibri" pitchFamily="34" charset="0"/>
              <a:cs typeface="Calibri" pitchFamily="34" charset="0"/>
            </a:endParaRPr>
          </a:p>
          <a:p>
            <a:pPr algn="r">
              <a:lnSpc>
                <a:spcPct val="80000"/>
              </a:lnSpc>
              <a:buFontTx/>
              <a:buNone/>
              <a:defRPr/>
            </a:pPr>
            <a:r>
              <a:rPr lang="en-US" sz="1600" b="1" dirty="0">
                <a:effectLst>
                  <a:outerShdw blurRad="38100" dist="38100" dir="2700000" algn="tl">
                    <a:srgbClr val="C0C0C0"/>
                  </a:outerShdw>
                </a:effectLst>
                <a:latin typeface="Calibri" pitchFamily="34" charset="0"/>
                <a:cs typeface="Calibri" pitchFamily="34" charset="0"/>
              </a:rPr>
              <a:t>The design and realization of the project is the result of a mutual effort by the</a:t>
            </a:r>
            <a:r>
              <a:rPr lang="sl-SI" sz="1600" b="1" dirty="0">
                <a:effectLst>
                  <a:outerShdw blurRad="38100" dist="38100" dir="2700000" algn="tl">
                    <a:srgbClr val="C0C0C0"/>
                  </a:outerShdw>
                </a:effectLst>
                <a:latin typeface="Calibri" pitchFamily="34" charset="0"/>
                <a:cs typeface="Calibri" pitchFamily="34" charset="0"/>
              </a:rPr>
              <a:t> </a:t>
            </a:r>
            <a:r>
              <a:rPr lang="en-US" sz="1600" b="1" dirty="0">
                <a:effectLst>
                  <a:outerShdw blurRad="38100" dist="38100" dir="2700000" algn="tl">
                    <a:srgbClr val="C0C0C0"/>
                  </a:outerShdw>
                </a:effectLst>
                <a:latin typeface="Calibri" pitchFamily="34" charset="0"/>
                <a:cs typeface="Calibri" pitchFamily="34" charset="0"/>
              </a:rPr>
              <a:t>CEDEUM team in collaboration with the High School for</a:t>
            </a:r>
            <a:r>
              <a:rPr lang="sl-SI" sz="1600" b="1" dirty="0">
                <a:effectLst>
                  <a:outerShdw blurRad="38100" dist="38100" dir="2700000" algn="tl">
                    <a:srgbClr val="C0C0C0"/>
                  </a:outerShdw>
                </a:effectLst>
                <a:latin typeface="Calibri" pitchFamily="34" charset="0"/>
                <a:cs typeface="Calibri" pitchFamily="34" charset="0"/>
              </a:rPr>
              <a:t> </a:t>
            </a:r>
            <a:r>
              <a:rPr lang="en-US" sz="1600" b="1" dirty="0">
                <a:effectLst>
                  <a:outerShdw blurRad="38100" dist="38100" dir="2700000" algn="tl">
                    <a:srgbClr val="C0C0C0"/>
                  </a:outerShdw>
                </a:effectLst>
                <a:latin typeface="Calibri" pitchFamily="34" charset="0"/>
                <a:cs typeface="Calibri" pitchFamily="34" charset="0"/>
              </a:rPr>
              <a:t>Pharmacy and Physiotherapy in Belgrade</a:t>
            </a:r>
            <a:endParaRPr lang="sl-SI" sz="1600" b="1" dirty="0">
              <a:effectLst>
                <a:outerShdw blurRad="38100" dist="38100" dir="2700000" algn="tl">
                  <a:srgbClr val="C0C0C0"/>
                </a:outerShdw>
              </a:effectLst>
              <a:latin typeface="Calibri" pitchFamily="34" charset="0"/>
              <a:cs typeface="Calibri" pitchFamily="34" charset="0"/>
            </a:endParaRPr>
          </a:p>
          <a:p>
            <a:pPr algn="r">
              <a:lnSpc>
                <a:spcPct val="80000"/>
              </a:lnSpc>
              <a:buFontTx/>
              <a:buNone/>
              <a:defRPr/>
            </a:pPr>
            <a:r>
              <a:rPr lang="sl-SI" sz="1600" b="1" dirty="0">
                <a:effectLst>
                  <a:outerShdw blurRad="38100" dist="38100" dir="2700000" algn="tl">
                    <a:srgbClr val="C0C0C0"/>
                  </a:outerShdw>
                </a:effectLst>
                <a:latin typeface="Calibri" pitchFamily="34" charset="0"/>
                <a:cs typeface="Calibri" pitchFamily="34" charset="0"/>
              </a:rPr>
              <a:t>Workshop leader: Ljubica Beljanski-Ristić, CEDEUM</a:t>
            </a:r>
          </a:p>
          <a:p>
            <a:pPr algn="r">
              <a:lnSpc>
                <a:spcPct val="80000"/>
              </a:lnSpc>
              <a:buFontTx/>
              <a:buNone/>
              <a:defRPr/>
            </a:pPr>
            <a:r>
              <a:rPr lang="sl-SI" sz="1600" b="1" dirty="0">
                <a:effectLst>
                  <a:outerShdw blurRad="38100" dist="38100" dir="2700000" algn="tl">
                    <a:srgbClr val="C0C0C0"/>
                  </a:outerShdw>
                </a:effectLst>
                <a:latin typeface="Calibri" pitchFamily="34" charset="0"/>
                <a:cs typeface="Calibri" pitchFamily="34" charset="0"/>
              </a:rPr>
              <a:t>and Cultural Institution “Parobrod”</a:t>
            </a:r>
          </a:p>
          <a:p>
            <a:pPr algn="r">
              <a:lnSpc>
                <a:spcPct val="80000"/>
              </a:lnSpc>
              <a:buFontTx/>
              <a:buNone/>
              <a:defRPr/>
            </a:pPr>
            <a:r>
              <a:rPr lang="sl-SI" sz="1600" b="1" dirty="0">
                <a:effectLst>
                  <a:outerShdw blurRad="38100" dist="38100" dir="2700000" algn="tl">
                    <a:srgbClr val="C0C0C0"/>
                  </a:outerShdw>
                </a:effectLst>
                <a:latin typeface="Calibri" pitchFamily="34" charset="0"/>
                <a:cs typeface="Calibri" pitchFamily="34" charset="0"/>
              </a:rPr>
              <a:t>Observers: </a:t>
            </a:r>
            <a:r>
              <a:rPr lang="en-US" sz="1600" b="1" dirty="0">
                <a:effectLst>
                  <a:outerShdw blurRad="38100" dist="38100" dir="2700000" algn="tl">
                    <a:srgbClr val="C0C0C0"/>
                  </a:outerShdw>
                </a:effectLst>
                <a:latin typeface="Calibri" pitchFamily="34" charset="0"/>
                <a:cs typeface="Calibri" pitchFamily="34" charset="0"/>
              </a:rPr>
              <a:t>An</a:t>
            </a:r>
            <a:r>
              <a:rPr lang="sl-SI" sz="1600" b="1" dirty="0">
                <a:effectLst>
                  <a:outerShdw blurRad="38100" dist="38100" dir="2700000" algn="tl">
                    <a:srgbClr val="C0C0C0"/>
                  </a:outerShdw>
                </a:effectLst>
                <a:latin typeface="Calibri" pitchFamily="34" charset="0"/>
                <a:cs typeface="Calibri" pitchFamily="34" charset="0"/>
              </a:rPr>
              <a:t>đ</a:t>
            </a:r>
            <a:r>
              <a:rPr lang="en-US" sz="1600" b="1" dirty="0" err="1">
                <a:effectLst>
                  <a:outerShdw blurRad="38100" dist="38100" dir="2700000" algn="tl">
                    <a:srgbClr val="C0C0C0"/>
                  </a:outerShdw>
                </a:effectLst>
                <a:latin typeface="Calibri" pitchFamily="34" charset="0"/>
                <a:cs typeface="Calibri" pitchFamily="34" charset="0"/>
              </a:rPr>
              <a:t>elija</a:t>
            </a:r>
            <a:r>
              <a:rPr lang="sl-SI" sz="1600" b="1" dirty="0">
                <a:effectLst>
                  <a:outerShdw blurRad="38100" dist="38100" dir="2700000" algn="tl">
                    <a:srgbClr val="C0C0C0"/>
                  </a:outerShdw>
                </a:effectLst>
                <a:latin typeface="Calibri" pitchFamily="34" charset="0"/>
                <a:cs typeface="Calibri" pitchFamily="34" charset="0"/>
              </a:rPr>
              <a:t> </a:t>
            </a:r>
            <a:r>
              <a:rPr lang="en-US" sz="1600" b="1" dirty="0">
                <a:effectLst>
                  <a:outerShdw blurRad="38100" dist="38100" dir="2700000" algn="tl">
                    <a:srgbClr val="C0C0C0"/>
                  </a:outerShdw>
                </a:effectLst>
                <a:latin typeface="Calibri" pitchFamily="34" charset="0"/>
                <a:cs typeface="Calibri" pitchFamily="34" charset="0"/>
              </a:rPr>
              <a:t>Jo</a:t>
            </a:r>
            <a:r>
              <a:rPr lang="sl-SI" sz="1600" b="1" dirty="0">
                <a:effectLst>
                  <a:outerShdw blurRad="38100" dist="38100" dir="2700000" algn="tl">
                    <a:srgbClr val="C0C0C0"/>
                  </a:outerShdw>
                </a:effectLst>
                <a:latin typeface="Calibri" pitchFamily="34" charset="0"/>
                <a:cs typeface="Calibri" pitchFamily="34" charset="0"/>
              </a:rPr>
              <a:t>č</a:t>
            </a:r>
            <a:r>
              <a:rPr lang="en-US" sz="1600" b="1" dirty="0" err="1">
                <a:effectLst>
                  <a:outerShdw blurRad="38100" dist="38100" dir="2700000" algn="tl">
                    <a:srgbClr val="C0C0C0"/>
                  </a:outerShdw>
                </a:effectLst>
                <a:latin typeface="Calibri" pitchFamily="34" charset="0"/>
                <a:cs typeface="Calibri" pitchFamily="34" charset="0"/>
              </a:rPr>
              <a:t>i</a:t>
            </a:r>
            <a:r>
              <a:rPr lang="sl-SI" sz="1600" b="1" dirty="0">
                <a:effectLst>
                  <a:outerShdw blurRad="38100" dist="38100" dir="2700000" algn="tl">
                    <a:srgbClr val="C0C0C0"/>
                  </a:outerShdw>
                </a:effectLst>
                <a:latin typeface="Calibri" pitchFamily="34" charset="0"/>
                <a:cs typeface="Calibri" pitchFamily="34" charset="0"/>
              </a:rPr>
              <a:t>ć</a:t>
            </a:r>
            <a:r>
              <a:rPr lang="en-US" sz="1600" b="1" dirty="0">
                <a:effectLst>
                  <a:outerShdw blurRad="38100" dist="38100" dir="2700000" algn="tl">
                    <a:srgbClr val="C0C0C0"/>
                  </a:outerShdw>
                </a:effectLst>
                <a:latin typeface="Calibri" pitchFamily="34" charset="0"/>
                <a:cs typeface="Calibri" pitchFamily="34" charset="0"/>
              </a:rPr>
              <a:t>, </a:t>
            </a:r>
            <a:r>
              <a:rPr lang="en-US" sz="1600" b="1" dirty="0" err="1">
                <a:effectLst>
                  <a:outerShdw blurRad="38100" dist="38100" dir="2700000" algn="tl">
                    <a:srgbClr val="C0C0C0"/>
                  </a:outerShdw>
                </a:effectLst>
                <a:latin typeface="Calibri" pitchFamily="34" charset="0"/>
                <a:cs typeface="Calibri" pitchFamily="34" charset="0"/>
              </a:rPr>
              <a:t>Marjam</a:t>
            </a:r>
            <a:r>
              <a:rPr lang="sl-SI" sz="1600" b="1" dirty="0">
                <a:effectLst>
                  <a:outerShdw blurRad="38100" dist="38100" dir="2700000" algn="tl">
                    <a:srgbClr val="C0C0C0"/>
                  </a:outerShdw>
                </a:effectLst>
                <a:latin typeface="Calibri" pitchFamily="34" charset="0"/>
                <a:cs typeface="Calibri" pitchFamily="34" charset="0"/>
              </a:rPr>
              <a:t> </a:t>
            </a:r>
            <a:r>
              <a:rPr lang="en-US" sz="1600" b="1" dirty="0" err="1">
                <a:effectLst>
                  <a:outerShdw blurRad="38100" dist="38100" dir="2700000" algn="tl">
                    <a:srgbClr val="C0C0C0"/>
                  </a:outerShdw>
                </a:effectLst>
                <a:latin typeface="Calibri" pitchFamily="34" charset="0"/>
                <a:cs typeface="Calibri" pitchFamily="34" charset="0"/>
              </a:rPr>
              <a:t>Risti</a:t>
            </a:r>
            <a:r>
              <a:rPr lang="sl-SI" sz="1600" b="1" dirty="0">
                <a:effectLst>
                  <a:outerShdw blurRad="38100" dist="38100" dir="2700000" algn="tl">
                    <a:srgbClr val="C0C0C0"/>
                  </a:outerShdw>
                </a:effectLst>
                <a:latin typeface="Calibri" pitchFamily="34" charset="0"/>
                <a:cs typeface="Calibri" pitchFamily="34" charset="0"/>
              </a:rPr>
              <a:t>ć</a:t>
            </a:r>
            <a:r>
              <a:rPr lang="en-US" sz="1600" b="1" dirty="0">
                <a:effectLst>
                  <a:outerShdw blurRad="38100" dist="38100" dir="2700000" algn="tl">
                    <a:srgbClr val="C0C0C0"/>
                  </a:outerShdw>
                </a:effectLst>
                <a:latin typeface="Calibri" pitchFamily="34" charset="0"/>
                <a:cs typeface="Calibri" pitchFamily="34" charset="0"/>
              </a:rPr>
              <a:t>, Angelina </a:t>
            </a:r>
            <a:r>
              <a:rPr lang="en-US" sz="1600" b="1" dirty="0" err="1">
                <a:effectLst>
                  <a:outerShdw blurRad="38100" dist="38100" dir="2700000" algn="tl">
                    <a:srgbClr val="C0C0C0"/>
                  </a:outerShdw>
                </a:effectLst>
                <a:latin typeface="Calibri" pitchFamily="34" charset="0"/>
                <a:cs typeface="Calibri" pitchFamily="34" charset="0"/>
              </a:rPr>
              <a:t>Stanojevi</a:t>
            </a:r>
            <a:r>
              <a:rPr lang="sl-SI" sz="1600" b="1" dirty="0">
                <a:effectLst>
                  <a:outerShdw blurRad="38100" dist="38100" dir="2700000" algn="tl">
                    <a:srgbClr val="C0C0C0"/>
                  </a:outerShdw>
                </a:effectLst>
                <a:latin typeface="Calibri" pitchFamily="34" charset="0"/>
                <a:cs typeface="Calibri" pitchFamily="34" charset="0"/>
              </a:rPr>
              <a:t>ć, CEDEUM</a:t>
            </a:r>
          </a:p>
          <a:p>
            <a:pPr algn="r">
              <a:lnSpc>
                <a:spcPct val="80000"/>
              </a:lnSpc>
              <a:buFontTx/>
              <a:buNone/>
              <a:defRPr/>
            </a:pPr>
            <a:r>
              <a:rPr lang="sl-SI" sz="1600" b="1" dirty="0">
                <a:effectLst>
                  <a:outerShdw blurRad="38100" dist="38100" dir="2700000" algn="tl">
                    <a:srgbClr val="C0C0C0"/>
                  </a:outerShdw>
                </a:effectLst>
                <a:latin typeface="Calibri" pitchFamily="34" charset="0"/>
                <a:cs typeface="Calibri" pitchFamily="34" charset="0"/>
              </a:rPr>
              <a:t>Assistants: </a:t>
            </a:r>
            <a:r>
              <a:rPr lang="en-US" sz="1600" b="1" dirty="0" err="1">
                <a:effectLst>
                  <a:outerShdw blurRad="38100" dist="38100" dir="2700000" algn="tl">
                    <a:srgbClr val="C0C0C0"/>
                  </a:outerShdw>
                </a:effectLst>
                <a:latin typeface="Calibri" pitchFamily="34" charset="0"/>
                <a:cs typeface="Calibri" pitchFamily="34" charset="0"/>
              </a:rPr>
              <a:t>Jelena</a:t>
            </a:r>
            <a:r>
              <a:rPr lang="en-US" sz="1600" b="1" dirty="0">
                <a:effectLst>
                  <a:outerShdw blurRad="38100" dist="38100" dir="2700000" algn="tl">
                    <a:srgbClr val="C0C0C0"/>
                  </a:outerShdw>
                </a:effectLst>
                <a:latin typeface="Calibri" pitchFamily="34" charset="0"/>
                <a:cs typeface="Calibri" pitchFamily="34" charset="0"/>
              </a:rPr>
              <a:t> </a:t>
            </a:r>
            <a:r>
              <a:rPr lang="en-US" sz="1600" b="1" dirty="0" err="1">
                <a:effectLst>
                  <a:outerShdw blurRad="38100" dist="38100" dir="2700000" algn="tl">
                    <a:srgbClr val="C0C0C0"/>
                  </a:outerShdw>
                </a:effectLst>
                <a:latin typeface="Calibri" pitchFamily="34" charset="0"/>
                <a:cs typeface="Calibri" pitchFamily="34" charset="0"/>
              </a:rPr>
              <a:t>Stojsavljevi</a:t>
            </a:r>
            <a:r>
              <a:rPr lang="sl-SI" sz="1600" b="1" dirty="0">
                <a:effectLst>
                  <a:outerShdw blurRad="38100" dist="38100" dir="2700000" algn="tl">
                    <a:srgbClr val="C0C0C0"/>
                  </a:outerShdw>
                </a:effectLst>
                <a:latin typeface="Calibri" pitchFamily="34" charset="0"/>
                <a:cs typeface="Calibri" pitchFamily="34" charset="0"/>
              </a:rPr>
              <a:t>ć</a:t>
            </a:r>
            <a:r>
              <a:rPr lang="en-US" sz="1600" b="1" dirty="0">
                <a:effectLst>
                  <a:outerShdw blurRad="38100" dist="38100" dir="2700000" algn="tl">
                    <a:srgbClr val="C0C0C0"/>
                  </a:outerShdw>
                </a:effectLst>
                <a:latin typeface="Calibri" pitchFamily="34" charset="0"/>
                <a:cs typeface="Calibri" pitchFamily="34" charset="0"/>
              </a:rPr>
              <a:t>, </a:t>
            </a:r>
            <a:r>
              <a:rPr lang="en-US" sz="1600" b="1" dirty="0" err="1">
                <a:effectLst>
                  <a:outerShdw blurRad="38100" dist="38100" dir="2700000" algn="tl">
                    <a:srgbClr val="C0C0C0"/>
                  </a:outerShdw>
                </a:effectLst>
                <a:latin typeface="Calibri" pitchFamily="34" charset="0"/>
                <a:cs typeface="Calibri" pitchFamily="34" charset="0"/>
              </a:rPr>
              <a:t>Ivana</a:t>
            </a:r>
            <a:r>
              <a:rPr lang="en-US" sz="1600" b="1" dirty="0">
                <a:effectLst>
                  <a:outerShdw blurRad="38100" dist="38100" dir="2700000" algn="tl">
                    <a:srgbClr val="C0C0C0"/>
                  </a:outerShdw>
                </a:effectLst>
                <a:latin typeface="Calibri" pitchFamily="34" charset="0"/>
                <a:cs typeface="Calibri" pitchFamily="34" charset="0"/>
              </a:rPr>
              <a:t> </a:t>
            </a:r>
            <a:r>
              <a:rPr lang="en-US" sz="1600" b="1" dirty="0" err="1">
                <a:effectLst>
                  <a:outerShdw blurRad="38100" dist="38100" dir="2700000" algn="tl">
                    <a:srgbClr val="C0C0C0"/>
                  </a:outerShdw>
                </a:effectLst>
                <a:latin typeface="Calibri" pitchFamily="34" charset="0"/>
                <a:cs typeface="Calibri" pitchFamily="34" charset="0"/>
              </a:rPr>
              <a:t>Panti</a:t>
            </a:r>
            <a:r>
              <a:rPr lang="sl-SI" sz="1600" b="1" dirty="0">
                <a:effectLst>
                  <a:outerShdw blurRad="38100" dist="38100" dir="2700000" algn="tl">
                    <a:srgbClr val="C0C0C0"/>
                  </a:outerShdw>
                </a:effectLst>
                <a:latin typeface="Calibri" pitchFamily="34" charset="0"/>
                <a:cs typeface="Calibri" pitchFamily="34" charset="0"/>
              </a:rPr>
              <a:t>ć</a:t>
            </a:r>
            <a:r>
              <a:rPr lang="en-US" sz="1600" b="1" dirty="0">
                <a:effectLst>
                  <a:outerShdw blurRad="38100" dist="38100" dir="2700000" algn="tl">
                    <a:srgbClr val="C0C0C0"/>
                  </a:outerShdw>
                </a:effectLst>
                <a:latin typeface="Calibri" pitchFamily="34" charset="0"/>
                <a:cs typeface="Calibri" pitchFamily="34" charset="0"/>
              </a:rPr>
              <a:t> and </a:t>
            </a:r>
            <a:r>
              <a:rPr lang="en-US" sz="1600" b="1" dirty="0" err="1">
                <a:effectLst>
                  <a:outerShdw blurRad="38100" dist="38100" dir="2700000" algn="tl">
                    <a:srgbClr val="C0C0C0"/>
                  </a:outerShdw>
                </a:effectLst>
                <a:latin typeface="Calibri" pitchFamily="34" charset="0"/>
                <a:cs typeface="Calibri" pitchFamily="34" charset="0"/>
              </a:rPr>
              <a:t>Biljana</a:t>
            </a:r>
            <a:r>
              <a:rPr lang="en-US" sz="1600" b="1" dirty="0">
                <a:effectLst>
                  <a:outerShdw blurRad="38100" dist="38100" dir="2700000" algn="tl">
                    <a:srgbClr val="C0C0C0"/>
                  </a:outerShdw>
                </a:effectLst>
                <a:latin typeface="Calibri" pitchFamily="34" charset="0"/>
                <a:cs typeface="Calibri" pitchFamily="34" charset="0"/>
              </a:rPr>
              <a:t> </a:t>
            </a:r>
            <a:r>
              <a:rPr lang="en-US" sz="1600" b="1" dirty="0" err="1">
                <a:effectLst>
                  <a:outerShdw blurRad="38100" dist="38100" dir="2700000" algn="tl">
                    <a:srgbClr val="C0C0C0"/>
                  </a:outerShdw>
                </a:effectLst>
                <a:latin typeface="Calibri" pitchFamily="34" charset="0"/>
                <a:cs typeface="Calibri" pitchFamily="34" charset="0"/>
              </a:rPr>
              <a:t>Petrovi</a:t>
            </a:r>
            <a:r>
              <a:rPr lang="sl-SI" sz="1600" b="1" dirty="0">
                <a:effectLst>
                  <a:outerShdw blurRad="38100" dist="38100" dir="2700000" algn="tl">
                    <a:srgbClr val="C0C0C0"/>
                  </a:outerShdw>
                </a:effectLst>
                <a:latin typeface="Calibri" pitchFamily="34" charset="0"/>
                <a:cs typeface="Calibri" pitchFamily="34" charset="0"/>
              </a:rPr>
              <a:t>ć, t</a:t>
            </a:r>
            <a:r>
              <a:rPr lang="en-US" sz="1600" b="1" dirty="0" err="1">
                <a:effectLst>
                  <a:outerShdw blurRad="38100" dist="38100" dir="2700000" algn="tl">
                    <a:srgbClr val="C0C0C0"/>
                  </a:outerShdw>
                </a:effectLst>
                <a:latin typeface="Calibri" pitchFamily="34" charset="0"/>
                <a:cs typeface="Calibri" pitchFamily="34" charset="0"/>
              </a:rPr>
              <a:t>eachers</a:t>
            </a:r>
            <a:r>
              <a:rPr lang="sl-SI" sz="1600" b="1" dirty="0">
                <a:effectLst>
                  <a:outerShdw blurRad="38100" dist="38100" dir="2700000" algn="tl">
                    <a:srgbClr val="C0C0C0"/>
                  </a:outerShdw>
                </a:effectLst>
                <a:latin typeface="Calibri" pitchFamily="34" charset="0"/>
                <a:cs typeface="Calibri" pitchFamily="34" charset="0"/>
              </a:rPr>
              <a:t> o</a:t>
            </a:r>
            <a:r>
              <a:rPr lang="en-US" sz="1600" b="1" dirty="0">
                <a:effectLst>
                  <a:outerShdw blurRad="38100" dist="38100" dir="2700000" algn="tl">
                    <a:srgbClr val="C0C0C0"/>
                  </a:outerShdw>
                </a:effectLst>
                <a:latin typeface="Calibri" pitchFamily="34" charset="0"/>
                <a:cs typeface="Calibri" pitchFamily="34" charset="0"/>
              </a:rPr>
              <a:t>f mother tongue and literature</a:t>
            </a:r>
            <a:r>
              <a:rPr lang="sl-SI" sz="1600" b="1" dirty="0">
                <a:effectLst>
                  <a:outerShdw blurRad="38100" dist="38100" dir="2700000" algn="tl">
                    <a:srgbClr val="C0C0C0"/>
                  </a:outerShdw>
                </a:effectLst>
                <a:latin typeface="Calibri" pitchFamily="34" charset="0"/>
                <a:cs typeface="Calibri" pitchFamily="34" charset="0"/>
              </a:rPr>
              <a:t> at the s</a:t>
            </a:r>
            <a:r>
              <a:rPr lang="en-US" sz="1600" b="1" dirty="0" err="1">
                <a:effectLst>
                  <a:outerShdw blurRad="38100" dist="38100" dir="2700000" algn="tl">
                    <a:srgbClr val="C0C0C0"/>
                  </a:outerShdw>
                </a:effectLst>
                <a:latin typeface="Calibri" pitchFamily="34" charset="0"/>
                <a:cs typeface="Calibri" pitchFamily="34" charset="0"/>
              </a:rPr>
              <a:t>chool</a:t>
            </a:r>
            <a:endParaRPr lang="sl-SI" sz="1600" b="1" dirty="0">
              <a:effectLst>
                <a:outerShdw blurRad="38100" dist="38100" dir="2700000" algn="tl">
                  <a:srgbClr val="C0C0C0"/>
                </a:outerShdw>
              </a:effectLst>
              <a:latin typeface="Calibri" pitchFamily="34" charset="0"/>
              <a:cs typeface="Calibri" pitchFamily="34" charset="0"/>
            </a:endParaRPr>
          </a:p>
          <a:p>
            <a:pPr algn="r">
              <a:lnSpc>
                <a:spcPct val="80000"/>
              </a:lnSpc>
              <a:buFontTx/>
              <a:buNone/>
              <a:defRPr/>
            </a:pPr>
            <a:endParaRPr lang="sl-SI" sz="1400" b="1" dirty="0"/>
          </a:p>
          <a:p>
            <a:pPr algn="r">
              <a:lnSpc>
                <a:spcPct val="80000"/>
              </a:lnSpc>
              <a:buFontTx/>
              <a:buNone/>
              <a:defRPr/>
            </a:pPr>
            <a:endParaRPr lang="sl-SI" sz="1400" b="1" dirty="0"/>
          </a:p>
          <a:p>
            <a:pPr algn="r">
              <a:lnSpc>
                <a:spcPct val="80000"/>
              </a:lnSpc>
              <a:buFontTx/>
              <a:buNone/>
              <a:defRPr/>
            </a:pPr>
            <a:endParaRPr lang="sl-SI" sz="1400" b="1" dirty="0"/>
          </a:p>
          <a:p>
            <a:pPr algn="r">
              <a:lnSpc>
                <a:spcPct val="80000"/>
              </a:lnSpc>
              <a:buFontTx/>
              <a:buNone/>
              <a:defRPr/>
            </a:pPr>
            <a:endParaRPr lang="sl-SI" sz="1400" b="1" dirty="0"/>
          </a:p>
          <a:p>
            <a:pPr algn="r">
              <a:lnSpc>
                <a:spcPct val="80000"/>
              </a:lnSpc>
              <a:buFontTx/>
              <a:buNone/>
              <a:defRPr/>
            </a:pPr>
            <a:endParaRPr lang="sl-SI" sz="1400" b="1" dirty="0"/>
          </a:p>
          <a:p>
            <a:pPr algn="r">
              <a:lnSpc>
                <a:spcPct val="80000"/>
              </a:lnSpc>
              <a:buFontTx/>
              <a:buNone/>
              <a:defRPr/>
            </a:pPr>
            <a:endParaRPr lang="sl-SI" sz="1400" b="1" dirty="0"/>
          </a:p>
        </p:txBody>
      </p:sp>
      <p:pic>
        <p:nvPicPr>
          <p:cNvPr id="33796" name="Picture 10" descr="bitef Polifonija LOGO Cedeum"/>
          <p:cNvPicPr>
            <a:picLocks noChangeAspect="1" noChangeArrowheads="1"/>
          </p:cNvPicPr>
          <p:nvPr/>
        </p:nvPicPr>
        <p:blipFill>
          <a:blip r:embed="rId3"/>
          <a:srcRect/>
          <a:stretch>
            <a:fillRect/>
          </a:stretch>
        </p:blipFill>
        <p:spPr bwMode="auto">
          <a:xfrm>
            <a:off x="966788" y="5605463"/>
            <a:ext cx="1347787" cy="998537"/>
          </a:xfrm>
          <a:prstGeom prst="rect">
            <a:avLst/>
          </a:prstGeom>
          <a:noFill/>
          <a:ln w="9525">
            <a:noFill/>
            <a:miter lim="800000"/>
            <a:headEnd/>
            <a:tailEnd/>
          </a:ln>
        </p:spPr>
      </p:pic>
      <p:pic>
        <p:nvPicPr>
          <p:cNvPr id="33797" name="Picture 11" descr="Bitef Polifonija LOGO UK Parobrod"/>
          <p:cNvPicPr>
            <a:picLocks noChangeAspect="1" noChangeArrowheads="1"/>
          </p:cNvPicPr>
          <p:nvPr/>
        </p:nvPicPr>
        <p:blipFill>
          <a:blip r:embed="rId4"/>
          <a:srcRect/>
          <a:stretch>
            <a:fillRect/>
          </a:stretch>
        </p:blipFill>
        <p:spPr bwMode="auto">
          <a:xfrm>
            <a:off x="3578225" y="5765800"/>
            <a:ext cx="1766888" cy="1027113"/>
          </a:xfrm>
          <a:prstGeom prst="rect">
            <a:avLst/>
          </a:prstGeom>
          <a:noFill/>
          <a:ln w="9525">
            <a:noFill/>
            <a:miter lim="800000"/>
            <a:headEnd/>
            <a:tailEnd/>
          </a:ln>
        </p:spPr>
      </p:pic>
      <p:pic>
        <p:nvPicPr>
          <p:cNvPr id="33798" name="Picture 13" descr="Teatar za etnicki dijalog 2"/>
          <p:cNvPicPr>
            <a:picLocks noChangeAspect="1" noChangeArrowheads="1"/>
          </p:cNvPicPr>
          <p:nvPr>
            <p:ph sz="quarter" idx="2"/>
          </p:nvPr>
        </p:nvPicPr>
        <p:blipFill>
          <a:blip r:embed="rId5"/>
          <a:srcRect/>
          <a:stretch>
            <a:fillRect/>
          </a:stretch>
        </p:blipFill>
        <p:spPr>
          <a:xfrm>
            <a:off x="5430838" y="884238"/>
            <a:ext cx="4487862" cy="2841625"/>
          </a:xfrm>
          <a:noFill/>
        </p:spPr>
      </p:pic>
      <p:pic>
        <p:nvPicPr>
          <p:cNvPr id="33799" name="Picture 14" descr="64 028"/>
          <p:cNvPicPr>
            <a:picLocks noChangeAspect="1" noChangeArrowheads="1"/>
          </p:cNvPicPr>
          <p:nvPr>
            <p:ph sz="quarter" idx="3"/>
          </p:nvPr>
        </p:nvPicPr>
        <p:blipFill>
          <a:blip r:embed="rId6"/>
          <a:srcRect/>
          <a:stretch>
            <a:fillRect/>
          </a:stretch>
        </p:blipFill>
        <p:spPr>
          <a:xfrm>
            <a:off x="5430838" y="3779838"/>
            <a:ext cx="4473575" cy="3032125"/>
          </a:xfrm>
          <a:noFill/>
        </p:spPr>
      </p:pic>
      <p:pic>
        <p:nvPicPr>
          <p:cNvPr id="33800" name="Picture 7" descr="C:\Documents and Settings\Boki\Desktop\Picture1 copy.gif"/>
          <p:cNvPicPr>
            <a:picLocks noChangeAspect="1" noChangeArrowheads="1"/>
          </p:cNvPicPr>
          <p:nvPr/>
        </p:nvPicPr>
        <p:blipFill>
          <a:blip r:embed="rId7"/>
          <a:srcRect/>
          <a:stretch>
            <a:fillRect/>
          </a:stretch>
        </p:blipFill>
        <p:spPr bwMode="auto">
          <a:xfrm>
            <a:off x="2484438" y="5843588"/>
            <a:ext cx="1009650" cy="7508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5"/>
          <p:cNvSpPr>
            <a:spLocks noGrp="1" noChangeAspect="1" noChangeArrowheads="1"/>
          </p:cNvSpPr>
          <p:nvPr>
            <p:ph type="title"/>
          </p:nvPr>
        </p:nvSpPr>
        <p:spPr>
          <a:xfrm>
            <a:off x="534988" y="303213"/>
            <a:ext cx="9623425" cy="1260475"/>
          </a:xfrm>
        </p:spPr>
        <p:txBody>
          <a:bodyPr/>
          <a:lstStyle/>
          <a:p>
            <a:pPr>
              <a:defRPr/>
            </a:pPr>
            <a:r>
              <a:rPr lang="en-US" b="1" dirty="0">
                <a:effectLst>
                  <a:outerShdw blurRad="38100" dist="38100" dir="2700000" algn="tl">
                    <a:srgbClr val="C0C0C0"/>
                  </a:outerShdw>
                </a:effectLst>
                <a:latin typeface="Calibri" pitchFamily="34" charset="0"/>
                <a:cs typeface="Calibri" pitchFamily="34" charset="0"/>
              </a:rPr>
              <a:t>Early Sorrows</a:t>
            </a:r>
            <a:r>
              <a:rPr lang="en-US" sz="3700" b="1" dirty="0">
                <a:effectLst>
                  <a:outerShdw blurRad="38100" dist="38100" dir="2700000" algn="tl">
                    <a:srgbClr val="C0C0C0"/>
                  </a:outerShdw>
                </a:effectLst>
                <a:latin typeface="Calibri" pitchFamily="34" charset="0"/>
                <a:cs typeface="Calibri" pitchFamily="34" charset="0"/>
              </a:rPr>
              <a:t> </a:t>
            </a:r>
            <a:br>
              <a:rPr lang="en-US" sz="3700" b="1" dirty="0">
                <a:effectLst>
                  <a:outerShdw blurRad="38100" dist="38100" dir="2700000" algn="tl">
                    <a:srgbClr val="C0C0C0"/>
                  </a:outerShdw>
                </a:effectLst>
                <a:latin typeface="Calibri" pitchFamily="34" charset="0"/>
                <a:cs typeface="Calibri" pitchFamily="34" charset="0"/>
              </a:rPr>
            </a:br>
            <a:r>
              <a:rPr lang="en-US" sz="2700" dirty="0">
                <a:effectLst>
                  <a:outerShdw blurRad="38100" dist="38100" dir="2700000" algn="tl">
                    <a:srgbClr val="C0C0C0"/>
                  </a:outerShdw>
                </a:effectLst>
                <a:latin typeface="Calibri" pitchFamily="34" charset="0"/>
                <a:cs typeface="Calibri" pitchFamily="34" charset="0"/>
              </a:rPr>
              <a:t>For Children and Sensitive Readers</a:t>
            </a:r>
          </a:p>
        </p:txBody>
      </p:sp>
      <p:sp>
        <p:nvSpPr>
          <p:cNvPr id="3078" name="AutoShape 6"/>
          <p:cNvSpPr>
            <a:spLocks noGrp="1" noChangeAspect="1" noChangeArrowheads="1"/>
          </p:cNvSpPr>
          <p:nvPr>
            <p:ph type="body" sz="half" idx="1"/>
          </p:nvPr>
        </p:nvSpPr>
        <p:spPr>
          <a:xfrm>
            <a:off x="534988" y="1763713"/>
            <a:ext cx="4722812" cy="4991100"/>
          </a:xfrm>
        </p:spPr>
        <p:txBody>
          <a:bodyPr/>
          <a:lstStyle/>
          <a:p>
            <a:pPr algn="r">
              <a:lnSpc>
                <a:spcPct val="80000"/>
              </a:lnSpc>
              <a:buFontTx/>
              <a:buNone/>
              <a:defRPr/>
            </a:pPr>
            <a:r>
              <a:rPr lang="en-US" sz="2000" dirty="0" err="1">
                <a:effectLst>
                  <a:outerShdw blurRad="38100" dist="38100" dir="2700000" algn="tl">
                    <a:srgbClr val="C0C0C0"/>
                  </a:outerShdw>
                </a:effectLst>
                <a:latin typeface="Calibri" pitchFamily="34" charset="0"/>
                <a:cs typeface="Calibri" pitchFamily="34" charset="0"/>
              </a:rPr>
              <a:t>Danilo</a:t>
            </a:r>
            <a:r>
              <a:rPr lang="en-US" sz="2000" dirty="0">
                <a:effectLst>
                  <a:outerShdw blurRad="38100" dist="38100" dir="2700000" algn="tl">
                    <a:srgbClr val="C0C0C0"/>
                  </a:outerShdw>
                </a:effectLst>
                <a:latin typeface="Calibri" pitchFamily="34" charset="0"/>
                <a:cs typeface="Calibri" pitchFamily="34" charset="0"/>
              </a:rPr>
              <a:t> </a:t>
            </a:r>
            <a:r>
              <a:rPr lang="en-US" sz="2000" dirty="0" err="1">
                <a:effectLst>
                  <a:outerShdw blurRad="38100" dist="38100" dir="2700000" algn="tl">
                    <a:srgbClr val="C0C0C0"/>
                  </a:outerShdw>
                </a:effectLst>
                <a:latin typeface="Calibri" pitchFamily="34" charset="0"/>
                <a:cs typeface="Calibri" pitchFamily="34" charset="0"/>
              </a:rPr>
              <a:t>Ki</a:t>
            </a:r>
            <a:r>
              <a:rPr lang="sl-SI" sz="2000" dirty="0">
                <a:effectLst>
                  <a:outerShdw blurRad="38100" dist="38100" dir="2700000" algn="tl">
                    <a:srgbClr val="C0C0C0"/>
                  </a:outerShdw>
                </a:effectLst>
                <a:latin typeface="Calibri" pitchFamily="34" charset="0"/>
                <a:cs typeface="Calibri" pitchFamily="34" charset="0"/>
              </a:rPr>
              <a:t>š</a:t>
            </a:r>
            <a:r>
              <a:rPr lang="en-US" sz="2000" dirty="0">
                <a:effectLst>
                  <a:outerShdw blurRad="38100" dist="38100" dir="2700000" algn="tl">
                    <a:srgbClr val="C0C0C0"/>
                  </a:outerShdw>
                </a:effectLst>
                <a:latin typeface="Calibri" pitchFamily="34" charset="0"/>
                <a:cs typeface="Calibri" pitchFamily="34" charset="0"/>
              </a:rPr>
              <a:t> said that he accepted difficult situations and hardships as a challenge and a spiritual game. The  book Early Sorrows - </a:t>
            </a:r>
            <a:r>
              <a:rPr lang="en-US" sz="2000" i="1" dirty="0">
                <a:effectLst>
                  <a:outerShdw blurRad="38100" dist="38100" dir="2700000" algn="tl">
                    <a:srgbClr val="C0C0C0"/>
                  </a:outerShdw>
                </a:effectLst>
                <a:latin typeface="Calibri" pitchFamily="34" charset="0"/>
                <a:cs typeface="Calibri" pitchFamily="34" charset="0"/>
              </a:rPr>
              <a:t>For Children and Sensitive Readers </a:t>
            </a:r>
            <a:r>
              <a:rPr lang="en-US" sz="2000" dirty="0">
                <a:effectLst>
                  <a:outerShdw blurRad="38100" dist="38100" dir="2700000" algn="tl">
                    <a:srgbClr val="C0C0C0"/>
                  </a:outerShdw>
                </a:effectLst>
                <a:latin typeface="Calibri" pitchFamily="34" charset="0"/>
                <a:cs typeface="Calibri" pitchFamily="34" charset="0"/>
              </a:rPr>
              <a:t>is about his memories of childhood, and the writer tells the reader that he himself isn’t sure what in the book comes from real life, and what is the result of his imagination, because it is all interwoven. </a:t>
            </a:r>
            <a:r>
              <a:rPr lang="en-US" sz="2000" dirty="0" err="1">
                <a:effectLst>
                  <a:outerShdw blurRad="38100" dist="38100" dir="2700000" algn="tl">
                    <a:srgbClr val="C0C0C0"/>
                  </a:outerShdw>
                </a:effectLst>
                <a:latin typeface="Calibri" pitchFamily="34" charset="0"/>
                <a:cs typeface="Calibri" pitchFamily="34" charset="0"/>
              </a:rPr>
              <a:t>Danilo</a:t>
            </a:r>
            <a:r>
              <a:rPr lang="en-US" sz="2000" dirty="0">
                <a:effectLst>
                  <a:outerShdw blurRad="38100" dist="38100" dir="2700000" algn="tl">
                    <a:srgbClr val="C0C0C0"/>
                  </a:outerShdw>
                </a:effectLst>
                <a:latin typeface="Calibri" pitchFamily="34" charset="0"/>
                <a:cs typeface="Calibri" pitchFamily="34" charset="0"/>
              </a:rPr>
              <a:t> </a:t>
            </a:r>
            <a:r>
              <a:rPr lang="en-US" sz="2000" dirty="0" err="1">
                <a:effectLst>
                  <a:outerShdw blurRad="38100" dist="38100" dir="2700000" algn="tl">
                    <a:srgbClr val="C0C0C0"/>
                  </a:outerShdw>
                </a:effectLst>
                <a:latin typeface="Calibri" pitchFamily="34" charset="0"/>
                <a:cs typeface="Calibri" pitchFamily="34" charset="0"/>
              </a:rPr>
              <a:t>Ki</a:t>
            </a:r>
            <a:r>
              <a:rPr lang="sl-SI" sz="2000" dirty="0">
                <a:effectLst>
                  <a:outerShdw blurRad="38100" dist="38100" dir="2700000" algn="tl">
                    <a:srgbClr val="C0C0C0"/>
                  </a:outerShdw>
                </a:effectLst>
                <a:latin typeface="Calibri" pitchFamily="34" charset="0"/>
                <a:cs typeface="Calibri" pitchFamily="34" charset="0"/>
              </a:rPr>
              <a:t>š</a:t>
            </a:r>
            <a:r>
              <a:rPr lang="en-US" sz="2000" dirty="0">
                <a:effectLst>
                  <a:outerShdw blurRad="38100" dist="38100" dir="2700000" algn="tl">
                    <a:srgbClr val="C0C0C0"/>
                  </a:outerShdw>
                </a:effectLst>
                <a:latin typeface="Calibri" pitchFamily="34" charset="0"/>
                <a:cs typeface="Calibri" pitchFamily="34" charset="0"/>
              </a:rPr>
              <a:t> </a:t>
            </a:r>
            <a:r>
              <a:rPr lang="sl-SI" sz="2000" dirty="0">
                <a:effectLst>
                  <a:outerShdw blurRad="38100" dist="38100" dir="2700000" algn="tl">
                    <a:srgbClr val="C0C0C0"/>
                  </a:outerShdw>
                </a:effectLst>
                <a:latin typeface="Calibri" pitchFamily="34" charset="0"/>
                <a:cs typeface="Calibri" pitchFamily="34" charset="0"/>
              </a:rPr>
              <a:t>is </a:t>
            </a:r>
            <a:r>
              <a:rPr lang="en-US" sz="2000" dirty="0">
                <a:effectLst>
                  <a:outerShdw blurRad="38100" dist="38100" dir="2700000" algn="tl">
                    <a:srgbClr val="C0C0C0"/>
                  </a:outerShdw>
                </a:effectLst>
                <a:latin typeface="Calibri" pitchFamily="34" charset="0"/>
                <a:cs typeface="Calibri" pitchFamily="34" charset="0"/>
              </a:rPr>
              <a:t>a writer of vast energy and erudition, of richly layered cultural, historical and</a:t>
            </a:r>
            <a:r>
              <a:rPr lang="sl-SI" sz="2000" dirty="0">
                <a:effectLst>
                  <a:outerShdw blurRad="38100" dist="38100" dir="2700000" algn="tl">
                    <a:srgbClr val="C0C0C0"/>
                  </a:outerShdw>
                </a:effectLst>
                <a:latin typeface="Calibri" pitchFamily="34" charset="0"/>
                <a:cs typeface="Calibri" pitchFamily="34" charset="0"/>
              </a:rPr>
              <a:t> </a:t>
            </a:r>
            <a:r>
              <a:rPr lang="en-US" sz="2000" dirty="0">
                <a:effectLst>
                  <a:outerShdw blurRad="38100" dist="38100" dir="2700000" algn="tl">
                    <a:srgbClr val="C0C0C0"/>
                  </a:outerShdw>
                </a:effectLst>
                <a:latin typeface="Calibri" pitchFamily="34" charset="0"/>
                <a:cs typeface="Calibri" pitchFamily="34" charset="0"/>
              </a:rPr>
              <a:t>linguistic heritage seamlessly woven into powerful human drama.</a:t>
            </a:r>
          </a:p>
          <a:p>
            <a:pPr algn="r">
              <a:lnSpc>
                <a:spcPct val="80000"/>
              </a:lnSpc>
              <a:buFontTx/>
              <a:buNone/>
              <a:defRPr/>
            </a:pPr>
            <a:r>
              <a:rPr lang="en-US" sz="2000" dirty="0">
                <a:latin typeface="Calibri" pitchFamily="34" charset="0"/>
                <a:cs typeface="Calibri" pitchFamily="34" charset="0"/>
              </a:rPr>
              <a:t> </a:t>
            </a:r>
          </a:p>
          <a:p>
            <a:pPr algn="r">
              <a:lnSpc>
                <a:spcPct val="80000"/>
              </a:lnSpc>
              <a:buFontTx/>
              <a:buNone/>
              <a:defRPr/>
            </a:pPr>
            <a:r>
              <a:rPr lang="en-US" sz="2000" b="1" dirty="0" err="1" smtClean="0">
                <a:effectLst>
                  <a:outerShdw blurRad="38100" dist="38100" dir="2700000" algn="tl">
                    <a:srgbClr val="C0C0C0"/>
                  </a:outerShdw>
                </a:effectLst>
                <a:latin typeface="Calibri" pitchFamily="34" charset="0"/>
                <a:cs typeface="Calibri" pitchFamily="34" charset="0"/>
              </a:rPr>
              <a:t>Kis</a:t>
            </a:r>
            <a:r>
              <a:rPr lang="en-US" sz="2000" b="1" dirty="0">
                <a:effectLst>
                  <a:outerShdw blurRad="38100" dist="38100" dir="2700000" algn="tl">
                    <a:srgbClr val="C0C0C0"/>
                  </a:outerShdw>
                </a:effectLst>
                <a:latin typeface="Calibri" pitchFamily="34" charset="0"/>
                <a:cs typeface="Calibri" pitchFamily="34" charset="0"/>
              </a:rPr>
              <a:t>, </a:t>
            </a:r>
            <a:r>
              <a:rPr lang="en-US" sz="2000" b="1" dirty="0" err="1">
                <a:effectLst>
                  <a:outerShdw blurRad="38100" dist="38100" dir="2700000" algn="tl">
                    <a:srgbClr val="C0C0C0"/>
                  </a:outerShdw>
                </a:effectLst>
                <a:latin typeface="Calibri" pitchFamily="34" charset="0"/>
                <a:cs typeface="Calibri" pitchFamily="34" charset="0"/>
              </a:rPr>
              <a:t>Danilo</a:t>
            </a:r>
            <a:r>
              <a:rPr lang="en-US" sz="2000" b="1" dirty="0">
                <a:effectLst>
                  <a:outerShdw blurRad="38100" dist="38100" dir="2700000" algn="tl">
                    <a:srgbClr val="C0C0C0"/>
                  </a:outerShdw>
                </a:effectLst>
                <a:latin typeface="Calibri" pitchFamily="34" charset="0"/>
                <a:cs typeface="Calibri" pitchFamily="34" charset="0"/>
              </a:rPr>
              <a:t> (1998) </a:t>
            </a:r>
            <a:r>
              <a:rPr lang="en-US" sz="2000" b="1" i="1" dirty="0">
                <a:effectLst>
                  <a:outerShdw blurRad="38100" dist="38100" dir="2700000" algn="tl">
                    <a:srgbClr val="C0C0C0"/>
                  </a:outerShdw>
                </a:effectLst>
                <a:latin typeface="Calibri" pitchFamily="34" charset="0"/>
                <a:cs typeface="Calibri" pitchFamily="34" charset="0"/>
              </a:rPr>
              <a:t>Early Sorrows,</a:t>
            </a:r>
            <a:r>
              <a:rPr lang="en-US" sz="2000" i="1" dirty="0">
                <a:effectLst>
                  <a:outerShdw blurRad="38100" dist="38100" dir="2700000" algn="tl">
                    <a:srgbClr val="C0C0C0"/>
                  </a:outerShdw>
                </a:effectLst>
                <a:latin typeface="Calibri" pitchFamily="34" charset="0"/>
                <a:cs typeface="Calibri" pitchFamily="34" charset="0"/>
              </a:rPr>
              <a:t> </a:t>
            </a:r>
          </a:p>
          <a:p>
            <a:pPr algn="r">
              <a:lnSpc>
                <a:spcPct val="80000"/>
              </a:lnSpc>
              <a:buFontTx/>
              <a:buNone/>
              <a:defRPr/>
            </a:pPr>
            <a:r>
              <a:rPr lang="en-US" sz="2000" b="1" i="1" dirty="0">
                <a:effectLst>
                  <a:outerShdw blurRad="38100" dist="38100" dir="2700000" algn="tl">
                    <a:srgbClr val="C0C0C0"/>
                  </a:outerShdw>
                </a:effectLst>
                <a:latin typeface="Calibri" pitchFamily="34" charset="0"/>
                <a:cs typeface="Calibri" pitchFamily="34" charset="0"/>
              </a:rPr>
              <a:t>For Children and Sensitive Readers</a:t>
            </a:r>
            <a:r>
              <a:rPr lang="en-US" sz="2000" b="1" dirty="0">
                <a:effectLst>
                  <a:outerShdw blurRad="38100" dist="38100" dir="2700000" algn="tl">
                    <a:srgbClr val="C0C0C0"/>
                  </a:outerShdw>
                </a:effectLst>
                <a:latin typeface="Calibri" pitchFamily="34" charset="0"/>
                <a:cs typeface="Calibri" pitchFamily="34" charset="0"/>
              </a:rPr>
              <a:t>,</a:t>
            </a:r>
            <a:r>
              <a:rPr lang="en-US" sz="2000" dirty="0">
                <a:effectLst>
                  <a:outerShdw blurRad="38100" dist="38100" dir="2700000" algn="tl">
                    <a:srgbClr val="C0C0C0"/>
                  </a:outerShdw>
                </a:effectLst>
                <a:latin typeface="Calibri" pitchFamily="34" charset="0"/>
                <a:cs typeface="Calibri" pitchFamily="34" charset="0"/>
              </a:rPr>
              <a:t> </a:t>
            </a:r>
          </a:p>
          <a:p>
            <a:pPr algn="r">
              <a:lnSpc>
                <a:spcPct val="80000"/>
              </a:lnSpc>
              <a:buFontTx/>
              <a:buNone/>
              <a:defRPr/>
            </a:pPr>
            <a:r>
              <a:rPr lang="en-US" sz="2000" dirty="0">
                <a:effectLst>
                  <a:outerShdw blurRad="38100" dist="38100" dir="2700000" algn="tl">
                    <a:srgbClr val="C0C0C0"/>
                  </a:outerShdw>
                </a:effectLst>
                <a:latin typeface="Calibri" pitchFamily="34" charset="0"/>
                <a:cs typeface="Calibri" pitchFamily="34" charset="0"/>
              </a:rPr>
              <a:t>English translation by Michael Henry Heim, </a:t>
            </a:r>
          </a:p>
          <a:p>
            <a:pPr algn="r">
              <a:lnSpc>
                <a:spcPct val="80000"/>
              </a:lnSpc>
              <a:buFontTx/>
              <a:buNone/>
              <a:defRPr/>
            </a:pPr>
            <a:r>
              <a:rPr lang="en-US" sz="2000" dirty="0">
                <a:effectLst>
                  <a:outerShdw blurRad="38100" dist="38100" dir="2700000" algn="tl">
                    <a:srgbClr val="C0C0C0"/>
                  </a:outerShdw>
                </a:effectLst>
                <a:latin typeface="Calibri" pitchFamily="34" charset="0"/>
                <a:cs typeface="Calibri" pitchFamily="34" charset="0"/>
              </a:rPr>
              <a:t>New direction Books USA, or Penguin Canada</a:t>
            </a:r>
          </a:p>
        </p:txBody>
      </p:sp>
      <p:pic>
        <p:nvPicPr>
          <p:cNvPr id="34820" name="Picture 9"/>
          <p:cNvPicPr>
            <a:picLocks noChangeAspect="1" noChangeArrowheads="1"/>
          </p:cNvPicPr>
          <p:nvPr>
            <p:ph sz="quarter" idx="2"/>
          </p:nvPr>
        </p:nvPicPr>
        <p:blipFill>
          <a:blip r:embed="rId3"/>
          <a:srcRect/>
          <a:stretch>
            <a:fillRect/>
          </a:stretch>
        </p:blipFill>
        <p:spPr>
          <a:xfrm>
            <a:off x="5514975" y="4494213"/>
            <a:ext cx="3870325" cy="2600325"/>
          </a:xfrm>
          <a:noFill/>
        </p:spPr>
      </p:pic>
      <p:pic>
        <p:nvPicPr>
          <p:cNvPr id="34821" name="Picture 12" descr="21elShH1eAL"/>
          <p:cNvPicPr>
            <a:picLocks noGrp="1" noChangeAspect="1" noChangeArrowheads="1"/>
          </p:cNvPicPr>
          <p:nvPr>
            <p:ph sz="quarter" idx="3"/>
          </p:nvPr>
        </p:nvPicPr>
        <p:blipFill>
          <a:blip r:embed="rId4"/>
          <a:srcRect/>
          <a:stretch>
            <a:fillRect/>
          </a:stretch>
        </p:blipFill>
        <p:spPr>
          <a:xfrm>
            <a:off x="7753350" y="1617663"/>
            <a:ext cx="2622550" cy="2473325"/>
          </a:xfrm>
        </p:spPr>
      </p:pic>
      <p:pic>
        <p:nvPicPr>
          <p:cNvPr id="34822" name="Picture 13" descr="20607729"/>
          <p:cNvPicPr>
            <a:picLocks noChangeAspect="1" noChangeArrowheads="1"/>
          </p:cNvPicPr>
          <p:nvPr/>
        </p:nvPicPr>
        <p:blipFill>
          <a:blip r:embed="rId5"/>
          <a:srcRect/>
          <a:stretch>
            <a:fillRect/>
          </a:stretch>
        </p:blipFill>
        <p:spPr bwMode="auto">
          <a:xfrm>
            <a:off x="5572125" y="1419225"/>
            <a:ext cx="2035175" cy="291623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01688" y="2349500"/>
            <a:ext cx="9090025" cy="1963738"/>
          </a:xfrm>
        </p:spPr>
        <p:txBody>
          <a:bodyPr/>
          <a:lstStyle/>
          <a:p>
            <a:pPr>
              <a:defRPr/>
            </a:pPr>
            <a:r>
              <a:rPr lang="en-GB" sz="4400" b="1" dirty="0" smtClean="0">
                <a:solidFill>
                  <a:schemeClr val="accent5">
                    <a:lumMod val="25000"/>
                  </a:schemeClr>
                </a:solidFill>
                <a:latin typeface="Calibri" pitchFamily="34" charset="0"/>
                <a:cs typeface="Calibri" pitchFamily="34" charset="0"/>
              </a:rPr>
              <a:t>Effect of educational theatre and drama on communication skills and learning to learn</a:t>
            </a:r>
            <a:endParaRPr lang="hu-HU" sz="4400" dirty="0">
              <a:solidFill>
                <a:schemeClr val="accent5">
                  <a:lumMod val="25000"/>
                </a:schemeClr>
              </a:solidFill>
              <a:latin typeface="Calibri" pitchFamily="34" charset="0"/>
              <a:cs typeface="Calibri" pitchFamily="34" charset="0"/>
            </a:endParaRPr>
          </a:p>
        </p:txBody>
      </p:sp>
      <p:sp>
        <p:nvSpPr>
          <p:cNvPr id="35843" name="Téglalap 2"/>
          <p:cNvSpPr>
            <a:spLocks noChangeArrowheads="1"/>
          </p:cNvSpPr>
          <p:nvPr/>
        </p:nvSpPr>
        <p:spPr bwMode="auto">
          <a:xfrm>
            <a:off x="2832100" y="5130800"/>
            <a:ext cx="7010400" cy="954088"/>
          </a:xfrm>
          <a:prstGeom prst="rect">
            <a:avLst/>
          </a:prstGeom>
          <a:noFill/>
          <a:ln w="9525">
            <a:noFill/>
            <a:miter lim="800000"/>
            <a:headEnd/>
            <a:tailEnd/>
          </a:ln>
        </p:spPr>
        <p:txBody>
          <a:bodyPr>
            <a:spAutoFit/>
          </a:bodyPr>
          <a:lstStyle/>
          <a:p>
            <a:pPr algn="r"/>
            <a:r>
              <a:rPr lang="hu-HU" sz="2800" b="1">
                <a:latin typeface="Calibri" pitchFamily="34" charset="0"/>
              </a:rPr>
              <a:t>Results presented by </a:t>
            </a:r>
            <a:r>
              <a:rPr lang="en-GB" sz="2800" b="1" i="1">
                <a:latin typeface="Calibri" pitchFamily="34" charset="0"/>
              </a:rPr>
              <a:t>Ildikó Danis, </a:t>
            </a:r>
            <a:endParaRPr lang="hu-HU" sz="2800" b="1" i="1">
              <a:latin typeface="Calibri" pitchFamily="34" charset="0"/>
            </a:endParaRPr>
          </a:p>
          <a:p>
            <a:pPr algn="r"/>
            <a:r>
              <a:rPr lang="en-GB" sz="2800" b="1">
                <a:latin typeface="Calibri" pitchFamily="34" charset="0"/>
              </a:rPr>
              <a:t>DICE researcher</a:t>
            </a:r>
            <a:endParaRPr lang="hu-HU" sz="2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700" y="0"/>
            <a:ext cx="9623425" cy="427038"/>
          </a:xfrm>
        </p:spPr>
        <p:txBody>
          <a:bodyPr/>
          <a:lstStyle/>
          <a:p>
            <a:pPr algn="ctr">
              <a:defRPr/>
            </a:pPr>
            <a:r>
              <a:rPr lang="hu-HU" b="1" dirty="0" smtClean="0">
                <a:latin typeface="Calibri" pitchFamily="34" charset="0"/>
                <a:cs typeface="Calibri" pitchFamily="34" charset="0"/>
              </a:rPr>
              <a:t/>
            </a:r>
            <a:br>
              <a:rPr lang="hu-HU" b="1" dirty="0" smtClean="0">
                <a:latin typeface="Calibri" pitchFamily="34" charset="0"/>
                <a:cs typeface="Calibri" pitchFamily="34" charset="0"/>
              </a:rPr>
            </a:br>
            <a:r>
              <a:rPr lang="hu-HU" b="1" dirty="0" err="1" smtClean="0">
                <a:solidFill>
                  <a:schemeClr val="accent1">
                    <a:lumMod val="25000"/>
                  </a:schemeClr>
                </a:solidFill>
                <a:latin typeface="Calibri" pitchFamily="34" charset="0"/>
                <a:cs typeface="Calibri" pitchFamily="34" charset="0"/>
              </a:rPr>
              <a:t>Effects</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on</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communication</a:t>
            </a:r>
            <a:endParaRPr lang="hu-HU" dirty="0">
              <a:solidFill>
                <a:schemeClr val="accent1">
                  <a:lumMod val="25000"/>
                </a:schemeClr>
              </a:solidFill>
            </a:endParaRPr>
          </a:p>
        </p:txBody>
      </p:sp>
      <p:pic>
        <p:nvPicPr>
          <p:cNvPr id="36867" name="Picture 2"/>
          <p:cNvPicPr>
            <a:picLocks noGrp="1" noChangeAspect="1" noChangeArrowheads="1"/>
          </p:cNvPicPr>
          <p:nvPr>
            <p:ph idx="1"/>
          </p:nvPr>
        </p:nvPicPr>
        <p:blipFill>
          <a:blip r:embed="rId3"/>
          <a:srcRect/>
          <a:stretch>
            <a:fillRect/>
          </a:stretch>
        </p:blipFill>
        <p:spPr>
          <a:xfrm>
            <a:off x="393700" y="808038"/>
            <a:ext cx="9677400" cy="5803900"/>
          </a:xfrm>
          <a:noFill/>
        </p:spPr>
      </p:pic>
      <p:sp>
        <p:nvSpPr>
          <p:cNvPr id="36868" name="Téglalap 3"/>
          <p:cNvSpPr>
            <a:spLocks noChangeArrowheads="1"/>
          </p:cNvSpPr>
          <p:nvPr/>
        </p:nvSpPr>
        <p:spPr bwMode="auto">
          <a:xfrm>
            <a:off x="7404100" y="6599238"/>
            <a:ext cx="3886200" cy="401637"/>
          </a:xfrm>
          <a:prstGeom prst="rect">
            <a:avLst/>
          </a:prstGeom>
          <a:noFill/>
          <a:ln w="9525">
            <a:noFill/>
            <a:miter lim="800000"/>
            <a:headEnd/>
            <a:tailEnd/>
          </a:ln>
        </p:spPr>
        <p:txBody>
          <a:bodyPr>
            <a:spAutoFit/>
          </a:bodyPr>
          <a:lstStyle/>
          <a:p>
            <a:r>
              <a:rPr lang="hu-HU"/>
              <a:t>DICE Policy Paper page 37.</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Grp="1" noChangeAspect="1" noChangeArrowheads="1"/>
          </p:cNvPicPr>
          <p:nvPr>
            <p:ph idx="1"/>
          </p:nvPr>
        </p:nvPicPr>
        <p:blipFill>
          <a:blip r:embed="rId3"/>
          <a:srcRect/>
          <a:stretch>
            <a:fillRect/>
          </a:stretch>
        </p:blipFill>
        <p:spPr>
          <a:xfrm>
            <a:off x="546100" y="725488"/>
            <a:ext cx="9448800" cy="5873750"/>
          </a:xfrm>
          <a:noFill/>
        </p:spPr>
      </p:pic>
      <p:sp>
        <p:nvSpPr>
          <p:cNvPr id="5" name="Téglalap 4"/>
          <p:cNvSpPr/>
          <p:nvPr/>
        </p:nvSpPr>
        <p:spPr>
          <a:xfrm>
            <a:off x="241300" y="122238"/>
            <a:ext cx="8382000" cy="585787"/>
          </a:xfrm>
          <a:prstGeom prst="rect">
            <a:avLst/>
          </a:prstGeom>
        </p:spPr>
        <p:txBody>
          <a:bodyPr>
            <a:spAutoFit/>
          </a:bodyPr>
          <a:lstStyle/>
          <a:p>
            <a:pPr algn="ctr">
              <a:defRPr/>
            </a:pPr>
            <a:r>
              <a:rPr lang="hu-HU" sz="3200" b="1" dirty="0" err="1">
                <a:solidFill>
                  <a:schemeClr val="accent1">
                    <a:lumMod val="25000"/>
                  </a:schemeClr>
                </a:solidFill>
                <a:latin typeface="Calibri" pitchFamily="34" charset="0"/>
                <a:cs typeface="Calibri" pitchFamily="34" charset="0"/>
              </a:rPr>
              <a:t>Effects</a:t>
            </a:r>
            <a:r>
              <a:rPr lang="hu-HU" sz="3200" b="1" dirty="0">
                <a:solidFill>
                  <a:schemeClr val="accent1">
                    <a:lumMod val="25000"/>
                  </a:schemeClr>
                </a:solidFill>
                <a:latin typeface="Calibri" pitchFamily="34" charset="0"/>
                <a:cs typeface="Calibri" pitchFamily="34" charset="0"/>
              </a:rPr>
              <a:t> </a:t>
            </a:r>
            <a:r>
              <a:rPr lang="hu-HU" sz="3200" b="1" dirty="0" err="1">
                <a:solidFill>
                  <a:schemeClr val="accent1">
                    <a:lumMod val="25000"/>
                  </a:schemeClr>
                </a:solidFill>
                <a:latin typeface="Calibri" pitchFamily="34" charset="0"/>
                <a:cs typeface="Calibri" pitchFamily="34" charset="0"/>
              </a:rPr>
              <a:t>on</a:t>
            </a:r>
            <a:r>
              <a:rPr lang="hu-HU" sz="3200" b="1" dirty="0">
                <a:solidFill>
                  <a:schemeClr val="accent1">
                    <a:lumMod val="25000"/>
                  </a:schemeClr>
                </a:solidFill>
                <a:latin typeface="Calibri" pitchFamily="34" charset="0"/>
                <a:cs typeface="Calibri" pitchFamily="34" charset="0"/>
              </a:rPr>
              <a:t> </a:t>
            </a:r>
            <a:r>
              <a:rPr lang="hu-HU" sz="3200" b="1" dirty="0" err="1">
                <a:solidFill>
                  <a:schemeClr val="accent1">
                    <a:lumMod val="25000"/>
                  </a:schemeClr>
                </a:solidFill>
                <a:latin typeface="Calibri" pitchFamily="34" charset="0"/>
                <a:cs typeface="Calibri" pitchFamily="34" charset="0"/>
              </a:rPr>
              <a:t>learning</a:t>
            </a:r>
            <a:r>
              <a:rPr lang="hu-HU" sz="3200" b="1" dirty="0">
                <a:solidFill>
                  <a:schemeClr val="accent1">
                    <a:lumMod val="25000"/>
                  </a:schemeClr>
                </a:solidFill>
                <a:latin typeface="Calibri" pitchFamily="34" charset="0"/>
                <a:cs typeface="Calibri" pitchFamily="34" charset="0"/>
              </a:rPr>
              <a:t> </a:t>
            </a:r>
            <a:r>
              <a:rPr lang="hu-HU" sz="3200" b="1" dirty="0" err="1">
                <a:solidFill>
                  <a:schemeClr val="accent1">
                    <a:lumMod val="25000"/>
                  </a:schemeClr>
                </a:solidFill>
                <a:latin typeface="Calibri" pitchFamily="34" charset="0"/>
                <a:cs typeface="Calibri" pitchFamily="34" charset="0"/>
              </a:rPr>
              <a:t>to</a:t>
            </a:r>
            <a:r>
              <a:rPr lang="hu-HU" sz="3200" b="1" dirty="0">
                <a:solidFill>
                  <a:schemeClr val="accent1">
                    <a:lumMod val="25000"/>
                  </a:schemeClr>
                </a:solidFill>
                <a:latin typeface="Calibri" pitchFamily="34" charset="0"/>
                <a:cs typeface="Calibri" pitchFamily="34" charset="0"/>
              </a:rPr>
              <a:t> </a:t>
            </a:r>
            <a:r>
              <a:rPr lang="hu-HU" sz="3200" b="1" dirty="0" err="1">
                <a:solidFill>
                  <a:schemeClr val="accent1">
                    <a:lumMod val="25000"/>
                  </a:schemeClr>
                </a:solidFill>
                <a:latin typeface="Calibri" pitchFamily="34" charset="0"/>
                <a:cs typeface="Calibri" pitchFamily="34" charset="0"/>
              </a:rPr>
              <a:t>learn</a:t>
            </a:r>
            <a:endParaRPr lang="hu-HU" sz="3200" dirty="0"/>
          </a:p>
        </p:txBody>
      </p:sp>
      <p:sp>
        <p:nvSpPr>
          <p:cNvPr id="37892" name="Téglalap 3"/>
          <p:cNvSpPr>
            <a:spLocks noChangeArrowheads="1"/>
          </p:cNvSpPr>
          <p:nvPr/>
        </p:nvSpPr>
        <p:spPr bwMode="auto">
          <a:xfrm>
            <a:off x="7404100" y="6599238"/>
            <a:ext cx="3886200" cy="401637"/>
          </a:xfrm>
          <a:prstGeom prst="rect">
            <a:avLst/>
          </a:prstGeom>
          <a:noFill/>
          <a:ln w="9525">
            <a:noFill/>
            <a:miter lim="800000"/>
            <a:headEnd/>
            <a:tailEnd/>
          </a:ln>
        </p:spPr>
        <p:txBody>
          <a:bodyPr>
            <a:spAutoFit/>
          </a:bodyPr>
          <a:lstStyle/>
          <a:p>
            <a:r>
              <a:rPr lang="hu-HU"/>
              <a:t>DICE Policy Paper page 39.</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3"/>
          <a:srcRect/>
          <a:stretch>
            <a:fillRect/>
          </a:stretch>
        </p:blipFill>
        <p:spPr>
          <a:xfrm>
            <a:off x="0" y="0"/>
            <a:ext cx="6540500" cy="3703638"/>
          </a:xfrm>
          <a:noFill/>
        </p:spPr>
      </p:pic>
      <p:pic>
        <p:nvPicPr>
          <p:cNvPr id="38915" name="Picture 3"/>
          <p:cNvPicPr>
            <a:picLocks noChangeAspect="1" noChangeArrowheads="1"/>
          </p:cNvPicPr>
          <p:nvPr/>
        </p:nvPicPr>
        <p:blipFill>
          <a:blip r:embed="rId4"/>
          <a:srcRect/>
          <a:stretch>
            <a:fillRect/>
          </a:stretch>
        </p:blipFill>
        <p:spPr bwMode="auto">
          <a:xfrm>
            <a:off x="4508500" y="3676650"/>
            <a:ext cx="6184900" cy="3333750"/>
          </a:xfrm>
          <a:prstGeom prst="rect">
            <a:avLst/>
          </a:prstGeom>
          <a:noFill/>
          <a:ln w="9525">
            <a:noFill/>
            <a:miter lim="800000"/>
            <a:headEnd/>
            <a:tailEnd/>
          </a:ln>
        </p:spPr>
      </p:pic>
      <p:sp>
        <p:nvSpPr>
          <p:cNvPr id="38916" name="Szövegdoboz 3"/>
          <p:cNvSpPr txBox="1">
            <a:spLocks noChangeArrowheads="1"/>
          </p:cNvSpPr>
          <p:nvPr/>
        </p:nvSpPr>
        <p:spPr bwMode="auto">
          <a:xfrm>
            <a:off x="6794500" y="1112838"/>
            <a:ext cx="3124200" cy="955675"/>
          </a:xfrm>
          <a:prstGeom prst="rect">
            <a:avLst/>
          </a:prstGeom>
          <a:noFill/>
          <a:ln w="9525">
            <a:noFill/>
            <a:miter lim="800000"/>
            <a:headEnd/>
            <a:tailEnd/>
          </a:ln>
        </p:spPr>
        <p:txBody>
          <a:bodyPr>
            <a:spAutoFit/>
          </a:bodyPr>
          <a:lstStyle/>
          <a:p>
            <a:r>
              <a:rPr lang="hu-HU" sz="2800" b="1">
                <a:latin typeface="Calibri" pitchFamily="34" charset="0"/>
              </a:rPr>
              <a:t>Effects on creativity in learning</a:t>
            </a:r>
          </a:p>
        </p:txBody>
      </p:sp>
      <p:sp>
        <p:nvSpPr>
          <p:cNvPr id="38917" name="Szövegdoboz 4"/>
          <p:cNvSpPr txBox="1">
            <a:spLocks noChangeArrowheads="1"/>
          </p:cNvSpPr>
          <p:nvPr/>
        </p:nvSpPr>
        <p:spPr bwMode="auto">
          <a:xfrm>
            <a:off x="622300" y="5187950"/>
            <a:ext cx="3124200" cy="954088"/>
          </a:xfrm>
          <a:prstGeom prst="rect">
            <a:avLst/>
          </a:prstGeom>
          <a:noFill/>
          <a:ln w="9525">
            <a:noFill/>
            <a:miter lim="800000"/>
            <a:headEnd/>
            <a:tailEnd/>
          </a:ln>
        </p:spPr>
        <p:txBody>
          <a:bodyPr>
            <a:spAutoFit/>
          </a:bodyPr>
          <a:lstStyle/>
          <a:p>
            <a:r>
              <a:rPr lang="hu-HU" sz="2800" b="1">
                <a:latin typeface="Calibri" pitchFamily="34" charset="0"/>
              </a:rPr>
              <a:t>Effects on average grades in Palestine</a:t>
            </a:r>
          </a:p>
        </p:txBody>
      </p:sp>
      <p:sp>
        <p:nvSpPr>
          <p:cNvPr id="38918" name="Téglalap 5"/>
          <p:cNvSpPr>
            <a:spLocks noChangeArrowheads="1"/>
          </p:cNvSpPr>
          <p:nvPr/>
        </p:nvSpPr>
        <p:spPr bwMode="auto">
          <a:xfrm>
            <a:off x="0" y="6599238"/>
            <a:ext cx="3517900" cy="401637"/>
          </a:xfrm>
          <a:prstGeom prst="rect">
            <a:avLst/>
          </a:prstGeom>
          <a:noFill/>
          <a:ln w="9525">
            <a:noFill/>
            <a:miter lim="800000"/>
            <a:headEnd/>
            <a:tailEnd/>
          </a:ln>
        </p:spPr>
        <p:txBody>
          <a:bodyPr>
            <a:spAutoFit/>
          </a:bodyPr>
          <a:lstStyle/>
          <a:p>
            <a:r>
              <a:rPr lang="hu-HU"/>
              <a:t>DICE Policy Paper page 39.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defRPr/>
            </a:pPr>
            <a:r>
              <a:rPr lang="hu-HU" b="1" dirty="0" err="1" smtClean="0">
                <a:solidFill>
                  <a:schemeClr val="accent1">
                    <a:lumMod val="25000"/>
                  </a:schemeClr>
                </a:solidFill>
                <a:latin typeface="Calibri" pitchFamily="34" charset="0"/>
                <a:cs typeface="Calibri" pitchFamily="34" charset="0"/>
              </a:rPr>
              <a:t>Teachers</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about</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the</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children</a:t>
            </a:r>
            <a:endParaRPr lang="hu-HU" b="1" dirty="0">
              <a:solidFill>
                <a:schemeClr val="accent1">
                  <a:lumMod val="25000"/>
                </a:schemeClr>
              </a:solidFill>
              <a:latin typeface="Calibri" pitchFamily="34" charset="0"/>
              <a:cs typeface="Calibri" pitchFamily="34" charset="0"/>
            </a:endParaRPr>
          </a:p>
        </p:txBody>
      </p:sp>
      <p:pic>
        <p:nvPicPr>
          <p:cNvPr id="39939" name="Picture 2"/>
          <p:cNvPicPr>
            <a:picLocks noGrp="1" noChangeAspect="1" noChangeArrowheads="1"/>
          </p:cNvPicPr>
          <p:nvPr>
            <p:ph idx="1"/>
          </p:nvPr>
        </p:nvPicPr>
        <p:blipFill>
          <a:blip r:embed="rId3"/>
          <a:srcRect/>
          <a:stretch>
            <a:fillRect/>
          </a:stretch>
        </p:blipFill>
        <p:spPr>
          <a:xfrm>
            <a:off x="1536700" y="865188"/>
            <a:ext cx="6858000" cy="6108700"/>
          </a:xfrm>
          <a:noFill/>
        </p:spPr>
      </p:pic>
      <p:sp>
        <p:nvSpPr>
          <p:cNvPr id="39940" name="Téglalap 3"/>
          <p:cNvSpPr>
            <a:spLocks noChangeArrowheads="1"/>
          </p:cNvSpPr>
          <p:nvPr/>
        </p:nvSpPr>
        <p:spPr bwMode="auto">
          <a:xfrm>
            <a:off x="8547100" y="6294438"/>
            <a:ext cx="2146300" cy="708025"/>
          </a:xfrm>
          <a:prstGeom prst="rect">
            <a:avLst/>
          </a:prstGeom>
          <a:noFill/>
          <a:ln w="9525">
            <a:noFill/>
            <a:miter lim="800000"/>
            <a:headEnd/>
            <a:tailEnd/>
          </a:ln>
        </p:spPr>
        <p:txBody>
          <a:bodyPr>
            <a:spAutoFit/>
          </a:bodyPr>
          <a:lstStyle/>
          <a:p>
            <a:r>
              <a:rPr lang="hu-HU"/>
              <a:t>DICE Policy Paper page 52.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ím 1"/>
          <p:cNvSpPr>
            <a:spLocks noGrp="1"/>
          </p:cNvSpPr>
          <p:nvPr>
            <p:ph type="title"/>
          </p:nvPr>
        </p:nvSpPr>
        <p:spPr/>
        <p:txBody>
          <a:bodyPr/>
          <a:lstStyle/>
          <a:p>
            <a:r>
              <a:rPr lang="hu-HU" b="1" smtClean="0">
                <a:latin typeface="Calibri" pitchFamily="34" charset="0"/>
              </a:rPr>
              <a:t>Round table discussion </a:t>
            </a:r>
          </a:p>
        </p:txBody>
      </p:sp>
      <p:sp>
        <p:nvSpPr>
          <p:cNvPr id="40963" name="Tartalom helye 2"/>
          <p:cNvSpPr>
            <a:spLocks noGrp="1"/>
          </p:cNvSpPr>
          <p:nvPr>
            <p:ph idx="1"/>
          </p:nvPr>
        </p:nvSpPr>
        <p:spPr>
          <a:xfrm>
            <a:off x="534988" y="808038"/>
            <a:ext cx="9623425" cy="6172200"/>
          </a:xfrm>
        </p:spPr>
        <p:txBody>
          <a:bodyPr/>
          <a:lstStyle/>
          <a:p>
            <a:r>
              <a:rPr lang="en-GB" smtClean="0">
                <a:latin typeface="Calibri" pitchFamily="34" charset="0"/>
              </a:rPr>
              <a:t>Moderator: </a:t>
            </a:r>
            <a:r>
              <a:rPr lang="en-GB" b="1" i="1" smtClean="0">
                <a:latin typeface="Calibri" pitchFamily="34" charset="0"/>
              </a:rPr>
              <a:t>Jane Woddis</a:t>
            </a:r>
            <a:r>
              <a:rPr lang="en-GB" smtClean="0">
                <a:latin typeface="Calibri" pitchFamily="34" charset="0"/>
              </a:rPr>
              <a:t>, DICE national researcher, United Kingdom</a:t>
            </a:r>
            <a:endParaRPr lang="hu-HU" smtClean="0">
              <a:latin typeface="Calibri" pitchFamily="34" charset="0"/>
            </a:endParaRPr>
          </a:p>
          <a:p>
            <a:pPr>
              <a:buFontTx/>
              <a:buNone/>
            </a:pPr>
            <a:endParaRPr lang="hu-HU" smtClean="0">
              <a:latin typeface="Calibri" pitchFamily="34" charset="0"/>
            </a:endParaRPr>
          </a:p>
          <a:p>
            <a:r>
              <a:rPr lang="en-GB" b="1" i="1" smtClean="0">
                <a:latin typeface="Calibri" pitchFamily="34" charset="0"/>
                <a:cs typeface="Calibri" pitchFamily="34" charset="0"/>
              </a:rPr>
              <a:t>Chris Cooper</a:t>
            </a:r>
            <a:r>
              <a:rPr lang="en-GB" b="1" smtClean="0">
                <a:latin typeface="Calibri" pitchFamily="34" charset="0"/>
                <a:cs typeface="Calibri" pitchFamily="34" charset="0"/>
              </a:rPr>
              <a:t> </a:t>
            </a:r>
            <a:r>
              <a:rPr lang="en-GB" smtClean="0">
                <a:latin typeface="Calibri" pitchFamily="34" charset="0"/>
                <a:cs typeface="Calibri" pitchFamily="34" charset="0"/>
              </a:rPr>
              <a:t>presents Documented Practice: Suitcase – drama workshop, Big Brum Theatre in Education Company </a:t>
            </a:r>
            <a:endParaRPr lang="hu-HU" smtClean="0">
              <a:latin typeface="Calibri" pitchFamily="34" charset="0"/>
              <a:cs typeface="Calibri" pitchFamily="34" charset="0"/>
            </a:endParaRPr>
          </a:p>
          <a:p>
            <a:r>
              <a:rPr lang="en-GB" b="1" i="1" smtClean="0">
                <a:latin typeface="Calibri" pitchFamily="34" charset="0"/>
                <a:cs typeface="Calibri" pitchFamily="34" charset="0"/>
              </a:rPr>
              <a:t>Krisztina Mikó</a:t>
            </a:r>
            <a:r>
              <a:rPr lang="en-GB" b="1" smtClean="0">
                <a:latin typeface="Calibri" pitchFamily="34" charset="0"/>
                <a:cs typeface="Calibri" pitchFamily="34" charset="0"/>
              </a:rPr>
              <a:t> </a:t>
            </a:r>
            <a:r>
              <a:rPr lang="en-GB" smtClean="0">
                <a:latin typeface="Calibri" pitchFamily="34" charset="0"/>
                <a:cs typeface="Calibri" pitchFamily="34" charset="0"/>
              </a:rPr>
              <a:t>presents Documented Practice: Obstacle Race – theatre in education programme, Kava Drama/Theatre in Education Association, Hungary </a:t>
            </a:r>
            <a:endParaRPr lang="hu-HU" smtClean="0">
              <a:latin typeface="Calibri" pitchFamily="34" charset="0"/>
              <a:cs typeface="Calibri" pitchFamily="34" charset="0"/>
            </a:endParaRPr>
          </a:p>
          <a:p>
            <a:r>
              <a:rPr lang="en-GB" b="1" i="1" smtClean="0">
                <a:latin typeface="Calibri" pitchFamily="34" charset="0"/>
                <a:cs typeface="Calibri" pitchFamily="34" charset="0"/>
              </a:rPr>
              <a:t>Jean-Claude Berutti</a:t>
            </a:r>
            <a:r>
              <a:rPr lang="en-GB" i="1" smtClean="0">
                <a:latin typeface="Calibri" pitchFamily="34" charset="0"/>
                <a:cs typeface="Calibri" pitchFamily="34" charset="0"/>
              </a:rPr>
              <a:t>, </a:t>
            </a:r>
            <a:r>
              <a:rPr lang="en-GB" smtClean="0">
                <a:latin typeface="Calibri" pitchFamily="34" charset="0"/>
                <a:cs typeface="Calibri" pitchFamily="34" charset="0"/>
              </a:rPr>
              <a:t>president, European Theatre Convention, presents ETC’s project “Young Europe – Young Creation and Education in Theatre”</a:t>
            </a:r>
            <a:endParaRPr lang="hu-HU"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ytuł 1"/>
          <p:cNvSpPr>
            <a:spLocks noGrp="1"/>
          </p:cNvSpPr>
          <p:nvPr>
            <p:ph type="ctrTitle"/>
          </p:nvPr>
        </p:nvSpPr>
        <p:spPr/>
        <p:txBody>
          <a:bodyPr/>
          <a:lstStyle/>
          <a:p>
            <a:pPr algn="ctr"/>
            <a:r>
              <a:rPr lang="en-GB" b="1" i="1" smtClean="0">
                <a:solidFill>
                  <a:schemeClr val="tx1"/>
                </a:solidFill>
                <a:latin typeface="Calibri" pitchFamily="34" charset="0"/>
                <a:cs typeface="Calibri" pitchFamily="34" charset="0"/>
              </a:rPr>
              <a:t>Chris Cooper</a:t>
            </a:r>
            <a:endParaRPr lang="pl-PL" b="1" smtClean="0">
              <a:latin typeface="Calibri" pitchFamily="34" charset="0"/>
              <a:cs typeface="Calibri" pitchFamily="34" charset="0"/>
            </a:endParaRPr>
          </a:p>
        </p:txBody>
      </p:sp>
      <p:sp>
        <p:nvSpPr>
          <p:cNvPr id="41987" name="Podtytuł 2"/>
          <p:cNvSpPr>
            <a:spLocks noGrp="1"/>
          </p:cNvSpPr>
          <p:nvPr>
            <p:ph type="subTitle" idx="1"/>
          </p:nvPr>
        </p:nvSpPr>
        <p:spPr/>
        <p:txBody>
          <a:bodyPr/>
          <a:lstStyle/>
          <a:p>
            <a:r>
              <a:rPr lang="en-GB" smtClean="0">
                <a:latin typeface="Calibri" pitchFamily="34" charset="0"/>
                <a:cs typeface="Calibri" pitchFamily="34" charset="0"/>
              </a:rPr>
              <a:t>Big Brum Theatre in Education Company</a:t>
            </a:r>
            <a:endParaRPr lang="hu-HU" smtClean="0">
              <a:latin typeface="Calibri" pitchFamily="34" charset="0"/>
              <a:cs typeface="Calibri" pitchFamily="34" charset="0"/>
            </a:endParaRPr>
          </a:p>
          <a:p>
            <a:r>
              <a:rPr lang="hu-HU" smtClean="0">
                <a:latin typeface="Calibri" pitchFamily="34" charset="0"/>
                <a:cs typeface="Calibri" pitchFamily="34" charset="0"/>
              </a:rPr>
              <a:t>Birmingham, UK</a:t>
            </a:r>
            <a:endParaRPr lang="pl-PL" smtClean="0">
              <a:latin typeface="Calibri" pitchFamily="34" charset="0"/>
              <a:cs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p:cNvSpPr>
            <a:spLocks noGrp="1"/>
          </p:cNvSpPr>
          <p:nvPr>
            <p:ph type="ctrTitle"/>
          </p:nvPr>
        </p:nvSpPr>
        <p:spPr/>
        <p:txBody>
          <a:bodyPr/>
          <a:lstStyle/>
          <a:p>
            <a:pPr algn="ctr"/>
            <a:r>
              <a:rPr lang="en-GB" b="1" i="1" smtClean="0">
                <a:solidFill>
                  <a:schemeClr val="tx1"/>
                </a:solidFill>
                <a:latin typeface="Calibri" pitchFamily="34" charset="0"/>
                <a:cs typeface="Calibri" pitchFamily="34" charset="0"/>
              </a:rPr>
              <a:t>Krisztina Mikó</a:t>
            </a:r>
            <a:endParaRPr lang="pl-PL" b="1" smtClean="0">
              <a:latin typeface="Calibri" pitchFamily="34" charset="0"/>
              <a:cs typeface="Calibri" pitchFamily="34" charset="0"/>
            </a:endParaRPr>
          </a:p>
        </p:txBody>
      </p:sp>
      <p:sp>
        <p:nvSpPr>
          <p:cNvPr id="43011" name="Podtytuł 2"/>
          <p:cNvSpPr>
            <a:spLocks noGrp="1"/>
          </p:cNvSpPr>
          <p:nvPr>
            <p:ph type="subTitle" idx="1"/>
          </p:nvPr>
        </p:nvSpPr>
        <p:spPr/>
        <p:txBody>
          <a:bodyPr/>
          <a:lstStyle/>
          <a:p>
            <a:r>
              <a:rPr lang="en-GB" smtClean="0">
                <a:latin typeface="Calibri" pitchFamily="34" charset="0"/>
                <a:cs typeface="Calibri" pitchFamily="34" charset="0"/>
              </a:rPr>
              <a:t>Kava Drama/Theatre in Education Association</a:t>
            </a:r>
            <a:endParaRPr lang="hu-HU" smtClean="0">
              <a:latin typeface="Calibri" pitchFamily="34" charset="0"/>
              <a:cs typeface="Calibri" pitchFamily="34" charset="0"/>
            </a:endParaRPr>
          </a:p>
          <a:p>
            <a:r>
              <a:rPr lang="hu-HU" smtClean="0">
                <a:latin typeface="Calibri" pitchFamily="34" charset="0"/>
                <a:cs typeface="Calibri" pitchFamily="34" charset="0"/>
              </a:rPr>
              <a:t>Budapest, </a:t>
            </a:r>
            <a:r>
              <a:rPr lang="en-GB" smtClean="0">
                <a:latin typeface="Calibri" pitchFamily="34" charset="0"/>
                <a:cs typeface="Calibri" pitchFamily="34" charset="0"/>
              </a:rPr>
              <a:t>Hungary</a:t>
            </a:r>
            <a:endParaRPr lang="pl-PL" smtClean="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p:cNvSpPr>
            <a:spLocks noGrp="1"/>
          </p:cNvSpPr>
          <p:nvPr>
            <p:ph type="title"/>
          </p:nvPr>
        </p:nvSpPr>
        <p:spPr/>
        <p:txBody>
          <a:bodyPr/>
          <a:lstStyle/>
          <a:p>
            <a:pPr eaLnBrk="1" hangingPunct="1"/>
            <a:r>
              <a:rPr lang="hu-HU" b="1" smtClean="0">
                <a:latin typeface="Calibri" pitchFamily="34" charset="0"/>
              </a:rPr>
              <a:t>The consortium</a:t>
            </a:r>
          </a:p>
        </p:txBody>
      </p:sp>
      <p:sp>
        <p:nvSpPr>
          <p:cNvPr id="7171" name="Tartalom helye 2"/>
          <p:cNvSpPr>
            <a:spLocks noGrp="1"/>
          </p:cNvSpPr>
          <p:nvPr>
            <p:ph idx="1"/>
          </p:nvPr>
        </p:nvSpPr>
        <p:spPr>
          <a:xfrm>
            <a:off x="241300" y="808038"/>
            <a:ext cx="10452100" cy="4991100"/>
          </a:xfrm>
        </p:spPr>
        <p:txBody>
          <a:bodyPr/>
          <a:lstStyle/>
          <a:p>
            <a:pPr eaLnBrk="1" hangingPunct="1">
              <a:buFontTx/>
              <a:buNone/>
              <a:defRPr/>
            </a:pPr>
            <a:r>
              <a:rPr lang="hu-HU" sz="2000" b="1" dirty="0" err="1" smtClean="0">
                <a:solidFill>
                  <a:schemeClr val="accent1">
                    <a:lumMod val="25000"/>
                  </a:schemeClr>
                </a:solidFill>
                <a:latin typeface="Calibri" pitchFamily="34" charset="0"/>
              </a:rPr>
              <a:t>Consortium</a:t>
            </a:r>
            <a:r>
              <a:rPr lang="hu-HU" sz="2000" b="1" dirty="0" smtClean="0">
                <a:solidFill>
                  <a:schemeClr val="accent1">
                    <a:lumMod val="25000"/>
                  </a:schemeClr>
                </a:solidFill>
                <a:latin typeface="Calibri" pitchFamily="34" charset="0"/>
              </a:rPr>
              <a:t> </a:t>
            </a:r>
            <a:r>
              <a:rPr lang="hu-HU" sz="2000" b="1" dirty="0" err="1" smtClean="0">
                <a:solidFill>
                  <a:schemeClr val="accent1">
                    <a:lumMod val="25000"/>
                  </a:schemeClr>
                </a:solidFill>
                <a:latin typeface="Calibri" pitchFamily="34" charset="0"/>
              </a:rPr>
              <a:t>leader</a:t>
            </a:r>
            <a:r>
              <a:rPr lang="hu-HU" sz="2000" b="1" dirty="0" smtClean="0">
                <a:solidFill>
                  <a:schemeClr val="accent1">
                    <a:lumMod val="25000"/>
                  </a:schemeClr>
                </a:solidFill>
                <a:latin typeface="Calibri" pitchFamily="34" charset="0"/>
              </a:rPr>
              <a:t>:</a:t>
            </a:r>
          </a:p>
          <a:p>
            <a:pPr eaLnBrk="1" hangingPunct="1">
              <a:defRPr/>
            </a:pPr>
            <a:r>
              <a:rPr lang="hu-HU" sz="2000" b="1" dirty="0" smtClean="0">
                <a:latin typeface="Calibri" pitchFamily="34" charset="0"/>
              </a:rPr>
              <a:t>Hungary: </a:t>
            </a:r>
            <a:r>
              <a:rPr lang="hu-HU" sz="2000" dirty="0" smtClean="0">
                <a:latin typeface="Calibri" pitchFamily="34" charset="0"/>
              </a:rPr>
              <a:t>Káva </a:t>
            </a:r>
            <a:r>
              <a:rPr lang="hu-HU" sz="2000" dirty="0" err="1" smtClean="0">
                <a:latin typeface="Calibri" pitchFamily="34" charset="0"/>
              </a:rPr>
              <a:t>Theatre</a:t>
            </a:r>
            <a:r>
              <a:rPr lang="hu-HU" sz="2000" dirty="0" smtClean="0">
                <a:latin typeface="Calibri" pitchFamily="34" charset="0"/>
              </a:rPr>
              <a:t> </a:t>
            </a:r>
            <a:r>
              <a:rPr lang="hu-HU" sz="2000" dirty="0" err="1" smtClean="0">
                <a:latin typeface="Calibri" pitchFamily="34" charset="0"/>
              </a:rPr>
              <a:t>in</a:t>
            </a:r>
            <a:r>
              <a:rPr lang="hu-HU" sz="2000" dirty="0" smtClean="0">
                <a:latin typeface="Calibri" pitchFamily="34" charset="0"/>
              </a:rPr>
              <a:t> Education </a:t>
            </a:r>
            <a:r>
              <a:rPr lang="hu-HU" sz="2000" dirty="0" err="1" smtClean="0">
                <a:latin typeface="Calibri" pitchFamily="34" charset="0"/>
              </a:rPr>
              <a:t>Company</a:t>
            </a:r>
            <a:r>
              <a:rPr lang="hu-HU" sz="2000" dirty="0" smtClean="0">
                <a:latin typeface="Calibri" pitchFamily="34" charset="0"/>
              </a:rPr>
              <a:t> (Káva Kulturális </a:t>
            </a:r>
            <a:r>
              <a:rPr lang="hu-HU" sz="2000" dirty="0" err="1" smtClean="0">
                <a:latin typeface="Calibri" pitchFamily="34" charset="0"/>
              </a:rPr>
              <a:t>Mûhely</a:t>
            </a:r>
            <a:r>
              <a:rPr lang="hu-HU" sz="2000" dirty="0" smtClean="0">
                <a:latin typeface="Calibri" pitchFamily="34" charset="0"/>
              </a:rPr>
              <a:t>)</a:t>
            </a:r>
          </a:p>
          <a:p>
            <a:pPr eaLnBrk="1" hangingPunct="1">
              <a:buFontTx/>
              <a:buNone/>
              <a:defRPr/>
            </a:pPr>
            <a:r>
              <a:rPr lang="hu-HU" sz="2000" b="1" dirty="0" err="1" smtClean="0">
                <a:solidFill>
                  <a:schemeClr val="accent1">
                    <a:lumMod val="25000"/>
                  </a:schemeClr>
                </a:solidFill>
                <a:latin typeface="Calibri" pitchFamily="34" charset="0"/>
              </a:rPr>
              <a:t>Consortium</a:t>
            </a:r>
            <a:r>
              <a:rPr lang="hu-HU" sz="2000" b="1" dirty="0" smtClean="0">
                <a:solidFill>
                  <a:schemeClr val="accent1">
                    <a:lumMod val="25000"/>
                  </a:schemeClr>
                </a:solidFill>
                <a:latin typeface="Calibri" pitchFamily="34" charset="0"/>
              </a:rPr>
              <a:t> </a:t>
            </a:r>
            <a:r>
              <a:rPr lang="hu-HU" sz="2000" b="1" dirty="0" err="1" smtClean="0">
                <a:solidFill>
                  <a:schemeClr val="accent1">
                    <a:lumMod val="25000"/>
                  </a:schemeClr>
                </a:solidFill>
                <a:latin typeface="Calibri" pitchFamily="34" charset="0"/>
              </a:rPr>
              <a:t>members</a:t>
            </a:r>
            <a:r>
              <a:rPr lang="hu-HU" sz="2000" b="1" dirty="0" smtClean="0">
                <a:solidFill>
                  <a:schemeClr val="accent1">
                    <a:lumMod val="25000"/>
                  </a:schemeClr>
                </a:solidFill>
                <a:latin typeface="Calibri" pitchFamily="34" charset="0"/>
              </a:rPr>
              <a:t>: </a:t>
            </a:r>
          </a:p>
          <a:p>
            <a:pPr eaLnBrk="1" hangingPunct="1">
              <a:defRPr/>
            </a:pPr>
            <a:r>
              <a:rPr lang="hu-HU" sz="2000" b="1" dirty="0" err="1" smtClean="0">
                <a:latin typeface="Calibri" pitchFamily="34" charset="0"/>
              </a:rPr>
              <a:t>Netherlands</a:t>
            </a:r>
            <a:r>
              <a:rPr lang="hu-HU" sz="2000" b="1" dirty="0" smtClean="0">
                <a:latin typeface="Calibri" pitchFamily="34" charset="0"/>
              </a:rPr>
              <a:t>:</a:t>
            </a:r>
            <a:r>
              <a:rPr lang="hu-HU" sz="2000" dirty="0" smtClean="0">
                <a:latin typeface="Calibri" pitchFamily="34" charset="0"/>
              </a:rPr>
              <a:t> </a:t>
            </a:r>
            <a:r>
              <a:rPr lang="hu-HU" sz="2000" dirty="0" err="1" smtClean="0">
                <a:latin typeface="Calibri" pitchFamily="34" charset="0"/>
              </a:rPr>
              <a:t>Foundation</a:t>
            </a:r>
            <a:r>
              <a:rPr lang="hu-HU" sz="2000" dirty="0" smtClean="0">
                <a:latin typeface="Calibri" pitchFamily="34" charset="0"/>
              </a:rPr>
              <a:t> </a:t>
            </a:r>
            <a:r>
              <a:rPr lang="hu-HU" sz="2000" dirty="0" err="1" smtClean="0">
                <a:latin typeface="Calibri" pitchFamily="34" charset="0"/>
              </a:rPr>
              <a:t>Leesmij</a:t>
            </a:r>
            <a:endParaRPr lang="hu-HU" sz="2000" dirty="0" smtClean="0">
              <a:latin typeface="Calibri" pitchFamily="34" charset="0"/>
            </a:endParaRPr>
          </a:p>
          <a:p>
            <a:pPr eaLnBrk="1" hangingPunct="1">
              <a:defRPr/>
            </a:pPr>
            <a:r>
              <a:rPr lang="hu-HU" sz="2000" b="1" dirty="0" err="1" smtClean="0">
                <a:latin typeface="Calibri" pitchFamily="34" charset="0"/>
              </a:rPr>
              <a:t>Poland</a:t>
            </a:r>
            <a:r>
              <a:rPr lang="hu-HU" sz="2000" b="1" dirty="0" smtClean="0">
                <a:latin typeface="Calibri" pitchFamily="34" charset="0"/>
              </a:rPr>
              <a:t>:</a:t>
            </a:r>
            <a:r>
              <a:rPr lang="hu-HU" sz="2000" dirty="0" smtClean="0">
                <a:latin typeface="Calibri" pitchFamily="34" charset="0"/>
              </a:rPr>
              <a:t> University of Gdansk (</a:t>
            </a:r>
            <a:r>
              <a:rPr lang="hu-HU" sz="2000" dirty="0" err="1" smtClean="0">
                <a:latin typeface="Calibri" pitchFamily="34" charset="0"/>
              </a:rPr>
              <a:t>Uniwersytet</a:t>
            </a:r>
            <a:r>
              <a:rPr lang="hu-HU" sz="2000" dirty="0" smtClean="0">
                <a:latin typeface="Calibri" pitchFamily="34" charset="0"/>
              </a:rPr>
              <a:t> Gdanski)</a:t>
            </a:r>
          </a:p>
          <a:p>
            <a:pPr eaLnBrk="1" hangingPunct="1">
              <a:defRPr/>
            </a:pPr>
            <a:r>
              <a:rPr lang="hu-HU" sz="2000" b="1" dirty="0" err="1" smtClean="0">
                <a:latin typeface="Calibri" pitchFamily="34" charset="0"/>
              </a:rPr>
              <a:t>Romania</a:t>
            </a:r>
            <a:r>
              <a:rPr lang="hu-HU" sz="2000" b="1" dirty="0" smtClean="0">
                <a:latin typeface="Calibri" pitchFamily="34" charset="0"/>
              </a:rPr>
              <a:t>:</a:t>
            </a:r>
            <a:r>
              <a:rPr lang="hu-HU" sz="2000" dirty="0" smtClean="0">
                <a:latin typeface="Calibri" pitchFamily="34" charset="0"/>
              </a:rPr>
              <a:t> Sigma Art </a:t>
            </a:r>
            <a:r>
              <a:rPr lang="hu-HU" sz="2000" dirty="0" err="1" smtClean="0">
                <a:latin typeface="Calibri" pitchFamily="34" charset="0"/>
              </a:rPr>
              <a:t>Foundation</a:t>
            </a:r>
            <a:r>
              <a:rPr lang="hu-HU" sz="2000" dirty="0" smtClean="0">
                <a:latin typeface="Calibri" pitchFamily="34" charset="0"/>
              </a:rPr>
              <a:t> (</a:t>
            </a:r>
            <a:r>
              <a:rPr lang="hu-HU" sz="2000" dirty="0" err="1" smtClean="0">
                <a:latin typeface="Calibri" pitchFamily="34" charset="0"/>
              </a:rPr>
              <a:t>Fundatia</a:t>
            </a:r>
            <a:r>
              <a:rPr lang="hu-HU" sz="2000" dirty="0" smtClean="0">
                <a:latin typeface="Calibri" pitchFamily="34" charset="0"/>
              </a:rPr>
              <a:t> </a:t>
            </a:r>
            <a:r>
              <a:rPr lang="hu-HU" sz="2000" dirty="0" err="1" smtClean="0">
                <a:latin typeface="Calibri" pitchFamily="34" charset="0"/>
              </a:rPr>
              <a:t>Culturala</a:t>
            </a:r>
            <a:r>
              <a:rPr lang="hu-HU" sz="2000" dirty="0" smtClean="0">
                <a:latin typeface="Calibri" pitchFamily="34" charset="0"/>
              </a:rPr>
              <a:t> </a:t>
            </a:r>
            <a:r>
              <a:rPr lang="hu-HU" sz="2000" dirty="0" err="1" smtClean="0">
                <a:latin typeface="Calibri" pitchFamily="34" charset="0"/>
              </a:rPr>
              <a:t>Pentru</a:t>
            </a:r>
            <a:r>
              <a:rPr lang="hu-HU" sz="2000" dirty="0" smtClean="0">
                <a:latin typeface="Calibri" pitchFamily="34" charset="0"/>
              </a:rPr>
              <a:t> </a:t>
            </a:r>
            <a:r>
              <a:rPr lang="hu-HU" sz="2000" dirty="0" err="1" smtClean="0">
                <a:latin typeface="Calibri" pitchFamily="34" charset="0"/>
              </a:rPr>
              <a:t>Tineret</a:t>
            </a:r>
            <a:r>
              <a:rPr lang="hu-HU" sz="2000" dirty="0" smtClean="0">
                <a:latin typeface="Calibri" pitchFamily="34" charset="0"/>
              </a:rPr>
              <a:t> Sigma Art)</a:t>
            </a:r>
          </a:p>
          <a:p>
            <a:pPr eaLnBrk="1" hangingPunct="1">
              <a:defRPr/>
            </a:pPr>
            <a:r>
              <a:rPr lang="hu-HU" sz="2000" b="1" dirty="0" err="1" smtClean="0">
                <a:latin typeface="Calibri" pitchFamily="34" charset="0"/>
              </a:rPr>
              <a:t>Slovenia</a:t>
            </a:r>
            <a:r>
              <a:rPr lang="hu-HU" sz="2000" b="1" dirty="0" smtClean="0">
                <a:latin typeface="Calibri" pitchFamily="34" charset="0"/>
              </a:rPr>
              <a:t>:</a:t>
            </a:r>
            <a:r>
              <a:rPr lang="hu-HU" sz="2000" dirty="0" smtClean="0">
                <a:latin typeface="Calibri" pitchFamily="34" charset="0"/>
              </a:rPr>
              <a:t> </a:t>
            </a:r>
            <a:r>
              <a:rPr lang="hu-HU" sz="2000" dirty="0" err="1" smtClean="0">
                <a:latin typeface="Calibri" pitchFamily="34" charset="0"/>
              </a:rPr>
              <a:t>Taka</a:t>
            </a:r>
            <a:r>
              <a:rPr lang="hu-HU" sz="2000" dirty="0" smtClean="0">
                <a:latin typeface="Calibri" pitchFamily="34" charset="0"/>
              </a:rPr>
              <a:t> </a:t>
            </a:r>
            <a:r>
              <a:rPr lang="hu-HU" sz="2000" dirty="0" err="1" smtClean="0">
                <a:latin typeface="Calibri" pitchFamily="34" charset="0"/>
              </a:rPr>
              <a:t>Tuka</a:t>
            </a:r>
            <a:r>
              <a:rPr lang="hu-HU" sz="2000" dirty="0" smtClean="0">
                <a:latin typeface="Calibri" pitchFamily="34" charset="0"/>
              </a:rPr>
              <a:t> Club (</a:t>
            </a:r>
            <a:r>
              <a:rPr lang="hu-HU" sz="2000" dirty="0" err="1" smtClean="0">
                <a:latin typeface="Calibri" pitchFamily="34" charset="0"/>
              </a:rPr>
              <a:t>Durštvo</a:t>
            </a:r>
            <a:r>
              <a:rPr lang="hu-HU" sz="2000" dirty="0" smtClean="0">
                <a:latin typeface="Calibri" pitchFamily="34" charset="0"/>
              </a:rPr>
              <a:t> </a:t>
            </a:r>
            <a:r>
              <a:rPr lang="hu-HU" sz="2000" dirty="0" err="1" smtClean="0">
                <a:latin typeface="Calibri" pitchFamily="34" charset="0"/>
              </a:rPr>
              <a:t>Taka</a:t>
            </a:r>
            <a:r>
              <a:rPr lang="hu-HU" sz="2000" dirty="0" smtClean="0">
                <a:latin typeface="Calibri" pitchFamily="34" charset="0"/>
              </a:rPr>
              <a:t> </a:t>
            </a:r>
            <a:r>
              <a:rPr lang="hu-HU" sz="2000" dirty="0" err="1" smtClean="0">
                <a:latin typeface="Calibri" pitchFamily="34" charset="0"/>
              </a:rPr>
              <a:t>Tuka</a:t>
            </a:r>
            <a:r>
              <a:rPr lang="hu-HU" sz="2000" dirty="0" smtClean="0">
                <a:latin typeface="Calibri" pitchFamily="34" charset="0"/>
              </a:rPr>
              <a:t>)</a:t>
            </a:r>
          </a:p>
          <a:p>
            <a:pPr eaLnBrk="1" hangingPunct="1">
              <a:defRPr/>
            </a:pPr>
            <a:r>
              <a:rPr lang="hu-HU" sz="2000" b="1" dirty="0" smtClean="0">
                <a:latin typeface="Calibri" pitchFamily="34" charset="0"/>
              </a:rPr>
              <a:t>United </a:t>
            </a:r>
            <a:r>
              <a:rPr lang="hu-HU" sz="2000" b="1" dirty="0" err="1" smtClean="0">
                <a:latin typeface="Calibri" pitchFamily="34" charset="0"/>
              </a:rPr>
              <a:t>Kingdom</a:t>
            </a:r>
            <a:r>
              <a:rPr lang="hu-HU" sz="2000" b="1" dirty="0" smtClean="0">
                <a:latin typeface="Calibri" pitchFamily="34" charset="0"/>
              </a:rPr>
              <a:t>:</a:t>
            </a:r>
            <a:r>
              <a:rPr lang="hu-HU" sz="2000" dirty="0" smtClean="0">
                <a:latin typeface="Calibri" pitchFamily="34" charset="0"/>
              </a:rPr>
              <a:t> Big </a:t>
            </a:r>
            <a:r>
              <a:rPr lang="hu-HU" sz="2000" dirty="0" err="1" smtClean="0">
                <a:latin typeface="Calibri" pitchFamily="34" charset="0"/>
              </a:rPr>
              <a:t>Brum</a:t>
            </a:r>
            <a:r>
              <a:rPr lang="hu-HU" sz="2000" dirty="0" smtClean="0">
                <a:latin typeface="Calibri" pitchFamily="34" charset="0"/>
              </a:rPr>
              <a:t> </a:t>
            </a:r>
            <a:r>
              <a:rPr lang="hu-HU" sz="2000" dirty="0" err="1" smtClean="0">
                <a:latin typeface="Calibri" pitchFamily="34" charset="0"/>
              </a:rPr>
              <a:t>Theatre</a:t>
            </a:r>
            <a:r>
              <a:rPr lang="hu-HU" sz="2000" dirty="0" smtClean="0">
                <a:latin typeface="Calibri" pitchFamily="34" charset="0"/>
              </a:rPr>
              <a:t> </a:t>
            </a:r>
            <a:r>
              <a:rPr lang="hu-HU" sz="2000" dirty="0" err="1" smtClean="0">
                <a:latin typeface="Calibri" pitchFamily="34" charset="0"/>
              </a:rPr>
              <a:t>in</a:t>
            </a:r>
            <a:r>
              <a:rPr lang="hu-HU" sz="2000" dirty="0" smtClean="0">
                <a:latin typeface="Calibri" pitchFamily="34" charset="0"/>
              </a:rPr>
              <a:t> Education Co. Ltd.</a:t>
            </a:r>
          </a:p>
          <a:p>
            <a:pPr eaLnBrk="1" hangingPunct="1">
              <a:buFontTx/>
              <a:buNone/>
              <a:defRPr/>
            </a:pPr>
            <a:r>
              <a:rPr lang="hu-HU" sz="2000" b="1" dirty="0" err="1" smtClean="0">
                <a:solidFill>
                  <a:schemeClr val="accent1">
                    <a:lumMod val="25000"/>
                  </a:schemeClr>
                </a:solidFill>
                <a:latin typeface="Calibri" pitchFamily="34" charset="0"/>
              </a:rPr>
              <a:t>Associate</a:t>
            </a:r>
            <a:r>
              <a:rPr lang="hu-HU" sz="2000" b="1" dirty="0" smtClean="0">
                <a:solidFill>
                  <a:schemeClr val="accent1">
                    <a:lumMod val="25000"/>
                  </a:schemeClr>
                </a:solidFill>
                <a:latin typeface="Calibri" pitchFamily="34" charset="0"/>
              </a:rPr>
              <a:t> </a:t>
            </a:r>
            <a:r>
              <a:rPr lang="hu-HU" sz="2000" b="1" dirty="0" err="1" smtClean="0">
                <a:solidFill>
                  <a:schemeClr val="accent1">
                    <a:lumMod val="25000"/>
                  </a:schemeClr>
                </a:solidFill>
                <a:latin typeface="Calibri" pitchFamily="34" charset="0"/>
              </a:rPr>
              <a:t>partners</a:t>
            </a:r>
            <a:r>
              <a:rPr lang="hu-HU" sz="2000" b="1" dirty="0" smtClean="0">
                <a:solidFill>
                  <a:schemeClr val="accent1">
                    <a:lumMod val="25000"/>
                  </a:schemeClr>
                </a:solidFill>
                <a:latin typeface="Calibri" pitchFamily="34" charset="0"/>
              </a:rPr>
              <a:t>: </a:t>
            </a:r>
          </a:p>
          <a:p>
            <a:pPr eaLnBrk="1" hangingPunct="1">
              <a:defRPr/>
            </a:pPr>
            <a:r>
              <a:rPr lang="hu-HU" sz="2000" b="1" dirty="0" err="1" smtClean="0">
                <a:latin typeface="Calibri" pitchFamily="34" charset="0"/>
              </a:rPr>
              <a:t>Czech</a:t>
            </a:r>
            <a:r>
              <a:rPr lang="hu-HU" sz="2000" b="1" dirty="0" smtClean="0">
                <a:latin typeface="Calibri" pitchFamily="34" charset="0"/>
              </a:rPr>
              <a:t> </a:t>
            </a:r>
            <a:r>
              <a:rPr lang="hu-HU" sz="2000" b="1" dirty="0" err="1" smtClean="0">
                <a:latin typeface="Calibri" pitchFamily="34" charset="0"/>
              </a:rPr>
              <a:t>Republic</a:t>
            </a:r>
            <a:r>
              <a:rPr lang="hu-HU" sz="2000" b="1" dirty="0" smtClean="0">
                <a:latin typeface="Calibri" pitchFamily="34" charset="0"/>
              </a:rPr>
              <a:t>: </a:t>
            </a:r>
            <a:r>
              <a:rPr lang="hu-HU" sz="2000" dirty="0" smtClean="0">
                <a:latin typeface="Calibri" pitchFamily="34" charset="0"/>
              </a:rPr>
              <a:t>Charles University, </a:t>
            </a:r>
            <a:r>
              <a:rPr lang="hu-HU" sz="2000" dirty="0" err="1" smtClean="0">
                <a:latin typeface="Calibri" pitchFamily="34" charset="0"/>
              </a:rPr>
              <a:t>Prague</a:t>
            </a:r>
            <a:endParaRPr lang="hu-HU" sz="2000" dirty="0" smtClean="0">
              <a:latin typeface="Calibri" pitchFamily="34" charset="0"/>
            </a:endParaRPr>
          </a:p>
          <a:p>
            <a:pPr eaLnBrk="1" hangingPunct="1">
              <a:defRPr/>
            </a:pPr>
            <a:r>
              <a:rPr lang="hu-HU" sz="2000" b="1" dirty="0" err="1" smtClean="0">
                <a:latin typeface="Calibri" pitchFamily="34" charset="0"/>
              </a:rPr>
              <a:t>Norway</a:t>
            </a:r>
            <a:r>
              <a:rPr lang="hu-HU" sz="2000" b="1" dirty="0" smtClean="0">
                <a:latin typeface="Calibri" pitchFamily="34" charset="0"/>
              </a:rPr>
              <a:t>:</a:t>
            </a:r>
            <a:r>
              <a:rPr lang="hu-HU" sz="2000" dirty="0" smtClean="0">
                <a:latin typeface="Calibri" pitchFamily="34" charset="0"/>
              </a:rPr>
              <a:t> Bergen University College (</a:t>
            </a:r>
            <a:r>
              <a:rPr lang="hu-HU" sz="2000" dirty="0" err="1" smtClean="0">
                <a:latin typeface="Calibri" pitchFamily="34" charset="0"/>
              </a:rPr>
              <a:t>Hogskolen</a:t>
            </a:r>
            <a:r>
              <a:rPr lang="hu-HU" sz="2000" dirty="0" smtClean="0">
                <a:latin typeface="Calibri" pitchFamily="34" charset="0"/>
              </a:rPr>
              <a:t> i Bergen)</a:t>
            </a:r>
          </a:p>
          <a:p>
            <a:pPr eaLnBrk="1" hangingPunct="1">
              <a:defRPr/>
            </a:pPr>
            <a:r>
              <a:rPr lang="hu-HU" sz="2000" b="1" dirty="0" err="1" smtClean="0">
                <a:latin typeface="Calibri" pitchFamily="34" charset="0"/>
              </a:rPr>
              <a:t>Palestine</a:t>
            </a:r>
            <a:r>
              <a:rPr lang="hu-HU" sz="2000" b="1" dirty="0" smtClean="0">
                <a:latin typeface="Calibri" pitchFamily="34" charset="0"/>
              </a:rPr>
              <a:t>:</a:t>
            </a:r>
            <a:r>
              <a:rPr lang="hu-HU" sz="2000" dirty="0" smtClean="0">
                <a:latin typeface="Calibri" pitchFamily="34" charset="0"/>
              </a:rPr>
              <a:t> </a:t>
            </a:r>
            <a:r>
              <a:rPr lang="hu-HU" sz="2000" dirty="0" err="1" smtClean="0">
                <a:latin typeface="Calibri" pitchFamily="34" charset="0"/>
              </a:rPr>
              <a:t>Theatre</a:t>
            </a:r>
            <a:r>
              <a:rPr lang="hu-HU" sz="2000" dirty="0" smtClean="0">
                <a:latin typeface="Calibri" pitchFamily="34" charset="0"/>
              </a:rPr>
              <a:t> Day </a:t>
            </a:r>
            <a:r>
              <a:rPr lang="hu-HU" sz="2000" dirty="0" err="1" smtClean="0">
                <a:latin typeface="Calibri" pitchFamily="34" charset="0"/>
              </a:rPr>
              <a:t>Productions</a:t>
            </a:r>
            <a:endParaRPr lang="hu-HU" sz="2000" dirty="0" smtClean="0">
              <a:latin typeface="Calibri" pitchFamily="34" charset="0"/>
            </a:endParaRPr>
          </a:p>
          <a:p>
            <a:pPr eaLnBrk="1" hangingPunct="1">
              <a:defRPr/>
            </a:pPr>
            <a:r>
              <a:rPr lang="hu-HU" sz="2000" b="1" dirty="0" err="1" smtClean="0">
                <a:latin typeface="Calibri" pitchFamily="34" charset="0"/>
              </a:rPr>
              <a:t>Portugal</a:t>
            </a:r>
            <a:r>
              <a:rPr lang="hu-HU" sz="2000" b="1" dirty="0" smtClean="0">
                <a:latin typeface="Calibri" pitchFamily="34" charset="0"/>
              </a:rPr>
              <a:t>:</a:t>
            </a:r>
            <a:r>
              <a:rPr lang="hu-HU" sz="2000" dirty="0" smtClean="0">
                <a:latin typeface="Calibri" pitchFamily="34" charset="0"/>
              </a:rPr>
              <a:t> </a:t>
            </a:r>
            <a:r>
              <a:rPr lang="hu-HU" sz="2000" dirty="0" err="1" smtClean="0">
                <a:latin typeface="Calibri" pitchFamily="34" charset="0"/>
              </a:rPr>
              <a:t>Technical</a:t>
            </a:r>
            <a:r>
              <a:rPr lang="hu-HU" sz="2000" dirty="0" smtClean="0">
                <a:latin typeface="Calibri" pitchFamily="34" charset="0"/>
              </a:rPr>
              <a:t> University of </a:t>
            </a:r>
            <a:r>
              <a:rPr lang="hu-HU" sz="2000" dirty="0" err="1" smtClean="0">
                <a:latin typeface="Calibri" pitchFamily="34" charset="0"/>
              </a:rPr>
              <a:t>Lisbon</a:t>
            </a:r>
            <a:r>
              <a:rPr lang="hu-HU" sz="2000" dirty="0" smtClean="0">
                <a:latin typeface="Calibri" pitchFamily="34" charset="0"/>
              </a:rPr>
              <a:t> (</a:t>
            </a:r>
            <a:r>
              <a:rPr lang="hu-HU" sz="2000" dirty="0" err="1" smtClean="0">
                <a:latin typeface="Calibri" pitchFamily="34" charset="0"/>
              </a:rPr>
              <a:t>Universidade</a:t>
            </a:r>
            <a:r>
              <a:rPr lang="hu-HU" sz="2000" dirty="0" smtClean="0">
                <a:latin typeface="Calibri" pitchFamily="34" charset="0"/>
              </a:rPr>
              <a:t> </a:t>
            </a:r>
            <a:r>
              <a:rPr lang="hu-HU" sz="2000" dirty="0" err="1" smtClean="0">
                <a:latin typeface="Calibri" pitchFamily="34" charset="0"/>
              </a:rPr>
              <a:t>Técnica</a:t>
            </a:r>
            <a:r>
              <a:rPr lang="hu-HU" sz="2000" dirty="0" smtClean="0">
                <a:latin typeface="Calibri" pitchFamily="34" charset="0"/>
              </a:rPr>
              <a:t> de </a:t>
            </a:r>
            <a:r>
              <a:rPr lang="hu-HU" sz="2000" dirty="0" err="1" smtClean="0">
                <a:latin typeface="Calibri" pitchFamily="34" charset="0"/>
              </a:rPr>
              <a:t>Lisboa</a:t>
            </a:r>
            <a:r>
              <a:rPr lang="hu-HU" sz="2000" dirty="0" smtClean="0">
                <a:latin typeface="Calibri" pitchFamily="34" charset="0"/>
              </a:rPr>
              <a:t>)</a:t>
            </a:r>
          </a:p>
          <a:p>
            <a:pPr eaLnBrk="1" hangingPunct="1">
              <a:defRPr/>
            </a:pPr>
            <a:r>
              <a:rPr lang="hu-HU" sz="2000" b="1" dirty="0" err="1" smtClean="0">
                <a:latin typeface="Calibri" pitchFamily="34" charset="0"/>
              </a:rPr>
              <a:t>Serbia</a:t>
            </a:r>
            <a:r>
              <a:rPr lang="hu-HU" sz="2000" b="1" dirty="0" smtClean="0">
                <a:latin typeface="Calibri" pitchFamily="34" charset="0"/>
              </a:rPr>
              <a:t>:</a:t>
            </a:r>
            <a:r>
              <a:rPr lang="hu-HU" sz="2000" dirty="0" smtClean="0">
                <a:latin typeface="Calibri" pitchFamily="34" charset="0"/>
              </a:rPr>
              <a:t> Center </a:t>
            </a:r>
            <a:r>
              <a:rPr lang="hu-HU" sz="2000" dirty="0" err="1" smtClean="0">
                <a:latin typeface="Calibri" pitchFamily="34" charset="0"/>
              </a:rPr>
              <a:t>for</a:t>
            </a:r>
            <a:r>
              <a:rPr lang="hu-HU" sz="2000" dirty="0" smtClean="0">
                <a:latin typeface="Calibri" pitchFamily="34" charset="0"/>
              </a:rPr>
              <a:t> </a:t>
            </a:r>
            <a:r>
              <a:rPr lang="hu-HU" sz="2000" dirty="0" err="1" smtClean="0">
                <a:latin typeface="Calibri" pitchFamily="34" charset="0"/>
              </a:rPr>
              <a:t>Drama</a:t>
            </a:r>
            <a:r>
              <a:rPr lang="hu-HU" sz="2000" dirty="0" smtClean="0">
                <a:latin typeface="Calibri" pitchFamily="34" charset="0"/>
              </a:rPr>
              <a:t> </a:t>
            </a:r>
            <a:r>
              <a:rPr lang="hu-HU" sz="2000" dirty="0" err="1" smtClean="0">
                <a:latin typeface="Calibri" pitchFamily="34" charset="0"/>
              </a:rPr>
              <a:t>in</a:t>
            </a:r>
            <a:r>
              <a:rPr lang="hu-HU" sz="2000" dirty="0" smtClean="0">
                <a:latin typeface="Calibri" pitchFamily="34" charset="0"/>
              </a:rPr>
              <a:t> Education and Art CEDEUM (</a:t>
            </a:r>
            <a:r>
              <a:rPr lang="hu-HU" sz="2000" dirty="0" err="1" smtClean="0">
                <a:latin typeface="Calibri" pitchFamily="34" charset="0"/>
              </a:rPr>
              <a:t>Centar</a:t>
            </a:r>
            <a:r>
              <a:rPr lang="hu-HU" sz="2000" dirty="0" smtClean="0">
                <a:latin typeface="Calibri" pitchFamily="34" charset="0"/>
              </a:rPr>
              <a:t> </a:t>
            </a:r>
            <a:r>
              <a:rPr lang="hu-HU" sz="2000" dirty="0" err="1" smtClean="0">
                <a:latin typeface="Calibri" pitchFamily="34" charset="0"/>
              </a:rPr>
              <a:t>za</a:t>
            </a:r>
            <a:r>
              <a:rPr lang="hu-HU" sz="2000" dirty="0" smtClean="0">
                <a:latin typeface="Calibri" pitchFamily="34" charset="0"/>
              </a:rPr>
              <a:t> </a:t>
            </a:r>
            <a:r>
              <a:rPr lang="hu-HU" sz="2000" dirty="0" err="1" smtClean="0">
                <a:latin typeface="Calibri" pitchFamily="34" charset="0"/>
              </a:rPr>
              <a:t>dramu</a:t>
            </a:r>
            <a:r>
              <a:rPr lang="hu-HU" sz="2000" dirty="0" smtClean="0">
                <a:latin typeface="Calibri" pitchFamily="34" charset="0"/>
              </a:rPr>
              <a:t> u </a:t>
            </a:r>
            <a:r>
              <a:rPr lang="hu-HU" sz="2000" dirty="0" err="1" smtClean="0">
                <a:latin typeface="Calibri" pitchFamily="34" charset="0"/>
              </a:rPr>
              <a:t>edukaciji</a:t>
            </a:r>
            <a:r>
              <a:rPr lang="hu-HU" sz="2000" dirty="0" smtClean="0">
                <a:latin typeface="Calibri" pitchFamily="34" charset="0"/>
              </a:rPr>
              <a:t> i </a:t>
            </a:r>
            <a:r>
              <a:rPr lang="hu-HU" sz="2000" dirty="0" err="1" smtClean="0">
                <a:latin typeface="Calibri" pitchFamily="34" charset="0"/>
              </a:rPr>
              <a:t>umetnosti</a:t>
            </a:r>
            <a:r>
              <a:rPr lang="hu-HU" sz="2000" dirty="0" smtClean="0">
                <a:latin typeface="Calibri" pitchFamily="34" charset="0"/>
              </a:rPr>
              <a:t>)</a:t>
            </a:r>
          </a:p>
          <a:p>
            <a:pPr eaLnBrk="1" hangingPunct="1">
              <a:defRPr/>
            </a:pPr>
            <a:r>
              <a:rPr lang="hu-HU" sz="2000" b="1" dirty="0" err="1" smtClean="0">
                <a:latin typeface="Calibri" pitchFamily="34" charset="0"/>
              </a:rPr>
              <a:t>Sweden</a:t>
            </a:r>
            <a:r>
              <a:rPr lang="hu-HU" sz="2000" b="1" dirty="0" smtClean="0">
                <a:latin typeface="Calibri" pitchFamily="34" charset="0"/>
              </a:rPr>
              <a:t>:</a:t>
            </a:r>
            <a:r>
              <a:rPr lang="hu-HU" sz="2000" dirty="0" smtClean="0">
                <a:latin typeface="Calibri" pitchFamily="34" charset="0"/>
              </a:rPr>
              <a:t> </a:t>
            </a:r>
            <a:r>
              <a:rPr lang="hu-HU" sz="2000" dirty="0" err="1" smtClean="0">
                <a:latin typeface="Calibri" pitchFamily="34" charset="0"/>
              </a:rPr>
              <a:t>Culture</a:t>
            </a:r>
            <a:r>
              <a:rPr lang="hu-HU" sz="2000" dirty="0" smtClean="0">
                <a:latin typeface="Calibri" pitchFamily="34" charset="0"/>
              </a:rPr>
              <a:t> Centre </a:t>
            </a:r>
            <a:r>
              <a:rPr lang="hu-HU" sz="2000" dirty="0" err="1" smtClean="0">
                <a:latin typeface="Calibri" pitchFamily="34" charset="0"/>
              </a:rPr>
              <a:t>for</a:t>
            </a:r>
            <a:r>
              <a:rPr lang="hu-HU" sz="2000" dirty="0" smtClean="0">
                <a:latin typeface="Calibri" pitchFamily="34" charset="0"/>
              </a:rPr>
              <a:t> </a:t>
            </a:r>
            <a:r>
              <a:rPr lang="hu-HU" sz="2000" dirty="0" err="1" smtClean="0">
                <a:latin typeface="Calibri" pitchFamily="34" charset="0"/>
              </a:rPr>
              <a:t>Children</a:t>
            </a:r>
            <a:r>
              <a:rPr lang="hu-HU" sz="2000" dirty="0" smtClean="0">
                <a:latin typeface="Calibri" pitchFamily="34" charset="0"/>
              </a:rPr>
              <a:t> and </a:t>
            </a:r>
            <a:r>
              <a:rPr lang="hu-HU" sz="2000" dirty="0" err="1" smtClean="0">
                <a:latin typeface="Calibri" pitchFamily="34" charset="0"/>
              </a:rPr>
              <a:t>Youth</a:t>
            </a:r>
            <a:r>
              <a:rPr lang="hu-HU" sz="2000" dirty="0" smtClean="0">
                <a:latin typeface="Calibri" pitchFamily="34" charset="0"/>
              </a:rPr>
              <a:t> </a:t>
            </a:r>
            <a:r>
              <a:rPr lang="hu-HU" sz="2000" dirty="0" err="1" smtClean="0">
                <a:latin typeface="Calibri" pitchFamily="34" charset="0"/>
              </a:rPr>
              <a:t>in</a:t>
            </a:r>
            <a:r>
              <a:rPr lang="hu-HU" sz="2000" dirty="0" smtClean="0">
                <a:latin typeface="Calibri" pitchFamily="34" charset="0"/>
              </a:rPr>
              <a:t> </a:t>
            </a:r>
            <a:r>
              <a:rPr lang="hu-HU" sz="2000" dirty="0" err="1" smtClean="0">
                <a:latin typeface="Calibri" pitchFamily="34" charset="0"/>
              </a:rPr>
              <a:t>Umea</a:t>
            </a:r>
            <a:r>
              <a:rPr lang="hu-HU" sz="2000" dirty="0" smtClean="0">
                <a:latin typeface="Calibri" pitchFamily="34" charset="0"/>
              </a:rPr>
              <a:t> (</a:t>
            </a:r>
            <a:r>
              <a:rPr lang="hu-HU" sz="2000" dirty="0" err="1" smtClean="0">
                <a:latin typeface="Calibri" pitchFamily="34" charset="0"/>
              </a:rPr>
              <a:t>Kulturcentrum</a:t>
            </a:r>
            <a:r>
              <a:rPr lang="hu-HU" sz="2000" dirty="0" smtClean="0">
                <a:latin typeface="Calibri" pitchFamily="34" charset="0"/>
              </a:rPr>
              <a:t> </a:t>
            </a:r>
            <a:r>
              <a:rPr lang="hu-HU" sz="2000" dirty="0" err="1" smtClean="0">
                <a:latin typeface="Calibri" pitchFamily="34" charset="0"/>
              </a:rPr>
              <a:t>för</a:t>
            </a:r>
            <a:r>
              <a:rPr lang="hu-HU" sz="2000" dirty="0" smtClean="0">
                <a:latin typeface="Calibri" pitchFamily="34" charset="0"/>
              </a:rPr>
              <a:t> </a:t>
            </a:r>
            <a:r>
              <a:rPr lang="hu-HU" sz="2000" dirty="0" err="1" smtClean="0">
                <a:latin typeface="Calibri" pitchFamily="34" charset="0"/>
              </a:rPr>
              <a:t>barn</a:t>
            </a:r>
            <a:r>
              <a:rPr lang="hu-HU" sz="2000" dirty="0" smtClean="0">
                <a:latin typeface="Calibri" pitchFamily="34" charset="0"/>
              </a:rPr>
              <a:t> </a:t>
            </a:r>
            <a:r>
              <a:rPr lang="hu-HU" sz="2000" dirty="0" err="1" smtClean="0">
                <a:latin typeface="Calibri" pitchFamily="34" charset="0"/>
              </a:rPr>
              <a:t>och</a:t>
            </a:r>
            <a:r>
              <a:rPr lang="hu-HU" sz="2000" dirty="0" smtClean="0">
                <a:latin typeface="Calibri" pitchFamily="34" charset="0"/>
              </a:rPr>
              <a:t> </a:t>
            </a:r>
            <a:r>
              <a:rPr lang="hu-HU" sz="2000" dirty="0" err="1" smtClean="0">
                <a:latin typeface="Calibri" pitchFamily="34" charset="0"/>
              </a:rPr>
              <a:t>unga</a:t>
            </a:r>
            <a:r>
              <a:rPr lang="hu-HU" sz="2000" dirty="0" smtClean="0">
                <a:latin typeface="Calibri" pitchFamily="34" charset="0"/>
              </a:rPr>
              <a:t>)</a:t>
            </a:r>
          </a:p>
          <a:p>
            <a:pPr eaLnBrk="1" hangingPunct="1">
              <a:defRPr/>
            </a:pPr>
            <a:endParaRPr lang="hu-HU"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pPr>
              <a:defRPr/>
            </a:pPr>
            <a:r>
              <a:rPr lang="en-GB" b="1" dirty="0" smtClean="0">
                <a:solidFill>
                  <a:schemeClr val="accent5">
                    <a:lumMod val="25000"/>
                  </a:schemeClr>
                </a:solidFill>
                <a:latin typeface="Calibri" pitchFamily="34" charset="0"/>
                <a:cs typeface="Calibri" pitchFamily="34" charset="0"/>
              </a:rPr>
              <a:t>Effect of educational theatre and drama on social competences and active citizenship</a:t>
            </a:r>
            <a:endParaRPr lang="hu-HU" dirty="0">
              <a:solidFill>
                <a:schemeClr val="accent5">
                  <a:lumMod val="25000"/>
                </a:schemeClr>
              </a:solidFill>
              <a:latin typeface="Calibri" pitchFamily="34" charset="0"/>
              <a:cs typeface="Calibri" pitchFamily="34" charset="0"/>
            </a:endParaRPr>
          </a:p>
        </p:txBody>
      </p:sp>
      <p:sp>
        <p:nvSpPr>
          <p:cNvPr id="44035" name="Alcím 2"/>
          <p:cNvSpPr>
            <a:spLocks noGrp="1"/>
          </p:cNvSpPr>
          <p:nvPr>
            <p:ph type="subTitle" idx="1"/>
          </p:nvPr>
        </p:nvSpPr>
        <p:spPr/>
        <p:txBody>
          <a:bodyPr/>
          <a:lstStyle/>
          <a:p>
            <a:pPr algn="r"/>
            <a:r>
              <a:rPr lang="en-GB" sz="2800" b="1" smtClean="0">
                <a:latin typeface="Calibri" pitchFamily="34" charset="0"/>
              </a:rPr>
              <a:t>Results presented by </a:t>
            </a:r>
            <a:r>
              <a:rPr lang="en-GB" sz="2800" b="1" i="1" smtClean="0">
                <a:latin typeface="Calibri" pitchFamily="34" charset="0"/>
              </a:rPr>
              <a:t>Attila Varga</a:t>
            </a:r>
            <a:r>
              <a:rPr lang="hu-HU" sz="2800" b="1" i="1" smtClean="0">
                <a:latin typeface="Calibri" pitchFamily="34" charset="0"/>
              </a:rPr>
              <a:t>, </a:t>
            </a:r>
          </a:p>
          <a:p>
            <a:pPr algn="r"/>
            <a:r>
              <a:rPr lang="en-GB" sz="2800" b="1" smtClean="0">
                <a:latin typeface="Calibri" pitchFamily="34" charset="0"/>
              </a:rPr>
              <a:t>DICE researcher</a:t>
            </a:r>
            <a:endParaRPr lang="hu-HU" sz="28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ím 1"/>
          <p:cNvSpPr>
            <a:spLocks noGrp="1"/>
          </p:cNvSpPr>
          <p:nvPr>
            <p:ph type="title"/>
          </p:nvPr>
        </p:nvSpPr>
        <p:spPr>
          <a:xfrm>
            <a:off x="-63500" y="74613"/>
            <a:ext cx="9623425" cy="811212"/>
          </a:xfrm>
        </p:spPr>
        <p:txBody>
          <a:bodyPr/>
          <a:lstStyle/>
          <a:p>
            <a:pPr algn="ctr">
              <a:defRPr/>
            </a:pPr>
            <a:r>
              <a:rPr lang="hu-HU" b="1" dirty="0" smtClean="0">
                <a:latin typeface="Calibri" pitchFamily="34" charset="0"/>
                <a:cs typeface="Calibri" pitchFamily="34" charset="0"/>
              </a:rPr>
              <a:t/>
            </a:r>
            <a:br>
              <a:rPr lang="hu-HU" b="1" dirty="0" smtClean="0">
                <a:latin typeface="Calibri" pitchFamily="34" charset="0"/>
                <a:cs typeface="Calibri" pitchFamily="34" charset="0"/>
              </a:rPr>
            </a:br>
            <a:r>
              <a:rPr lang="hu-HU" b="1" dirty="0" err="1" smtClean="0">
                <a:solidFill>
                  <a:schemeClr val="accent1">
                    <a:lumMod val="25000"/>
                  </a:schemeClr>
                </a:solidFill>
                <a:latin typeface="Calibri" pitchFamily="34" charset="0"/>
                <a:cs typeface="Calibri" pitchFamily="34" charset="0"/>
              </a:rPr>
              <a:t>Effects</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on</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social</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competence</a:t>
            </a:r>
            <a:r>
              <a:rPr lang="hu-HU" b="1" dirty="0" smtClean="0">
                <a:latin typeface="Calibri" pitchFamily="34" charset="0"/>
                <a:cs typeface="Calibri" pitchFamily="34" charset="0"/>
              </a:rPr>
              <a:t/>
            </a:r>
            <a:br>
              <a:rPr lang="hu-HU" b="1" dirty="0" smtClean="0">
                <a:latin typeface="Calibri" pitchFamily="34" charset="0"/>
                <a:cs typeface="Calibri" pitchFamily="34" charset="0"/>
              </a:rPr>
            </a:br>
            <a:endParaRPr lang="hu-HU" b="1" dirty="0" smtClean="0">
              <a:latin typeface="Calibri" pitchFamily="34" charset="0"/>
              <a:cs typeface="Calibri" pitchFamily="34" charset="0"/>
            </a:endParaRPr>
          </a:p>
        </p:txBody>
      </p:sp>
      <p:pic>
        <p:nvPicPr>
          <p:cNvPr id="45059" name="Picture 4"/>
          <p:cNvPicPr>
            <a:picLocks noGrp="1" noChangeAspect="1" noChangeArrowheads="1"/>
          </p:cNvPicPr>
          <p:nvPr>
            <p:ph idx="1"/>
          </p:nvPr>
        </p:nvPicPr>
        <p:blipFill>
          <a:blip r:embed="rId2"/>
          <a:srcRect/>
          <a:stretch>
            <a:fillRect/>
          </a:stretch>
        </p:blipFill>
        <p:spPr>
          <a:xfrm>
            <a:off x="927100" y="957263"/>
            <a:ext cx="7848600" cy="6022975"/>
          </a:xfrm>
          <a:noFill/>
        </p:spPr>
      </p:pic>
      <p:sp>
        <p:nvSpPr>
          <p:cNvPr id="45060" name="Téglalap 4"/>
          <p:cNvSpPr>
            <a:spLocks noChangeArrowheads="1"/>
          </p:cNvSpPr>
          <p:nvPr/>
        </p:nvSpPr>
        <p:spPr bwMode="auto">
          <a:xfrm>
            <a:off x="8763000" y="6294438"/>
            <a:ext cx="2146300" cy="708025"/>
          </a:xfrm>
          <a:prstGeom prst="rect">
            <a:avLst/>
          </a:prstGeom>
          <a:noFill/>
          <a:ln w="9525">
            <a:noFill/>
            <a:miter lim="800000"/>
            <a:headEnd/>
            <a:tailEnd/>
          </a:ln>
        </p:spPr>
        <p:txBody>
          <a:bodyPr>
            <a:spAutoFit/>
          </a:bodyPr>
          <a:lstStyle/>
          <a:p>
            <a:r>
              <a:rPr lang="hu-HU"/>
              <a:t>DICE Policy Paper page 42.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a:srcRect/>
          <a:stretch>
            <a:fillRect/>
          </a:stretch>
        </p:blipFill>
        <p:spPr>
          <a:xfrm>
            <a:off x="622300" y="515938"/>
            <a:ext cx="8077200" cy="6356350"/>
          </a:xfrm>
          <a:noFill/>
        </p:spPr>
      </p:pic>
      <p:sp>
        <p:nvSpPr>
          <p:cNvPr id="46083" name="Téglalap 2"/>
          <p:cNvSpPr>
            <a:spLocks noChangeArrowheads="1"/>
          </p:cNvSpPr>
          <p:nvPr/>
        </p:nvSpPr>
        <p:spPr bwMode="auto">
          <a:xfrm>
            <a:off x="8851900" y="6197600"/>
            <a:ext cx="2133600" cy="706438"/>
          </a:xfrm>
          <a:prstGeom prst="rect">
            <a:avLst/>
          </a:prstGeom>
          <a:noFill/>
          <a:ln w="9525">
            <a:noFill/>
            <a:miter lim="800000"/>
            <a:headEnd/>
            <a:tailEnd/>
          </a:ln>
        </p:spPr>
        <p:txBody>
          <a:bodyPr>
            <a:spAutoFit/>
          </a:bodyPr>
          <a:lstStyle/>
          <a:p>
            <a:r>
              <a:rPr lang="hu-HU"/>
              <a:t>DICE Policy </a:t>
            </a:r>
          </a:p>
          <a:p>
            <a:r>
              <a:rPr lang="hu-HU"/>
              <a:t>Paper page 43.</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a:srcRect/>
          <a:stretch>
            <a:fillRect/>
          </a:stretch>
        </p:blipFill>
        <p:spPr>
          <a:xfrm>
            <a:off x="241300" y="808038"/>
            <a:ext cx="8496300" cy="5486400"/>
          </a:xfrm>
          <a:noFill/>
        </p:spPr>
      </p:pic>
      <p:sp>
        <p:nvSpPr>
          <p:cNvPr id="47107" name="Téglalap 2"/>
          <p:cNvSpPr>
            <a:spLocks noChangeArrowheads="1"/>
          </p:cNvSpPr>
          <p:nvPr/>
        </p:nvSpPr>
        <p:spPr bwMode="auto">
          <a:xfrm>
            <a:off x="8763000" y="6294438"/>
            <a:ext cx="2146300" cy="708025"/>
          </a:xfrm>
          <a:prstGeom prst="rect">
            <a:avLst/>
          </a:prstGeom>
          <a:noFill/>
          <a:ln w="9525">
            <a:noFill/>
            <a:miter lim="800000"/>
            <a:headEnd/>
            <a:tailEnd/>
          </a:ln>
        </p:spPr>
        <p:txBody>
          <a:bodyPr>
            <a:spAutoFit/>
          </a:bodyPr>
          <a:lstStyle/>
          <a:p>
            <a:r>
              <a:rPr lang="hu-HU"/>
              <a:t>DICE Policy Paper page 43.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2"/>
          <a:srcRect/>
          <a:stretch>
            <a:fillRect/>
          </a:stretch>
        </p:blipFill>
        <p:spPr>
          <a:xfrm>
            <a:off x="0" y="0"/>
            <a:ext cx="6489700" cy="3711575"/>
          </a:xfrm>
          <a:noFill/>
        </p:spPr>
      </p:pic>
      <p:pic>
        <p:nvPicPr>
          <p:cNvPr id="48131" name="Picture 3"/>
          <p:cNvPicPr>
            <a:picLocks noChangeAspect="1" noChangeArrowheads="1"/>
          </p:cNvPicPr>
          <p:nvPr/>
        </p:nvPicPr>
        <p:blipFill>
          <a:blip r:embed="rId3"/>
          <a:srcRect/>
          <a:stretch>
            <a:fillRect/>
          </a:stretch>
        </p:blipFill>
        <p:spPr bwMode="auto">
          <a:xfrm>
            <a:off x="4537075" y="3476625"/>
            <a:ext cx="6156325" cy="3543300"/>
          </a:xfrm>
          <a:prstGeom prst="rect">
            <a:avLst/>
          </a:prstGeom>
          <a:noFill/>
          <a:ln w="9525">
            <a:noFill/>
            <a:miter lim="800000"/>
            <a:headEnd/>
            <a:tailEnd/>
          </a:ln>
        </p:spPr>
      </p:pic>
      <p:sp>
        <p:nvSpPr>
          <p:cNvPr id="48132" name="Téglalap 3"/>
          <p:cNvSpPr>
            <a:spLocks noChangeArrowheads="1"/>
          </p:cNvSpPr>
          <p:nvPr/>
        </p:nvSpPr>
        <p:spPr bwMode="auto">
          <a:xfrm>
            <a:off x="0" y="6580188"/>
            <a:ext cx="3822700" cy="400050"/>
          </a:xfrm>
          <a:prstGeom prst="rect">
            <a:avLst/>
          </a:prstGeom>
          <a:noFill/>
          <a:ln w="9525">
            <a:noFill/>
            <a:miter lim="800000"/>
            <a:headEnd/>
            <a:tailEnd/>
          </a:ln>
        </p:spPr>
        <p:txBody>
          <a:bodyPr>
            <a:spAutoFit/>
          </a:bodyPr>
          <a:lstStyle/>
          <a:p>
            <a:r>
              <a:rPr lang="hu-HU"/>
              <a:t>DICE Policy Paper page 44-45.</a:t>
            </a:r>
          </a:p>
        </p:txBody>
      </p:sp>
      <p:sp>
        <p:nvSpPr>
          <p:cNvPr id="48133" name="Téglalap 4"/>
          <p:cNvSpPr>
            <a:spLocks noChangeArrowheads="1"/>
          </p:cNvSpPr>
          <p:nvPr/>
        </p:nvSpPr>
        <p:spPr bwMode="auto">
          <a:xfrm>
            <a:off x="6946900" y="1341438"/>
            <a:ext cx="2863850" cy="955675"/>
          </a:xfrm>
          <a:prstGeom prst="rect">
            <a:avLst/>
          </a:prstGeom>
          <a:noFill/>
          <a:ln w="9525">
            <a:noFill/>
            <a:miter lim="800000"/>
            <a:headEnd/>
            <a:tailEnd/>
          </a:ln>
        </p:spPr>
        <p:txBody>
          <a:bodyPr wrap="none">
            <a:spAutoFit/>
          </a:bodyPr>
          <a:lstStyle/>
          <a:p>
            <a:r>
              <a:rPr lang="en-US" sz="2800" b="1">
                <a:latin typeface="Calibri" pitchFamily="34" charset="0"/>
              </a:rPr>
              <a:t>Effects on </a:t>
            </a:r>
            <a:endParaRPr lang="hu-HU" sz="2800" b="1">
              <a:latin typeface="Calibri" pitchFamily="34" charset="0"/>
            </a:endParaRPr>
          </a:p>
          <a:p>
            <a:r>
              <a:rPr lang="en-US" sz="2800" b="1">
                <a:latin typeface="Calibri" pitchFamily="34" charset="0"/>
              </a:rPr>
              <a:t>social acceptance </a:t>
            </a:r>
            <a:endParaRPr lang="hu-HU" sz="2800"/>
          </a:p>
        </p:txBody>
      </p:sp>
      <p:sp>
        <p:nvSpPr>
          <p:cNvPr id="48134" name="Téglalap 5"/>
          <p:cNvSpPr>
            <a:spLocks noChangeArrowheads="1"/>
          </p:cNvSpPr>
          <p:nvPr/>
        </p:nvSpPr>
        <p:spPr bwMode="auto">
          <a:xfrm>
            <a:off x="698500" y="4618038"/>
            <a:ext cx="3200400" cy="955675"/>
          </a:xfrm>
          <a:prstGeom prst="rect">
            <a:avLst/>
          </a:prstGeom>
          <a:noFill/>
          <a:ln w="9525">
            <a:noFill/>
            <a:miter lim="800000"/>
            <a:headEnd/>
            <a:tailEnd/>
          </a:ln>
        </p:spPr>
        <p:txBody>
          <a:bodyPr>
            <a:spAutoFit/>
          </a:bodyPr>
          <a:lstStyle/>
          <a:p>
            <a:r>
              <a:rPr lang="en-US" sz="2800" b="1">
                <a:latin typeface="Calibri" pitchFamily="34" charset="0"/>
              </a:rPr>
              <a:t>Effect</a:t>
            </a:r>
            <a:r>
              <a:rPr lang="hu-HU" sz="2800" b="1">
                <a:latin typeface="Calibri" pitchFamily="34" charset="0"/>
              </a:rPr>
              <a:t>s</a:t>
            </a:r>
            <a:r>
              <a:rPr lang="en-US" sz="2800" b="1">
                <a:latin typeface="Calibri" pitchFamily="34" charset="0"/>
              </a:rPr>
              <a:t> on </a:t>
            </a:r>
            <a:endParaRPr lang="hu-HU" sz="2800" b="1">
              <a:latin typeface="Calibri" pitchFamily="34" charset="0"/>
            </a:endParaRPr>
          </a:p>
          <a:p>
            <a:r>
              <a:rPr lang="en-US" sz="2800" b="1">
                <a:latin typeface="Calibri" pitchFamily="34" charset="0"/>
              </a:rPr>
              <a:t>active </a:t>
            </a:r>
            <a:r>
              <a:rPr lang="hu-HU" sz="2800" b="1">
                <a:latin typeface="Calibri" pitchFamily="34" charset="0"/>
              </a:rPr>
              <a:t>participation</a:t>
            </a:r>
            <a:endParaRPr lang="hu-HU" sz="2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defRPr/>
            </a:pPr>
            <a:r>
              <a:rPr lang="hu-HU" b="1" dirty="0" err="1" smtClean="0">
                <a:solidFill>
                  <a:schemeClr val="accent1">
                    <a:lumMod val="25000"/>
                  </a:schemeClr>
                </a:solidFill>
                <a:latin typeface="Calibri" pitchFamily="34" charset="0"/>
                <a:cs typeface="Calibri" pitchFamily="34" charset="0"/>
              </a:rPr>
              <a:t>Teachers</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about</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the</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children</a:t>
            </a:r>
            <a:endParaRPr lang="hu-HU" b="1" dirty="0">
              <a:solidFill>
                <a:schemeClr val="accent1">
                  <a:lumMod val="25000"/>
                </a:schemeClr>
              </a:solidFill>
              <a:latin typeface="Calibri" pitchFamily="34" charset="0"/>
              <a:cs typeface="Calibri" pitchFamily="34" charset="0"/>
            </a:endParaRPr>
          </a:p>
        </p:txBody>
      </p:sp>
      <p:pic>
        <p:nvPicPr>
          <p:cNvPr id="49155" name="Picture 2"/>
          <p:cNvPicPr>
            <a:picLocks noGrp="1" noChangeAspect="1" noChangeArrowheads="1"/>
          </p:cNvPicPr>
          <p:nvPr>
            <p:ph idx="1"/>
          </p:nvPr>
        </p:nvPicPr>
        <p:blipFill>
          <a:blip r:embed="rId2"/>
          <a:srcRect/>
          <a:stretch>
            <a:fillRect/>
          </a:stretch>
        </p:blipFill>
        <p:spPr>
          <a:xfrm>
            <a:off x="0" y="2941638"/>
            <a:ext cx="10604500" cy="3106737"/>
          </a:xfrm>
          <a:noFill/>
        </p:spPr>
      </p:pic>
      <p:pic>
        <p:nvPicPr>
          <p:cNvPr id="49156" name="Picture 3"/>
          <p:cNvPicPr>
            <a:picLocks noChangeAspect="1" noChangeArrowheads="1"/>
          </p:cNvPicPr>
          <p:nvPr/>
        </p:nvPicPr>
        <p:blipFill>
          <a:blip r:embed="rId3"/>
          <a:srcRect/>
          <a:stretch>
            <a:fillRect/>
          </a:stretch>
        </p:blipFill>
        <p:spPr bwMode="auto">
          <a:xfrm>
            <a:off x="0" y="1265238"/>
            <a:ext cx="10604500" cy="1763712"/>
          </a:xfrm>
          <a:prstGeom prst="rect">
            <a:avLst/>
          </a:prstGeom>
          <a:noFill/>
          <a:ln w="9525">
            <a:noFill/>
            <a:miter lim="800000"/>
            <a:headEnd/>
            <a:tailEnd/>
          </a:ln>
        </p:spPr>
      </p:pic>
      <p:sp>
        <p:nvSpPr>
          <p:cNvPr id="49157" name="Téglalap 5"/>
          <p:cNvSpPr>
            <a:spLocks noChangeArrowheads="1"/>
          </p:cNvSpPr>
          <p:nvPr/>
        </p:nvSpPr>
        <p:spPr bwMode="auto">
          <a:xfrm>
            <a:off x="6565900" y="6523038"/>
            <a:ext cx="3822700" cy="401637"/>
          </a:xfrm>
          <a:prstGeom prst="rect">
            <a:avLst/>
          </a:prstGeom>
          <a:noFill/>
          <a:ln w="9525">
            <a:noFill/>
            <a:miter lim="800000"/>
            <a:headEnd/>
            <a:tailEnd/>
          </a:ln>
        </p:spPr>
        <p:txBody>
          <a:bodyPr>
            <a:spAutoFit/>
          </a:bodyPr>
          <a:lstStyle/>
          <a:p>
            <a:r>
              <a:rPr lang="hu-HU"/>
              <a:t>DICE Policy Paper page 53.</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ím 1"/>
          <p:cNvSpPr>
            <a:spLocks noGrp="1"/>
          </p:cNvSpPr>
          <p:nvPr>
            <p:ph type="title"/>
          </p:nvPr>
        </p:nvSpPr>
        <p:spPr/>
        <p:txBody>
          <a:bodyPr/>
          <a:lstStyle/>
          <a:p>
            <a:r>
              <a:rPr lang="hu-HU" b="1" smtClean="0">
                <a:latin typeface="Calibri" pitchFamily="34" charset="0"/>
              </a:rPr>
              <a:t>Round table discussion</a:t>
            </a:r>
          </a:p>
        </p:txBody>
      </p:sp>
      <p:sp>
        <p:nvSpPr>
          <p:cNvPr id="50179" name="Tartalom helye 2"/>
          <p:cNvSpPr>
            <a:spLocks noGrp="1"/>
          </p:cNvSpPr>
          <p:nvPr>
            <p:ph idx="1"/>
          </p:nvPr>
        </p:nvSpPr>
        <p:spPr/>
        <p:txBody>
          <a:bodyPr/>
          <a:lstStyle/>
          <a:p>
            <a:r>
              <a:rPr lang="en-GB" smtClean="0">
                <a:latin typeface="Calibri" pitchFamily="34" charset="0"/>
                <a:cs typeface="Calibri" pitchFamily="34" charset="0"/>
              </a:rPr>
              <a:t>Moderator: </a:t>
            </a:r>
            <a:r>
              <a:rPr lang="en-GB" b="1" i="1" smtClean="0">
                <a:latin typeface="Calibri" pitchFamily="34" charset="0"/>
                <a:cs typeface="Calibri" pitchFamily="34" charset="0"/>
              </a:rPr>
              <a:t>Suzanne Prak</a:t>
            </a:r>
            <a:r>
              <a:rPr lang="en-GB" smtClean="0">
                <a:latin typeface="Calibri" pitchFamily="34" charset="0"/>
                <a:cs typeface="Calibri" pitchFamily="34" charset="0"/>
              </a:rPr>
              <a:t>, Stichting Leesmij, Wageningen</a:t>
            </a:r>
            <a:endParaRPr lang="hu-HU" smtClean="0">
              <a:latin typeface="Calibri" pitchFamily="34" charset="0"/>
              <a:cs typeface="Calibri" pitchFamily="34" charset="0"/>
            </a:endParaRPr>
          </a:p>
          <a:p>
            <a:endParaRPr lang="hu-HU" i="1" smtClean="0">
              <a:latin typeface="Calibri" pitchFamily="34" charset="0"/>
              <a:cs typeface="Calibri" pitchFamily="34" charset="0"/>
            </a:endParaRPr>
          </a:p>
          <a:p>
            <a:r>
              <a:rPr lang="en-GB" b="1" i="1" smtClean="0">
                <a:latin typeface="Calibri" pitchFamily="34" charset="0"/>
                <a:cs typeface="Calibri" pitchFamily="34" charset="0"/>
              </a:rPr>
              <a:t>Sietse Sterrenburg</a:t>
            </a:r>
            <a:r>
              <a:rPr lang="en-GB" b="1" smtClean="0">
                <a:latin typeface="Calibri" pitchFamily="34" charset="0"/>
                <a:cs typeface="Calibri" pitchFamily="34" charset="0"/>
              </a:rPr>
              <a:t> </a:t>
            </a:r>
            <a:r>
              <a:rPr lang="en-GB" smtClean="0">
                <a:latin typeface="Calibri" pitchFamily="34" charset="0"/>
                <a:cs typeface="Calibri" pitchFamily="34" charset="0"/>
              </a:rPr>
              <a:t>presents Documented Practice: The Stolen Exam – Leesmij, Netherlands</a:t>
            </a:r>
            <a:endParaRPr lang="hu-HU" smtClean="0">
              <a:latin typeface="Calibri" pitchFamily="34" charset="0"/>
              <a:cs typeface="Calibri" pitchFamily="34" charset="0"/>
            </a:endParaRPr>
          </a:p>
          <a:p>
            <a:r>
              <a:rPr lang="en-GB" b="1" i="1" smtClean="0">
                <a:latin typeface="Calibri" pitchFamily="34" charset="0"/>
                <a:cs typeface="Calibri" pitchFamily="34" charset="0"/>
              </a:rPr>
              <a:t>Irina Pilos</a:t>
            </a:r>
            <a:r>
              <a:rPr lang="en-GB" b="1" smtClean="0">
                <a:latin typeface="Calibri" pitchFamily="34" charset="0"/>
                <a:cs typeface="Calibri" pitchFamily="34" charset="0"/>
              </a:rPr>
              <a:t> </a:t>
            </a:r>
            <a:r>
              <a:rPr lang="en-GB" smtClean="0">
                <a:latin typeface="Calibri" pitchFamily="34" charset="0"/>
                <a:cs typeface="Calibri" pitchFamily="34" charset="0"/>
              </a:rPr>
              <a:t>presents Documented Practice: The Teacher – Theatre in education programme, Sigma Art, Romania </a:t>
            </a:r>
            <a:endParaRPr lang="hu-HU" smtClean="0">
              <a:latin typeface="Calibri" pitchFamily="34" charset="0"/>
              <a:cs typeface="Calibri" pitchFamily="34" charset="0"/>
            </a:endParaRPr>
          </a:p>
          <a:p>
            <a:r>
              <a:rPr lang="en-GB" b="1" i="1" smtClean="0">
                <a:latin typeface="Calibri" pitchFamily="34" charset="0"/>
                <a:cs typeface="Calibri" pitchFamily="34" charset="0"/>
              </a:rPr>
              <a:t>Anne van Otterloo</a:t>
            </a:r>
            <a:r>
              <a:rPr lang="en-GB" smtClean="0">
                <a:latin typeface="Calibri" pitchFamily="34" charset="0"/>
                <a:cs typeface="Calibri" pitchFamily="34" charset="0"/>
              </a:rPr>
              <a:t>, consultant, Annalin, cultuur en innovatie, reflects on the discussion</a:t>
            </a:r>
            <a:endParaRPr lang="hu-HU" smtClean="0">
              <a:latin typeface="Calibri" pitchFamily="34" charset="0"/>
              <a:cs typeface="Calibri" pitchFamily="34" charset="0"/>
            </a:endParaRPr>
          </a:p>
          <a:p>
            <a:endParaRPr lang="hu-HU"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ytuł 1"/>
          <p:cNvSpPr>
            <a:spLocks noGrp="1"/>
          </p:cNvSpPr>
          <p:nvPr>
            <p:ph type="ctrTitle"/>
          </p:nvPr>
        </p:nvSpPr>
        <p:spPr/>
        <p:txBody>
          <a:bodyPr/>
          <a:lstStyle/>
          <a:p>
            <a:pPr algn="ctr"/>
            <a:r>
              <a:rPr lang="en-GB" b="1" smtClean="0">
                <a:latin typeface="Calibri" pitchFamily="34" charset="0"/>
                <a:cs typeface="Calibri" pitchFamily="34" charset="0"/>
              </a:rPr>
              <a:t>Sietse Sterrenburg</a:t>
            </a:r>
            <a:endParaRPr lang="pl-PL" b="1" smtClean="0">
              <a:latin typeface="Calibri" pitchFamily="34" charset="0"/>
              <a:cs typeface="Calibri" pitchFamily="34" charset="0"/>
            </a:endParaRPr>
          </a:p>
        </p:txBody>
      </p:sp>
      <p:sp>
        <p:nvSpPr>
          <p:cNvPr id="51203" name="Podtytuł 2"/>
          <p:cNvSpPr>
            <a:spLocks noGrp="1"/>
          </p:cNvSpPr>
          <p:nvPr>
            <p:ph type="subTitle" idx="1"/>
          </p:nvPr>
        </p:nvSpPr>
        <p:spPr/>
        <p:txBody>
          <a:bodyPr/>
          <a:lstStyle/>
          <a:p>
            <a:r>
              <a:rPr lang="en-GB" smtClean="0">
                <a:latin typeface="Calibri" pitchFamily="34" charset="0"/>
                <a:cs typeface="Calibri" pitchFamily="34" charset="0"/>
              </a:rPr>
              <a:t>Leesmij, Netherlands</a:t>
            </a:r>
            <a:endParaRPr lang="pl-PL" smtClean="0">
              <a:latin typeface="Calibri" pitchFamily="34" charset="0"/>
              <a:cs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ím 1"/>
          <p:cNvSpPr>
            <a:spLocks noGrp="1"/>
          </p:cNvSpPr>
          <p:nvPr>
            <p:ph type="title"/>
          </p:nvPr>
        </p:nvSpPr>
        <p:spPr/>
        <p:txBody>
          <a:bodyPr/>
          <a:lstStyle/>
          <a:p>
            <a:r>
              <a:rPr lang="en-GB" smtClean="0"/>
              <a:t>The Stolen Exam</a:t>
            </a:r>
            <a:endParaRPr lang="hu-HU" smtClean="0"/>
          </a:p>
        </p:txBody>
      </p:sp>
      <p:pic>
        <p:nvPicPr>
          <p:cNvPr id="52227" name="Picture 3"/>
          <p:cNvPicPr>
            <a:picLocks noGrp="1" noChangeAspect="1" noChangeArrowheads="1"/>
          </p:cNvPicPr>
          <p:nvPr>
            <p:ph idx="1"/>
          </p:nvPr>
        </p:nvPicPr>
        <p:blipFill>
          <a:blip r:embed="rId2"/>
          <a:srcRect/>
          <a:stretch>
            <a:fillRect/>
          </a:stretch>
        </p:blipFill>
        <p:spPr>
          <a:xfrm>
            <a:off x="927100" y="1084263"/>
            <a:ext cx="7893050" cy="567055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ytuł 1"/>
          <p:cNvSpPr>
            <a:spLocks noGrp="1"/>
          </p:cNvSpPr>
          <p:nvPr>
            <p:ph type="ctrTitle"/>
          </p:nvPr>
        </p:nvSpPr>
        <p:spPr/>
        <p:txBody>
          <a:bodyPr/>
          <a:lstStyle/>
          <a:p>
            <a:pPr algn="ctr"/>
            <a:r>
              <a:rPr lang="en-GB" b="1" smtClean="0"/>
              <a:t>Irina Pilos</a:t>
            </a:r>
            <a:endParaRPr lang="pl-PL" b="1" smtClean="0">
              <a:latin typeface="Calibri" pitchFamily="34" charset="0"/>
              <a:cs typeface="Calibri" pitchFamily="34" charset="0"/>
            </a:endParaRPr>
          </a:p>
        </p:txBody>
      </p:sp>
      <p:sp>
        <p:nvSpPr>
          <p:cNvPr id="53251" name="Podtytuł 2"/>
          <p:cNvSpPr>
            <a:spLocks noGrp="1"/>
          </p:cNvSpPr>
          <p:nvPr>
            <p:ph type="subTitle" idx="1"/>
          </p:nvPr>
        </p:nvSpPr>
        <p:spPr/>
        <p:txBody>
          <a:bodyPr/>
          <a:lstStyle/>
          <a:p>
            <a:r>
              <a:rPr lang="en-GB" smtClean="0"/>
              <a:t>Sigma Art, Romania</a:t>
            </a:r>
            <a:endParaRPr lang="pl-PL" smtClean="0">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ím 1"/>
          <p:cNvSpPr>
            <a:spLocks noGrp="1"/>
          </p:cNvSpPr>
          <p:nvPr>
            <p:ph type="title"/>
          </p:nvPr>
        </p:nvSpPr>
        <p:spPr/>
        <p:txBody>
          <a:bodyPr/>
          <a:lstStyle/>
          <a:p>
            <a:r>
              <a:rPr lang="en-GB" b="1" smtClean="0">
                <a:latin typeface="Calibri" pitchFamily="34" charset="0"/>
              </a:rPr>
              <a:t>The database</a:t>
            </a:r>
          </a:p>
        </p:txBody>
      </p:sp>
      <p:sp>
        <p:nvSpPr>
          <p:cNvPr id="8195" name="Tartalom helye 2"/>
          <p:cNvSpPr>
            <a:spLocks noGrp="1"/>
          </p:cNvSpPr>
          <p:nvPr>
            <p:ph idx="1"/>
          </p:nvPr>
        </p:nvSpPr>
        <p:spPr>
          <a:xfrm>
            <a:off x="534988" y="1189038"/>
            <a:ext cx="9623425" cy="5565775"/>
          </a:xfrm>
        </p:spPr>
        <p:txBody>
          <a:bodyPr/>
          <a:lstStyle/>
          <a:p>
            <a:r>
              <a:rPr lang="en-GB" smtClean="0">
                <a:latin typeface="Calibri" pitchFamily="34" charset="0"/>
              </a:rPr>
              <a:t>data from </a:t>
            </a:r>
            <a:r>
              <a:rPr lang="en-GB" b="1" smtClean="0">
                <a:latin typeface="Calibri" pitchFamily="34" charset="0"/>
              </a:rPr>
              <a:t>4,475</a:t>
            </a:r>
            <a:r>
              <a:rPr lang="en-GB" smtClean="0">
                <a:latin typeface="Calibri" pitchFamily="34" charset="0"/>
              </a:rPr>
              <a:t> students altogether : 12 countries, 111 drama programmes  and their control groups</a:t>
            </a:r>
          </a:p>
          <a:p>
            <a:r>
              <a:rPr lang="en-GB" smtClean="0">
                <a:latin typeface="Calibri" pitchFamily="34" charset="0"/>
              </a:rPr>
              <a:t>1 080 different variables were measured per student</a:t>
            </a:r>
          </a:p>
          <a:p>
            <a:r>
              <a:rPr lang="en-GB" smtClean="0">
                <a:latin typeface="Calibri" pitchFamily="34" charset="0"/>
              </a:rPr>
              <a:t>exactly </a:t>
            </a:r>
            <a:r>
              <a:rPr lang="en-GB" b="1" smtClean="0">
                <a:latin typeface="Calibri" pitchFamily="34" charset="0"/>
              </a:rPr>
              <a:t>4,833,000</a:t>
            </a:r>
            <a:r>
              <a:rPr lang="en-GB" smtClean="0">
                <a:latin typeface="Calibri" pitchFamily="34" charset="0"/>
              </a:rPr>
              <a:t> cells of unique data</a:t>
            </a:r>
          </a:p>
          <a:p>
            <a:r>
              <a:rPr lang="en-GB" smtClean="0">
                <a:latin typeface="Calibri" pitchFamily="34" charset="0"/>
              </a:rPr>
              <a:t>several hundred thousands of connections, interactions and relationships to be examined among variables</a:t>
            </a:r>
          </a:p>
          <a:p>
            <a:r>
              <a:rPr lang="en-GB" smtClean="0">
                <a:latin typeface="Calibri" pitchFamily="34" charset="0"/>
              </a:rPr>
              <a:t>a statistical output file of 1,23 GB (just the very first and basic analyses only)</a:t>
            </a:r>
          </a:p>
          <a:p>
            <a:r>
              <a:rPr lang="en-GB" smtClean="0">
                <a:latin typeface="Calibri" pitchFamily="34" charset="0"/>
              </a:rPr>
              <a:t>the potential for several dozen publications in the coming years</a:t>
            </a:r>
          </a:p>
          <a:p>
            <a:r>
              <a:rPr lang="en-GB" smtClean="0">
                <a:latin typeface="Calibri" pitchFamily="34" charset="0"/>
              </a:rPr>
              <a:t>… we have a goldmine or „a DNA sample” or educational theatre and drama</a:t>
            </a:r>
          </a:p>
          <a:p>
            <a:endParaRPr lang="en-GB" smtClean="0">
              <a:latin typeface="Calibri" pitchFamily="34" charset="0"/>
            </a:endParaRPr>
          </a:p>
          <a:p>
            <a:r>
              <a:rPr lang="en-GB" smtClean="0">
                <a:latin typeface="Calibri" pitchFamily="34" charset="0"/>
              </a:rPr>
              <a:t>At this stage we focus on the most important key results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57163"/>
            <a:ext cx="10158413" cy="923925"/>
          </a:xfrm>
        </p:spPr>
        <p:txBody>
          <a:bodyPr>
            <a:noAutofit/>
          </a:bodyPr>
          <a:lstStyle/>
          <a:p>
            <a:pPr>
              <a:defRPr/>
            </a:pPr>
            <a:r>
              <a:rPr lang="ro-RO" sz="5000" dirty="0" smtClean="0">
                <a:solidFill>
                  <a:schemeClr val="accent1">
                    <a:lumMod val="75000"/>
                  </a:schemeClr>
                </a:solidFill>
              </a:rPr>
              <a:t>Sigma Art Romania</a:t>
            </a:r>
            <a:endParaRPr lang="en-US" sz="5000" dirty="0">
              <a:solidFill>
                <a:schemeClr val="accent1">
                  <a:lumMod val="75000"/>
                </a:schemeClr>
              </a:solidFill>
            </a:endParaRPr>
          </a:p>
        </p:txBody>
      </p:sp>
      <p:pic>
        <p:nvPicPr>
          <p:cNvPr id="54275" name="Content Placeholder 4" descr="DSC08714.JPG"/>
          <p:cNvPicPr>
            <a:picLocks noGrp="1" noChangeAspect="1"/>
          </p:cNvPicPr>
          <p:nvPr>
            <p:ph idx="1"/>
          </p:nvPr>
        </p:nvPicPr>
        <p:blipFill>
          <a:blip r:embed="rId2"/>
          <a:srcRect/>
          <a:stretch>
            <a:fillRect/>
          </a:stretch>
        </p:blipFill>
        <p:spPr>
          <a:xfrm>
            <a:off x="0" y="2571750"/>
            <a:ext cx="7056438" cy="4989513"/>
          </a:xfrm>
        </p:spPr>
      </p:pic>
      <p:pic>
        <p:nvPicPr>
          <p:cNvPr id="54276" name="Picture 6" descr="sigla Sigma v2"/>
          <p:cNvPicPr>
            <a:picLocks noChangeAspect="1" noChangeArrowheads="1"/>
          </p:cNvPicPr>
          <p:nvPr/>
        </p:nvPicPr>
        <p:blipFill>
          <a:blip r:embed="rId3"/>
          <a:srcRect/>
          <a:stretch>
            <a:fillRect/>
          </a:stretch>
        </p:blipFill>
        <p:spPr bwMode="auto">
          <a:xfrm>
            <a:off x="6762750" y="0"/>
            <a:ext cx="3930650" cy="1181100"/>
          </a:xfrm>
          <a:prstGeom prst="rect">
            <a:avLst/>
          </a:prstGeom>
          <a:solidFill>
            <a:srgbClr val="00FFFF"/>
          </a:solidFill>
          <a:ln w="9525">
            <a:noFill/>
            <a:miter lim="800000"/>
            <a:headEnd/>
            <a:tailEnd/>
          </a:ln>
        </p:spPr>
      </p:pic>
      <p:pic>
        <p:nvPicPr>
          <p:cNvPr id="54277" name="Picture 5" descr="DSC08715_.jpg"/>
          <p:cNvPicPr>
            <a:picLocks noChangeAspect="1"/>
          </p:cNvPicPr>
          <p:nvPr/>
        </p:nvPicPr>
        <p:blipFill>
          <a:blip r:embed="rId4"/>
          <a:srcRect/>
          <a:stretch>
            <a:fillRect/>
          </a:stretch>
        </p:blipFill>
        <p:spPr bwMode="auto">
          <a:xfrm>
            <a:off x="6015038" y="1679575"/>
            <a:ext cx="4678362" cy="5881688"/>
          </a:xfrm>
          <a:prstGeom prst="rect">
            <a:avLst/>
          </a:prstGeom>
          <a:noFill/>
          <a:ln w="9525">
            <a:noFill/>
            <a:miter lim="800000"/>
            <a:headEnd/>
            <a:tailEnd/>
          </a:ln>
        </p:spPr>
      </p:pic>
      <p:sp>
        <p:nvSpPr>
          <p:cNvPr id="54278" name="TextBox 6"/>
          <p:cNvSpPr txBox="1">
            <a:spLocks noChangeArrowheads="1"/>
          </p:cNvSpPr>
          <p:nvPr/>
        </p:nvSpPr>
        <p:spPr bwMode="auto">
          <a:xfrm>
            <a:off x="0" y="1181100"/>
            <a:ext cx="6015038" cy="720725"/>
          </a:xfrm>
          <a:prstGeom prst="rect">
            <a:avLst/>
          </a:prstGeom>
          <a:noFill/>
          <a:ln w="9525">
            <a:noFill/>
            <a:miter lim="800000"/>
            <a:headEnd/>
            <a:tailEnd/>
          </a:ln>
        </p:spPr>
        <p:txBody>
          <a:bodyPr lIns="104306" tIns="52153" rIns="104306" bIns="52153">
            <a:spAutoFit/>
          </a:bodyPr>
          <a:lstStyle/>
          <a:p>
            <a:pPr algn="ctr"/>
            <a:r>
              <a:rPr lang="ro-RO" b="1"/>
              <a:t>The TEACHER</a:t>
            </a:r>
            <a:r>
              <a:rPr lang="en-US" b="1"/>
              <a:t> for Youngsters and Teachers at ACT Independent Theater  in Bucharest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314325"/>
            <a:ext cx="10693400" cy="925513"/>
          </a:xfrm>
        </p:spPr>
        <p:txBody>
          <a:bodyPr/>
          <a:lstStyle/>
          <a:p>
            <a:r>
              <a:rPr lang="ro-RO" sz="2700" b="1" smtClean="0">
                <a:solidFill>
                  <a:schemeClr val="accent2"/>
                </a:solidFill>
                <a:latin typeface="Calibri" pitchFamily="34" charset="0"/>
                <a:ea typeface="Tahoma" pitchFamily="34" charset="0"/>
                <a:cs typeface="Calibri" pitchFamily="34" charset="0"/>
              </a:rPr>
              <a:t>The essential message of </a:t>
            </a:r>
            <a:r>
              <a:rPr lang="en-US" sz="2700" b="1" smtClean="0">
                <a:solidFill>
                  <a:schemeClr val="accent2"/>
                </a:solidFill>
                <a:latin typeface="Calibri" pitchFamily="34" charset="0"/>
                <a:ea typeface="Tahoma" pitchFamily="34" charset="0"/>
                <a:cs typeface="Calibri" pitchFamily="34" charset="0"/>
              </a:rPr>
              <a:t>“The Teacher” as a dice </a:t>
            </a:r>
            <a:r>
              <a:rPr lang="hu-HU" sz="2700" b="1" smtClean="0">
                <a:solidFill>
                  <a:schemeClr val="accent2"/>
                </a:solidFill>
                <a:latin typeface="Calibri" pitchFamily="34" charset="0"/>
                <a:ea typeface="Tahoma" pitchFamily="34" charset="0"/>
                <a:cs typeface="Calibri" pitchFamily="34" charset="0"/>
              </a:rPr>
              <a:t>                            </a:t>
            </a:r>
            <a:r>
              <a:rPr lang="en-US" sz="2700" b="1" smtClean="0">
                <a:solidFill>
                  <a:schemeClr val="accent2"/>
                </a:solidFill>
                <a:latin typeface="Calibri" pitchFamily="34" charset="0"/>
                <a:ea typeface="Tahoma" pitchFamily="34" charset="0"/>
                <a:cs typeface="Calibri" pitchFamily="34" charset="0"/>
              </a:rPr>
              <a:t>fundamental educational and social action</a:t>
            </a:r>
          </a:p>
        </p:txBody>
      </p:sp>
      <p:sp>
        <p:nvSpPr>
          <p:cNvPr id="55299" name="Content Placeholder 2"/>
          <p:cNvSpPr>
            <a:spLocks noGrp="1"/>
          </p:cNvSpPr>
          <p:nvPr>
            <p:ph idx="1"/>
          </p:nvPr>
        </p:nvSpPr>
        <p:spPr>
          <a:xfrm>
            <a:off x="334963" y="1497013"/>
            <a:ext cx="10158412" cy="6064250"/>
          </a:xfrm>
        </p:spPr>
        <p:txBody>
          <a:bodyPr/>
          <a:lstStyle/>
          <a:p>
            <a:pPr>
              <a:buFont typeface="Wingdings 2" pitchFamily="18" charset="2"/>
              <a:buNone/>
            </a:pPr>
            <a:r>
              <a:rPr lang="en-US" smtClean="0">
                <a:latin typeface="Calibri" pitchFamily="34" charset="0"/>
                <a:cs typeface="Calibri" pitchFamily="34" charset="0"/>
              </a:rPr>
              <a:t>The Teacher presents, in specific detail, the</a:t>
            </a:r>
            <a:r>
              <a:rPr lang="ro-RO" smtClean="0">
                <a:latin typeface="Calibri" pitchFamily="34" charset="0"/>
                <a:cs typeface="Calibri" pitchFamily="34" charset="0"/>
              </a:rPr>
              <a:t> </a:t>
            </a:r>
            <a:r>
              <a:rPr lang="en-US" smtClean="0">
                <a:latin typeface="Calibri" pitchFamily="34" charset="0"/>
                <a:cs typeface="Calibri" pitchFamily="34" charset="0"/>
              </a:rPr>
              <a:t>relationship </a:t>
            </a:r>
            <a:endParaRPr lang="ro-RO" smtClean="0">
              <a:latin typeface="Calibri" pitchFamily="34" charset="0"/>
              <a:cs typeface="Calibri" pitchFamily="34" charset="0"/>
            </a:endParaRPr>
          </a:p>
          <a:p>
            <a:pPr>
              <a:buFont typeface="Wingdings 2" pitchFamily="18" charset="2"/>
              <a:buNone/>
            </a:pPr>
            <a:r>
              <a:rPr lang="en-US" i="1" smtClean="0">
                <a:latin typeface="Calibri" pitchFamily="34" charset="0"/>
                <a:cs typeface="Calibri" pitchFamily="34" charset="0"/>
              </a:rPr>
              <a:t>between teacher and student, </a:t>
            </a:r>
            <a:r>
              <a:rPr lang="en-US" smtClean="0">
                <a:latin typeface="Calibri" pitchFamily="34" charset="0"/>
                <a:cs typeface="Calibri" pitchFamily="34" charset="0"/>
              </a:rPr>
              <a:t>the</a:t>
            </a:r>
            <a:r>
              <a:rPr lang="ro-RO" smtClean="0">
                <a:latin typeface="Calibri" pitchFamily="34" charset="0"/>
                <a:cs typeface="Calibri" pitchFamily="34" charset="0"/>
              </a:rPr>
              <a:t> </a:t>
            </a:r>
            <a:r>
              <a:rPr lang="en-US" smtClean="0">
                <a:latin typeface="Calibri" pitchFamily="34" charset="0"/>
                <a:cs typeface="Calibri" pitchFamily="34" charset="0"/>
              </a:rPr>
              <a:t>relationship </a:t>
            </a:r>
            <a:r>
              <a:rPr lang="en-US" i="1" smtClean="0">
                <a:latin typeface="Calibri" pitchFamily="34" charset="0"/>
                <a:cs typeface="Calibri" pitchFamily="34" charset="0"/>
              </a:rPr>
              <a:t>between that </a:t>
            </a:r>
            <a:endParaRPr lang="ro-RO" i="1" smtClean="0">
              <a:latin typeface="Calibri" pitchFamily="34" charset="0"/>
              <a:cs typeface="Calibri" pitchFamily="34" charset="0"/>
            </a:endParaRPr>
          </a:p>
          <a:p>
            <a:pPr>
              <a:buFont typeface="Wingdings 2" pitchFamily="18" charset="2"/>
              <a:buNone/>
            </a:pPr>
            <a:r>
              <a:rPr lang="en-US" i="1" smtClean="0">
                <a:latin typeface="Calibri" pitchFamily="34" charset="0"/>
                <a:cs typeface="Calibri" pitchFamily="34" charset="0"/>
              </a:rPr>
              <a:t>same teacher and a parent of a usual student “with problems”</a:t>
            </a:r>
            <a:r>
              <a:rPr lang="en-US" smtClean="0">
                <a:latin typeface="Calibri" pitchFamily="34" charset="0"/>
                <a:cs typeface="Calibri" pitchFamily="34" charset="0"/>
              </a:rPr>
              <a:t>; </a:t>
            </a:r>
            <a:endParaRPr lang="ro-RO" smtClean="0">
              <a:latin typeface="Calibri" pitchFamily="34" charset="0"/>
              <a:cs typeface="Calibri" pitchFamily="34" charset="0"/>
            </a:endParaRPr>
          </a:p>
          <a:p>
            <a:pPr>
              <a:buFont typeface="Wingdings 2" pitchFamily="18" charset="2"/>
              <a:buNone/>
            </a:pPr>
            <a:r>
              <a:rPr lang="en-US" smtClean="0">
                <a:latin typeface="Calibri" pitchFamily="34" charset="0"/>
                <a:cs typeface="Calibri" pitchFamily="34" charset="0"/>
              </a:rPr>
              <a:t>also the relationship between </a:t>
            </a:r>
            <a:r>
              <a:rPr lang="en-US" i="1" smtClean="0">
                <a:latin typeface="Calibri" pitchFamily="34" charset="0"/>
                <a:cs typeface="Calibri" pitchFamily="34" charset="0"/>
              </a:rPr>
              <a:t>teacher with his own daughter </a:t>
            </a:r>
            <a:r>
              <a:rPr lang="en-US" b="1" smtClean="0">
                <a:latin typeface="Calibri" pitchFamily="34" charset="0"/>
                <a:cs typeface="Calibri" pitchFamily="34" charset="0"/>
              </a:rPr>
              <a:t>-</a:t>
            </a:r>
          </a:p>
          <a:p>
            <a:pPr>
              <a:buFont typeface="Wingdings 2" pitchFamily="18" charset="2"/>
              <a:buNone/>
            </a:pPr>
            <a:r>
              <a:rPr lang="en-US" smtClean="0">
                <a:latin typeface="Calibri" pitchFamily="34" charset="0"/>
                <a:cs typeface="Calibri" pitchFamily="34" charset="0"/>
              </a:rPr>
              <a:t>who is following in her original way his footsteps in taking over </a:t>
            </a:r>
          </a:p>
          <a:p>
            <a:pPr>
              <a:buFont typeface="Wingdings 2" pitchFamily="18" charset="2"/>
              <a:buNone/>
            </a:pPr>
            <a:r>
              <a:rPr lang="en-US" smtClean="0">
                <a:latin typeface="Calibri" pitchFamily="34" charset="0"/>
                <a:cs typeface="Calibri" pitchFamily="34" charset="0"/>
              </a:rPr>
              <a:t>the school as a literature teacher. </a:t>
            </a:r>
            <a:endParaRPr lang="ro-RO" smtClean="0">
              <a:latin typeface="Calibri" pitchFamily="34" charset="0"/>
              <a:cs typeface="Calibri" pitchFamily="34" charset="0"/>
            </a:endParaRPr>
          </a:p>
          <a:p>
            <a:pPr>
              <a:buFont typeface="Wingdings 2" pitchFamily="18" charset="2"/>
              <a:buNone/>
            </a:pPr>
            <a:r>
              <a:rPr lang="en-US" smtClean="0">
                <a:latin typeface="Calibri" pitchFamily="34" charset="0"/>
                <a:cs typeface="Calibri" pitchFamily="34" charset="0"/>
              </a:rPr>
              <a:t>This is </a:t>
            </a:r>
            <a:r>
              <a:rPr lang="en-US" u="sng" smtClean="0">
                <a:latin typeface="Calibri" pitchFamily="34" charset="0"/>
                <a:cs typeface="Calibri" pitchFamily="34" charset="0"/>
              </a:rPr>
              <a:t>the crucial moment</a:t>
            </a:r>
            <a:r>
              <a:rPr lang="en-US" smtClean="0">
                <a:latin typeface="Calibri" pitchFamily="34" charset="0"/>
                <a:cs typeface="Calibri" pitchFamily="34" charset="0"/>
              </a:rPr>
              <a:t> for the TIE programme as a DICE </a:t>
            </a:r>
            <a:endParaRPr lang="ro-RO" smtClean="0">
              <a:latin typeface="Calibri" pitchFamily="34" charset="0"/>
              <a:cs typeface="Calibri" pitchFamily="34" charset="0"/>
            </a:endParaRPr>
          </a:p>
          <a:p>
            <a:pPr>
              <a:buFont typeface="Wingdings 2" pitchFamily="18" charset="2"/>
              <a:buNone/>
            </a:pPr>
            <a:r>
              <a:rPr lang="en-US" smtClean="0">
                <a:latin typeface="Calibri" pitchFamily="34" charset="0"/>
                <a:cs typeface="Calibri" pitchFamily="34" charset="0"/>
              </a:rPr>
              <a:t>authentic example: the girl is discovering, due to her </a:t>
            </a:r>
            <a:endParaRPr lang="ro-RO" smtClean="0">
              <a:latin typeface="Calibri" pitchFamily="34" charset="0"/>
              <a:cs typeface="Calibri" pitchFamily="34" charset="0"/>
            </a:endParaRPr>
          </a:p>
          <a:p>
            <a:pPr>
              <a:buFont typeface="Wingdings 2" pitchFamily="18" charset="2"/>
              <a:buNone/>
            </a:pPr>
            <a:r>
              <a:rPr lang="en-US" smtClean="0">
                <a:latin typeface="Calibri" pitchFamily="34" charset="0"/>
                <a:cs typeface="Calibri" pitchFamily="34" charset="0"/>
              </a:rPr>
              <a:t>“massive” theatre education, that the only chance to establish </a:t>
            </a:r>
            <a:endParaRPr lang="ro-RO" smtClean="0">
              <a:latin typeface="Calibri" pitchFamily="34" charset="0"/>
              <a:cs typeface="Calibri" pitchFamily="34" charset="0"/>
            </a:endParaRPr>
          </a:p>
          <a:p>
            <a:pPr>
              <a:buFont typeface="Wingdings 2" pitchFamily="18" charset="2"/>
              <a:buNone/>
            </a:pPr>
            <a:r>
              <a:rPr lang="en-US" b="1" i="1" smtClean="0">
                <a:latin typeface="Calibri" pitchFamily="34" charset="0"/>
                <a:cs typeface="Calibri" pitchFamily="34" charset="0"/>
              </a:rPr>
              <a:t>a real communication and educational evolution </a:t>
            </a:r>
            <a:r>
              <a:rPr lang="en-US" smtClean="0">
                <a:latin typeface="Calibri" pitchFamily="34" charset="0"/>
                <a:cs typeface="Calibri" pitchFamily="34" charset="0"/>
              </a:rPr>
              <a:t>for the </a:t>
            </a:r>
            <a:endParaRPr lang="ro-RO" smtClean="0">
              <a:latin typeface="Calibri" pitchFamily="34" charset="0"/>
              <a:cs typeface="Calibri" pitchFamily="34" charset="0"/>
            </a:endParaRPr>
          </a:p>
          <a:p>
            <a:pPr>
              <a:buFont typeface="Wingdings 2" pitchFamily="18" charset="2"/>
              <a:buNone/>
            </a:pPr>
            <a:r>
              <a:rPr lang="en-US" smtClean="0">
                <a:latin typeface="Calibri" pitchFamily="34" charset="0"/>
                <a:cs typeface="Calibri" pitchFamily="34" charset="0"/>
              </a:rPr>
              <a:t>nowadays youngsters is the use of </a:t>
            </a:r>
            <a:r>
              <a:rPr lang="en-US" b="1" i="1" smtClean="0">
                <a:latin typeface="Calibri" pitchFamily="34" charset="0"/>
                <a:cs typeface="Calibri" pitchFamily="34" charset="0"/>
              </a:rPr>
              <a:t>Drama and Theatre in </a:t>
            </a:r>
            <a:endParaRPr lang="ro-RO" b="1" i="1" smtClean="0">
              <a:latin typeface="Calibri" pitchFamily="34" charset="0"/>
              <a:cs typeface="Calibri" pitchFamily="34" charset="0"/>
            </a:endParaRPr>
          </a:p>
          <a:p>
            <a:pPr>
              <a:buFont typeface="Wingdings 2" pitchFamily="18" charset="2"/>
              <a:buNone/>
            </a:pPr>
            <a:r>
              <a:rPr lang="en-US" b="1" i="1" smtClean="0">
                <a:latin typeface="Calibri" pitchFamily="34" charset="0"/>
                <a:cs typeface="Calibri" pitchFamily="34" charset="0"/>
              </a:rPr>
              <a:t>Education</a:t>
            </a:r>
            <a:r>
              <a:rPr lang="en-US" smtClean="0">
                <a:latin typeface="Calibri" pitchFamily="34" charset="0"/>
                <a:cs typeface="Calibri" pitchFamily="34" charset="0"/>
              </a:rPr>
              <a:t> as </a:t>
            </a:r>
            <a:r>
              <a:rPr lang="en-US" u="sng" smtClean="0">
                <a:latin typeface="Calibri" pitchFamily="34" charset="0"/>
                <a:cs typeface="Calibri" pitchFamily="34" charset="0"/>
              </a:rPr>
              <a:t>an active educational tool</a:t>
            </a:r>
            <a:r>
              <a:rPr lang="en-US" smtClean="0">
                <a:latin typeface="Calibri" pitchFamily="34" charset="0"/>
                <a:cs typeface="Calibri" pitchFamily="34" charset="0"/>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pPr>
              <a:defRPr/>
            </a:pPr>
            <a:r>
              <a:rPr lang="en-GB" b="1" dirty="0" smtClean="0">
                <a:solidFill>
                  <a:schemeClr val="accent5">
                    <a:lumMod val="25000"/>
                  </a:schemeClr>
                </a:solidFill>
                <a:latin typeface="Calibri" pitchFamily="34" charset="0"/>
                <a:cs typeface="Calibri" pitchFamily="34" charset="0"/>
              </a:rPr>
              <a:t>Effect of educational theatre and drama on cultural awareness and intercultural values</a:t>
            </a:r>
            <a:endParaRPr lang="hu-HU" dirty="0">
              <a:solidFill>
                <a:schemeClr val="accent5">
                  <a:lumMod val="25000"/>
                </a:schemeClr>
              </a:solidFill>
              <a:latin typeface="Calibri" pitchFamily="34" charset="0"/>
              <a:cs typeface="Calibri" pitchFamily="34" charset="0"/>
            </a:endParaRPr>
          </a:p>
        </p:txBody>
      </p:sp>
      <p:sp>
        <p:nvSpPr>
          <p:cNvPr id="56323" name="Téglalap 2"/>
          <p:cNvSpPr>
            <a:spLocks noChangeArrowheads="1"/>
          </p:cNvSpPr>
          <p:nvPr/>
        </p:nvSpPr>
        <p:spPr bwMode="auto">
          <a:xfrm>
            <a:off x="3594100" y="4673600"/>
            <a:ext cx="6096000" cy="954088"/>
          </a:xfrm>
          <a:prstGeom prst="rect">
            <a:avLst/>
          </a:prstGeom>
          <a:noFill/>
          <a:ln w="9525">
            <a:noFill/>
            <a:miter lim="800000"/>
            <a:headEnd/>
            <a:tailEnd/>
          </a:ln>
        </p:spPr>
        <p:txBody>
          <a:bodyPr>
            <a:spAutoFit/>
          </a:bodyPr>
          <a:lstStyle/>
          <a:p>
            <a:pPr algn="r"/>
            <a:r>
              <a:rPr lang="en-GB" sz="2800" b="1">
                <a:latin typeface="Calibri" pitchFamily="34" charset="0"/>
              </a:rPr>
              <a:t>Results presented by </a:t>
            </a:r>
            <a:r>
              <a:rPr lang="en-GB" sz="2800" b="1" i="1">
                <a:latin typeface="Calibri" pitchFamily="34" charset="0"/>
              </a:rPr>
              <a:t>Szilvia Németh,</a:t>
            </a:r>
            <a:r>
              <a:rPr lang="hu-HU" sz="2800" b="1" i="1">
                <a:latin typeface="Calibri" pitchFamily="34" charset="0"/>
              </a:rPr>
              <a:t> </a:t>
            </a:r>
            <a:r>
              <a:rPr lang="en-GB" sz="2800" b="1">
                <a:latin typeface="Calibri" pitchFamily="34" charset="0"/>
              </a:rPr>
              <a:t>DICE researcher</a:t>
            </a:r>
            <a:endParaRPr lang="hu-HU" sz="28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ím 1"/>
          <p:cNvSpPr>
            <a:spLocks noGrp="1"/>
          </p:cNvSpPr>
          <p:nvPr>
            <p:ph type="title"/>
          </p:nvPr>
        </p:nvSpPr>
        <p:spPr>
          <a:xfrm>
            <a:off x="0" y="-30163"/>
            <a:ext cx="10158413" cy="1038226"/>
          </a:xfrm>
        </p:spPr>
        <p:txBody>
          <a:bodyPr/>
          <a:lstStyle/>
          <a:p>
            <a:pPr algn="ctr">
              <a:defRPr/>
            </a:pPr>
            <a:r>
              <a:rPr lang="hu-HU" b="1" dirty="0" err="1" smtClean="0">
                <a:solidFill>
                  <a:schemeClr val="accent1">
                    <a:lumMod val="25000"/>
                  </a:schemeClr>
                </a:solidFill>
                <a:latin typeface="Calibri" pitchFamily="34" charset="0"/>
                <a:cs typeface="Calibri" pitchFamily="34" charset="0"/>
              </a:rPr>
              <a:t>Effects</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on</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cultural</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activities</a:t>
            </a:r>
            <a:endParaRPr lang="hu-HU" dirty="0" smtClean="0">
              <a:solidFill>
                <a:schemeClr val="accent1">
                  <a:lumMod val="25000"/>
                </a:schemeClr>
              </a:solidFill>
            </a:endParaRPr>
          </a:p>
        </p:txBody>
      </p:sp>
      <p:pic>
        <p:nvPicPr>
          <p:cNvPr id="57347" name="Picture 5"/>
          <p:cNvPicPr>
            <a:picLocks noGrp="1" noChangeAspect="1" noChangeArrowheads="1"/>
          </p:cNvPicPr>
          <p:nvPr>
            <p:ph idx="1"/>
          </p:nvPr>
        </p:nvPicPr>
        <p:blipFill>
          <a:blip r:embed="rId2"/>
          <a:srcRect/>
          <a:stretch>
            <a:fillRect/>
          </a:stretch>
        </p:blipFill>
        <p:spPr>
          <a:xfrm>
            <a:off x="611188" y="1112838"/>
            <a:ext cx="9231312" cy="5322887"/>
          </a:xfrm>
          <a:noFill/>
        </p:spPr>
      </p:pic>
      <p:sp>
        <p:nvSpPr>
          <p:cNvPr id="57348" name="Téglalap 3"/>
          <p:cNvSpPr>
            <a:spLocks noChangeArrowheads="1"/>
          </p:cNvSpPr>
          <p:nvPr/>
        </p:nvSpPr>
        <p:spPr bwMode="auto">
          <a:xfrm>
            <a:off x="7175500" y="6656388"/>
            <a:ext cx="3352800" cy="400050"/>
          </a:xfrm>
          <a:prstGeom prst="rect">
            <a:avLst/>
          </a:prstGeom>
          <a:noFill/>
          <a:ln w="9525">
            <a:noFill/>
            <a:miter lim="800000"/>
            <a:headEnd/>
            <a:tailEnd/>
          </a:ln>
        </p:spPr>
        <p:txBody>
          <a:bodyPr>
            <a:spAutoFit/>
          </a:bodyPr>
          <a:lstStyle/>
          <a:p>
            <a:r>
              <a:rPr lang="hu-HU"/>
              <a:t>DICE Policy Paper page 48.</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Grp="1" noChangeAspect="1" noChangeArrowheads="1"/>
          </p:cNvPicPr>
          <p:nvPr>
            <p:ph idx="1"/>
          </p:nvPr>
        </p:nvPicPr>
        <p:blipFill>
          <a:blip r:embed="rId2"/>
          <a:srcRect/>
          <a:stretch>
            <a:fillRect/>
          </a:stretch>
        </p:blipFill>
        <p:spPr>
          <a:xfrm>
            <a:off x="774700" y="884238"/>
            <a:ext cx="9182100" cy="5181600"/>
          </a:xfrm>
          <a:noFill/>
        </p:spPr>
      </p:pic>
      <p:sp>
        <p:nvSpPr>
          <p:cNvPr id="58371" name="Téglalap 2"/>
          <p:cNvSpPr>
            <a:spLocks noChangeArrowheads="1"/>
          </p:cNvSpPr>
          <p:nvPr/>
        </p:nvSpPr>
        <p:spPr bwMode="auto">
          <a:xfrm>
            <a:off x="7099300" y="6446838"/>
            <a:ext cx="3352800" cy="401637"/>
          </a:xfrm>
          <a:prstGeom prst="rect">
            <a:avLst/>
          </a:prstGeom>
          <a:noFill/>
          <a:ln w="9525">
            <a:noFill/>
            <a:miter lim="800000"/>
            <a:headEnd/>
            <a:tailEnd/>
          </a:ln>
        </p:spPr>
        <p:txBody>
          <a:bodyPr>
            <a:spAutoFit/>
          </a:bodyPr>
          <a:lstStyle/>
          <a:p>
            <a:r>
              <a:rPr lang="hu-HU"/>
              <a:t>DICE Policy Paper page 48.</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defRPr/>
            </a:pPr>
            <a:r>
              <a:rPr lang="hu-HU" b="1" dirty="0" err="1" smtClean="0">
                <a:solidFill>
                  <a:schemeClr val="accent1">
                    <a:lumMod val="25000"/>
                  </a:schemeClr>
                </a:solidFill>
                <a:latin typeface="Calibri" pitchFamily="34" charset="0"/>
                <a:cs typeface="Calibri" pitchFamily="34" charset="0"/>
              </a:rPr>
              <a:t>Teachers</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about</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the</a:t>
            </a:r>
            <a:r>
              <a:rPr lang="hu-HU" b="1" dirty="0" smtClean="0">
                <a:solidFill>
                  <a:schemeClr val="accent1">
                    <a:lumMod val="25000"/>
                  </a:schemeClr>
                </a:solidFill>
                <a:latin typeface="Calibri" pitchFamily="34" charset="0"/>
                <a:cs typeface="Calibri" pitchFamily="34" charset="0"/>
              </a:rPr>
              <a:t> </a:t>
            </a:r>
            <a:r>
              <a:rPr lang="hu-HU" b="1" dirty="0" err="1" smtClean="0">
                <a:solidFill>
                  <a:schemeClr val="accent1">
                    <a:lumMod val="25000"/>
                  </a:schemeClr>
                </a:solidFill>
                <a:latin typeface="Calibri" pitchFamily="34" charset="0"/>
                <a:cs typeface="Calibri" pitchFamily="34" charset="0"/>
              </a:rPr>
              <a:t>children</a:t>
            </a:r>
            <a:endParaRPr lang="hu-HU" b="1" dirty="0">
              <a:solidFill>
                <a:schemeClr val="accent1">
                  <a:lumMod val="25000"/>
                </a:schemeClr>
              </a:solidFill>
              <a:latin typeface="Calibri" pitchFamily="34" charset="0"/>
              <a:cs typeface="Calibri" pitchFamily="34" charset="0"/>
            </a:endParaRPr>
          </a:p>
        </p:txBody>
      </p:sp>
      <p:pic>
        <p:nvPicPr>
          <p:cNvPr id="59395" name="Picture 3"/>
          <p:cNvPicPr>
            <a:picLocks noGrp="1" noChangeAspect="1" noChangeArrowheads="1"/>
          </p:cNvPicPr>
          <p:nvPr>
            <p:ph idx="1"/>
          </p:nvPr>
        </p:nvPicPr>
        <p:blipFill>
          <a:blip r:embed="rId2"/>
          <a:srcRect/>
          <a:stretch>
            <a:fillRect/>
          </a:stretch>
        </p:blipFill>
        <p:spPr>
          <a:xfrm>
            <a:off x="317500" y="1189038"/>
            <a:ext cx="10058400" cy="1673225"/>
          </a:xfrm>
          <a:noFill/>
        </p:spPr>
      </p:pic>
      <p:pic>
        <p:nvPicPr>
          <p:cNvPr id="59396" name="Picture 2"/>
          <p:cNvPicPr>
            <a:picLocks noChangeAspect="1" noChangeArrowheads="1"/>
          </p:cNvPicPr>
          <p:nvPr/>
        </p:nvPicPr>
        <p:blipFill>
          <a:blip r:embed="rId3"/>
          <a:srcRect/>
          <a:stretch>
            <a:fillRect/>
          </a:stretch>
        </p:blipFill>
        <p:spPr bwMode="auto">
          <a:xfrm>
            <a:off x="317500" y="2713038"/>
            <a:ext cx="10058400" cy="3695700"/>
          </a:xfrm>
          <a:prstGeom prst="rect">
            <a:avLst/>
          </a:prstGeom>
          <a:noFill/>
          <a:ln w="9525">
            <a:noFill/>
            <a:miter lim="800000"/>
            <a:headEnd/>
            <a:tailEnd/>
          </a:ln>
        </p:spPr>
      </p:pic>
      <p:sp>
        <p:nvSpPr>
          <p:cNvPr id="59397" name="Téglalap 4"/>
          <p:cNvSpPr>
            <a:spLocks noChangeArrowheads="1"/>
          </p:cNvSpPr>
          <p:nvPr/>
        </p:nvSpPr>
        <p:spPr bwMode="auto">
          <a:xfrm>
            <a:off x="7099300" y="6446838"/>
            <a:ext cx="3352800" cy="401637"/>
          </a:xfrm>
          <a:prstGeom prst="rect">
            <a:avLst/>
          </a:prstGeom>
          <a:noFill/>
          <a:ln w="9525">
            <a:noFill/>
            <a:miter lim="800000"/>
            <a:headEnd/>
            <a:tailEnd/>
          </a:ln>
        </p:spPr>
        <p:txBody>
          <a:bodyPr>
            <a:spAutoFit/>
          </a:bodyPr>
          <a:lstStyle/>
          <a:p>
            <a:r>
              <a:rPr lang="hu-HU"/>
              <a:t>DICE Policy Paper page 53.</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ím 1"/>
          <p:cNvSpPr>
            <a:spLocks noGrp="1"/>
          </p:cNvSpPr>
          <p:nvPr>
            <p:ph type="title"/>
          </p:nvPr>
        </p:nvSpPr>
        <p:spPr/>
        <p:txBody>
          <a:bodyPr/>
          <a:lstStyle/>
          <a:p>
            <a:r>
              <a:rPr lang="hu-HU" b="1" smtClean="0">
                <a:latin typeface="Calibri" pitchFamily="34" charset="0"/>
              </a:rPr>
              <a:t>Round table discussion</a:t>
            </a:r>
          </a:p>
        </p:txBody>
      </p:sp>
      <p:sp>
        <p:nvSpPr>
          <p:cNvPr id="60419" name="Tartalom helye 2"/>
          <p:cNvSpPr>
            <a:spLocks noGrp="1"/>
          </p:cNvSpPr>
          <p:nvPr>
            <p:ph idx="1"/>
          </p:nvPr>
        </p:nvSpPr>
        <p:spPr>
          <a:xfrm>
            <a:off x="534988" y="1417638"/>
            <a:ext cx="9623425" cy="5337175"/>
          </a:xfrm>
        </p:spPr>
        <p:txBody>
          <a:bodyPr/>
          <a:lstStyle/>
          <a:p>
            <a:r>
              <a:rPr lang="en-GB" smtClean="0">
                <a:latin typeface="Calibri" pitchFamily="34" charset="0"/>
                <a:cs typeface="Calibri" pitchFamily="34" charset="0"/>
              </a:rPr>
              <a:t>Moderator: </a:t>
            </a:r>
            <a:r>
              <a:rPr lang="en-GB" b="1" i="1" smtClean="0">
                <a:latin typeface="Calibri" pitchFamily="34" charset="0"/>
                <a:cs typeface="Calibri" pitchFamily="34" charset="0"/>
              </a:rPr>
              <a:t>Jane Woddis</a:t>
            </a:r>
            <a:r>
              <a:rPr lang="en-GB" smtClean="0">
                <a:latin typeface="Calibri" pitchFamily="34" charset="0"/>
                <a:cs typeface="Calibri" pitchFamily="34" charset="0"/>
              </a:rPr>
              <a:t>, DICE national research leader, United Kingdom</a:t>
            </a:r>
            <a:endParaRPr lang="hu-HU" smtClean="0">
              <a:latin typeface="Calibri" pitchFamily="34" charset="0"/>
              <a:cs typeface="Calibri" pitchFamily="34" charset="0"/>
            </a:endParaRPr>
          </a:p>
          <a:p>
            <a:endParaRPr lang="hu-HU" i="1" smtClean="0">
              <a:latin typeface="Calibri" pitchFamily="34" charset="0"/>
              <a:cs typeface="Calibri" pitchFamily="34" charset="0"/>
            </a:endParaRPr>
          </a:p>
          <a:p>
            <a:r>
              <a:rPr lang="en-GB" b="1" i="1" smtClean="0">
                <a:latin typeface="Calibri" pitchFamily="34" charset="0"/>
                <a:cs typeface="Calibri" pitchFamily="34" charset="0"/>
              </a:rPr>
              <a:t>Katrine Heggstad</a:t>
            </a:r>
            <a:r>
              <a:rPr lang="en-GB" b="1" smtClean="0">
                <a:latin typeface="Calibri" pitchFamily="34" charset="0"/>
                <a:cs typeface="Calibri" pitchFamily="34" charset="0"/>
              </a:rPr>
              <a:t> </a:t>
            </a:r>
            <a:r>
              <a:rPr lang="en-GB" smtClean="0">
                <a:latin typeface="Calibri" pitchFamily="34" charset="0"/>
                <a:cs typeface="Calibri" pitchFamily="34" charset="0"/>
              </a:rPr>
              <a:t>presents Documented Practice: Seeking Survival – drama workshop, Eventus TIE, Norway</a:t>
            </a:r>
            <a:r>
              <a:rPr lang="en-GB" i="1" smtClean="0">
                <a:latin typeface="Calibri" pitchFamily="34" charset="0"/>
                <a:cs typeface="Calibri" pitchFamily="34" charset="0"/>
              </a:rPr>
              <a:t> </a:t>
            </a:r>
            <a:endParaRPr lang="hu-HU" smtClean="0">
              <a:latin typeface="Calibri" pitchFamily="34" charset="0"/>
              <a:cs typeface="Calibri" pitchFamily="34" charset="0"/>
            </a:endParaRPr>
          </a:p>
          <a:p>
            <a:r>
              <a:rPr lang="en-GB" b="1" i="1" smtClean="0">
                <a:latin typeface="Calibri" pitchFamily="34" charset="0"/>
                <a:cs typeface="Calibri" pitchFamily="34" charset="0"/>
              </a:rPr>
              <a:t>Jan Willems</a:t>
            </a:r>
            <a:r>
              <a:rPr lang="en-GB" b="1" smtClean="0">
                <a:latin typeface="Calibri" pitchFamily="34" charset="0"/>
                <a:cs typeface="Calibri" pitchFamily="34" charset="0"/>
              </a:rPr>
              <a:t> </a:t>
            </a:r>
            <a:r>
              <a:rPr lang="en-GB" smtClean="0">
                <a:latin typeface="Calibri" pitchFamily="34" charset="0"/>
                <a:cs typeface="Calibri" pitchFamily="34" charset="0"/>
              </a:rPr>
              <a:t>presents Documented Practice: Kids for Kids - The Magic Grater, Theatre Day Productions, Gaza, Palestine </a:t>
            </a:r>
            <a:endParaRPr lang="hu-HU" smtClean="0">
              <a:latin typeface="Calibri" pitchFamily="34" charset="0"/>
              <a:cs typeface="Calibri" pitchFamily="34" charset="0"/>
            </a:endParaRPr>
          </a:p>
          <a:p>
            <a:r>
              <a:rPr lang="en-GB" b="1" i="1" smtClean="0">
                <a:latin typeface="Calibri" pitchFamily="34" charset="0"/>
                <a:cs typeface="Calibri" pitchFamily="34" charset="0"/>
              </a:rPr>
              <a:t>Leonor Wiesner</a:t>
            </a:r>
            <a:r>
              <a:rPr lang="en-GB" smtClean="0">
                <a:latin typeface="Calibri" pitchFamily="34" charset="0"/>
                <a:cs typeface="Calibri" pitchFamily="34" charset="0"/>
              </a:rPr>
              <a:t>, Policy Officer - Culture - competition policy and synergies with Education, DG EAC, presents the Open Method Coordination and the working group “Stronger synergies between culture and education” and the relations of cultural awareness competence and the Europe 2020 strategy</a:t>
            </a:r>
            <a:endParaRPr lang="hu-HU" smtClean="0">
              <a:latin typeface="Calibri" pitchFamily="34" charset="0"/>
              <a:cs typeface="Calibri" pitchFamily="34" charset="0"/>
            </a:endParaRPr>
          </a:p>
          <a:p>
            <a:endParaRPr lang="hu-HU" smtClean="0">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ytuł 1"/>
          <p:cNvSpPr>
            <a:spLocks noGrp="1"/>
          </p:cNvSpPr>
          <p:nvPr>
            <p:ph type="ctrTitle"/>
          </p:nvPr>
        </p:nvSpPr>
        <p:spPr/>
        <p:txBody>
          <a:bodyPr/>
          <a:lstStyle/>
          <a:p>
            <a:pPr algn="ctr"/>
            <a:r>
              <a:rPr lang="en-GB" b="1" i="1" smtClean="0">
                <a:solidFill>
                  <a:schemeClr val="tx1"/>
                </a:solidFill>
                <a:latin typeface="Calibri" pitchFamily="34" charset="0"/>
                <a:cs typeface="Calibri" pitchFamily="34" charset="0"/>
              </a:rPr>
              <a:t>Katrine Heggstad</a:t>
            </a:r>
            <a:endParaRPr lang="pl-PL" b="1" smtClean="0">
              <a:latin typeface="Calibri" pitchFamily="34" charset="0"/>
              <a:cs typeface="Calibri" pitchFamily="34" charset="0"/>
            </a:endParaRPr>
          </a:p>
        </p:txBody>
      </p:sp>
      <p:sp>
        <p:nvSpPr>
          <p:cNvPr id="61443" name="Podtytuł 2"/>
          <p:cNvSpPr>
            <a:spLocks noGrp="1"/>
          </p:cNvSpPr>
          <p:nvPr>
            <p:ph type="subTitle" idx="1"/>
          </p:nvPr>
        </p:nvSpPr>
        <p:spPr/>
        <p:txBody>
          <a:bodyPr/>
          <a:lstStyle/>
          <a:p>
            <a:r>
              <a:rPr lang="en-GB" smtClean="0">
                <a:latin typeface="Calibri" pitchFamily="34" charset="0"/>
                <a:cs typeface="Calibri" pitchFamily="34" charset="0"/>
              </a:rPr>
              <a:t>Eventus TIE, Norway</a:t>
            </a:r>
            <a:endParaRPr lang="pl-PL" smtClean="0">
              <a:latin typeface="Calibri" pitchFamily="34" charset="0"/>
              <a:cs typeface="Calibri"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ytuł 1"/>
          <p:cNvSpPr>
            <a:spLocks noGrp="1"/>
          </p:cNvSpPr>
          <p:nvPr>
            <p:ph type="ctrTitle"/>
          </p:nvPr>
        </p:nvSpPr>
        <p:spPr/>
        <p:txBody>
          <a:bodyPr/>
          <a:lstStyle/>
          <a:p>
            <a:pPr algn="ctr"/>
            <a:r>
              <a:rPr lang="en-GB" b="1" i="1" smtClean="0">
                <a:solidFill>
                  <a:schemeClr val="tx1"/>
                </a:solidFill>
                <a:latin typeface="Calibri" pitchFamily="34" charset="0"/>
                <a:cs typeface="Calibri" pitchFamily="34" charset="0"/>
              </a:rPr>
              <a:t>Jan Willems</a:t>
            </a:r>
            <a:endParaRPr lang="pl-PL" b="1" smtClean="0">
              <a:latin typeface="Calibri" pitchFamily="34" charset="0"/>
              <a:cs typeface="Calibri" pitchFamily="34" charset="0"/>
            </a:endParaRPr>
          </a:p>
        </p:txBody>
      </p:sp>
      <p:sp>
        <p:nvSpPr>
          <p:cNvPr id="62467" name="Podtytuł 2"/>
          <p:cNvSpPr>
            <a:spLocks noGrp="1"/>
          </p:cNvSpPr>
          <p:nvPr>
            <p:ph type="subTitle" idx="1"/>
          </p:nvPr>
        </p:nvSpPr>
        <p:spPr/>
        <p:txBody>
          <a:bodyPr/>
          <a:lstStyle/>
          <a:p>
            <a:r>
              <a:rPr lang="en-GB" smtClean="0">
                <a:latin typeface="Calibri" pitchFamily="34" charset="0"/>
                <a:cs typeface="Calibri" pitchFamily="34" charset="0"/>
              </a:rPr>
              <a:t>Theatre Day Productions, Gaza, Palestine</a:t>
            </a:r>
            <a:endParaRPr lang="pl-PL" smtClean="0">
              <a:latin typeface="Calibri" pitchFamily="34" charset="0"/>
              <a:cs typeface="Calibri"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ím 1"/>
          <p:cNvSpPr>
            <a:spLocks noGrp="1"/>
          </p:cNvSpPr>
          <p:nvPr>
            <p:ph type="title"/>
          </p:nvPr>
        </p:nvSpPr>
        <p:spPr/>
        <p:txBody>
          <a:bodyPr/>
          <a:lstStyle/>
          <a:p>
            <a:r>
              <a:rPr lang="hu-HU" smtClean="0"/>
              <a:t>Bag and Doctor</a:t>
            </a:r>
          </a:p>
        </p:txBody>
      </p:sp>
      <p:pic>
        <p:nvPicPr>
          <p:cNvPr id="63491" name="Picture 2"/>
          <p:cNvPicPr>
            <a:picLocks noGrp="1" noChangeAspect="1" noChangeArrowheads="1"/>
          </p:cNvPicPr>
          <p:nvPr>
            <p:ph idx="1"/>
          </p:nvPr>
        </p:nvPicPr>
        <p:blipFill>
          <a:blip r:embed="rId2"/>
          <a:srcRect/>
          <a:stretch>
            <a:fillRect/>
          </a:stretch>
        </p:blipFill>
        <p:spPr>
          <a:xfrm>
            <a:off x="1619250" y="1763713"/>
            <a:ext cx="7454900" cy="49911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1"/>
          <p:cNvSpPr>
            <a:spLocks noGrp="1"/>
          </p:cNvSpPr>
          <p:nvPr>
            <p:ph type="title"/>
          </p:nvPr>
        </p:nvSpPr>
        <p:spPr>
          <a:xfrm>
            <a:off x="534988" y="303213"/>
            <a:ext cx="9623425" cy="885825"/>
          </a:xfrm>
        </p:spPr>
        <p:txBody>
          <a:bodyPr/>
          <a:lstStyle/>
          <a:p>
            <a:r>
              <a:rPr lang="en-GB" b="1" smtClean="0">
                <a:latin typeface="Calibri" pitchFamily="34" charset="0"/>
              </a:rPr>
              <a:t>Key results</a:t>
            </a:r>
            <a:r>
              <a:rPr lang="hu-HU" b="1" smtClean="0">
                <a:latin typeface="Calibri" pitchFamily="34" charset="0"/>
              </a:rPr>
              <a:t> – relevance for educational practice          and policy</a:t>
            </a:r>
            <a:endParaRPr lang="en-GB" b="1" smtClean="0">
              <a:latin typeface="Calibri" pitchFamily="34" charset="0"/>
            </a:endParaRPr>
          </a:p>
        </p:txBody>
      </p:sp>
      <p:sp>
        <p:nvSpPr>
          <p:cNvPr id="9219" name="Tartalom helye 2"/>
          <p:cNvSpPr>
            <a:spLocks noGrp="1"/>
          </p:cNvSpPr>
          <p:nvPr>
            <p:ph idx="1"/>
          </p:nvPr>
        </p:nvSpPr>
        <p:spPr/>
        <p:txBody>
          <a:bodyPr/>
          <a:lstStyle/>
          <a:p>
            <a:pPr>
              <a:buFontTx/>
              <a:buNone/>
            </a:pPr>
            <a:r>
              <a:rPr lang="en-GB" smtClean="0">
                <a:latin typeface="Calibri" pitchFamily="34" charset="0"/>
              </a:rPr>
              <a:t>compared with peers who had not been participating in any educational theatre and drama programmes, the theatre and drama participants</a:t>
            </a:r>
          </a:p>
          <a:p>
            <a:pPr>
              <a:buFontTx/>
              <a:buAutoNum type="arabicPeriod"/>
            </a:pPr>
            <a:r>
              <a:rPr lang="en-GB" smtClean="0">
                <a:latin typeface="Calibri" pitchFamily="34" charset="0"/>
              </a:rPr>
              <a:t>are assessed more highly by their teachers in all aspects,</a:t>
            </a:r>
          </a:p>
          <a:p>
            <a:pPr>
              <a:buFontTx/>
              <a:buAutoNum type="arabicPeriod"/>
            </a:pPr>
            <a:r>
              <a:rPr lang="en-GB" smtClean="0">
                <a:latin typeface="Calibri" pitchFamily="34" charset="0"/>
              </a:rPr>
              <a:t>feel more confident in reading and understanding tasks, </a:t>
            </a:r>
          </a:p>
          <a:p>
            <a:pPr>
              <a:buFontTx/>
              <a:buAutoNum type="arabicPeriod"/>
            </a:pPr>
            <a:r>
              <a:rPr lang="en-GB" smtClean="0">
                <a:latin typeface="Calibri" pitchFamily="34" charset="0"/>
              </a:rPr>
              <a:t>feel more confident in communication,</a:t>
            </a:r>
          </a:p>
          <a:p>
            <a:pPr>
              <a:buFontTx/>
              <a:buAutoNum type="arabicPeriod"/>
            </a:pPr>
            <a:r>
              <a:rPr lang="en-GB" smtClean="0">
                <a:latin typeface="Calibri" pitchFamily="34" charset="0"/>
              </a:rPr>
              <a:t>are more likely to feel that they are creative, </a:t>
            </a:r>
          </a:p>
          <a:p>
            <a:pPr>
              <a:buFontTx/>
              <a:buAutoNum type="arabicPeriod"/>
            </a:pPr>
            <a:r>
              <a:rPr lang="en-GB" smtClean="0">
                <a:latin typeface="Calibri" pitchFamily="34" charset="0"/>
              </a:rPr>
              <a:t>like going to school more, </a:t>
            </a:r>
          </a:p>
          <a:p>
            <a:pPr>
              <a:buFontTx/>
              <a:buAutoNum type="arabicPeriod"/>
            </a:pPr>
            <a:r>
              <a:rPr lang="en-GB" smtClean="0">
                <a:latin typeface="Calibri" pitchFamily="34" charset="0"/>
              </a:rPr>
              <a:t>enjoy school activities more,</a:t>
            </a:r>
          </a:p>
          <a:p>
            <a:pPr>
              <a:buFontTx/>
              <a:buAutoNum type="arabicPeriod"/>
            </a:pPr>
            <a:r>
              <a:rPr lang="en-GB" smtClean="0">
                <a:latin typeface="Calibri" pitchFamily="34" charset="0"/>
              </a:rPr>
              <a:t>are better at problem solving,</a:t>
            </a:r>
          </a:p>
          <a:p>
            <a:pPr>
              <a:buFontTx/>
              <a:buAutoNum type="arabicPeriod"/>
            </a:pPr>
            <a:r>
              <a:rPr lang="en-GB" smtClean="0">
                <a:latin typeface="Calibri" pitchFamily="34" charset="0"/>
              </a:rPr>
              <a:t>are better at coping with stress,</a:t>
            </a:r>
          </a:p>
          <a:p>
            <a:endParaRPr lang="en-GB"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ím 1"/>
          <p:cNvSpPr>
            <a:spLocks noGrp="1"/>
          </p:cNvSpPr>
          <p:nvPr>
            <p:ph type="title"/>
          </p:nvPr>
        </p:nvSpPr>
        <p:spPr/>
        <p:txBody>
          <a:bodyPr/>
          <a:lstStyle/>
          <a:p>
            <a:r>
              <a:rPr lang="hu-HU" smtClean="0"/>
              <a:t>Boy and Grater</a:t>
            </a:r>
          </a:p>
        </p:txBody>
      </p:sp>
      <p:pic>
        <p:nvPicPr>
          <p:cNvPr id="64515" name="Picture 2"/>
          <p:cNvPicPr>
            <a:picLocks noGrp="1" noChangeAspect="1" noChangeArrowheads="1"/>
          </p:cNvPicPr>
          <p:nvPr>
            <p:ph idx="1"/>
          </p:nvPr>
        </p:nvPicPr>
        <p:blipFill>
          <a:blip r:embed="rId2"/>
          <a:srcRect/>
          <a:stretch>
            <a:fillRect/>
          </a:stretch>
        </p:blipFill>
        <p:spPr>
          <a:xfrm>
            <a:off x="4264025" y="198438"/>
            <a:ext cx="4359275" cy="6513512"/>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ím 1"/>
          <p:cNvSpPr>
            <a:spLocks noGrp="1"/>
          </p:cNvSpPr>
          <p:nvPr>
            <p:ph type="title"/>
          </p:nvPr>
        </p:nvSpPr>
        <p:spPr/>
        <p:txBody>
          <a:bodyPr/>
          <a:lstStyle/>
          <a:p>
            <a:r>
              <a:rPr lang="hu-HU" smtClean="0"/>
              <a:t>Group intro Play</a:t>
            </a:r>
          </a:p>
        </p:txBody>
      </p:sp>
      <p:pic>
        <p:nvPicPr>
          <p:cNvPr id="65539" name="Picture 2"/>
          <p:cNvPicPr>
            <a:picLocks noGrp="1" noChangeAspect="1" noChangeArrowheads="1"/>
          </p:cNvPicPr>
          <p:nvPr>
            <p:ph idx="1"/>
          </p:nvPr>
        </p:nvPicPr>
        <p:blipFill>
          <a:blip r:embed="rId2"/>
          <a:srcRect/>
          <a:stretch>
            <a:fillRect/>
          </a:stretch>
        </p:blipFill>
        <p:spPr>
          <a:xfrm>
            <a:off x="874713" y="1265238"/>
            <a:ext cx="8199437" cy="5489575"/>
          </a:xfr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pPr>
              <a:defRPr/>
            </a:pPr>
            <a:r>
              <a:rPr lang="en-GB" b="1" dirty="0" smtClean="0">
                <a:solidFill>
                  <a:schemeClr val="accent5">
                    <a:lumMod val="25000"/>
                  </a:schemeClr>
                </a:solidFill>
                <a:latin typeface="Calibri" pitchFamily="34" charset="0"/>
                <a:cs typeface="Calibri" pitchFamily="34" charset="0"/>
              </a:rPr>
              <a:t>Educational theatre and drama and the European educational systems</a:t>
            </a:r>
            <a:endParaRPr lang="hu-HU" dirty="0">
              <a:solidFill>
                <a:schemeClr val="accent5">
                  <a:lumMod val="25000"/>
                </a:schemeClr>
              </a:solidFill>
              <a:latin typeface="Calibri" pitchFamily="34" charset="0"/>
              <a:cs typeface="Calibri" pitchFamily="34" charset="0"/>
            </a:endParaRPr>
          </a:p>
        </p:txBody>
      </p:sp>
      <p:sp>
        <p:nvSpPr>
          <p:cNvPr id="66563" name="Alcím 2"/>
          <p:cNvSpPr>
            <a:spLocks noGrp="1"/>
          </p:cNvSpPr>
          <p:nvPr>
            <p:ph type="subTitle" idx="1"/>
          </p:nvPr>
        </p:nvSpPr>
        <p:spPr/>
        <p:txBody>
          <a:bodyPr/>
          <a:lstStyle/>
          <a:p>
            <a:pPr algn="r"/>
            <a:r>
              <a:rPr lang="en-GB" sz="2800" b="1" smtClean="0">
                <a:latin typeface="Calibri" pitchFamily="34" charset="0"/>
              </a:rPr>
              <a:t>Results presented by </a:t>
            </a:r>
            <a:r>
              <a:rPr lang="en-GB" sz="2800" b="1" i="1" smtClean="0">
                <a:latin typeface="Calibri" pitchFamily="34" charset="0"/>
              </a:rPr>
              <a:t>Szilvia Németh, </a:t>
            </a:r>
            <a:r>
              <a:rPr lang="hu-HU" sz="2800" b="1" i="1" smtClean="0">
                <a:latin typeface="Calibri" pitchFamily="34" charset="0"/>
              </a:rPr>
              <a:t/>
            </a:r>
            <a:br>
              <a:rPr lang="hu-HU" sz="2800" b="1" i="1" smtClean="0">
                <a:latin typeface="Calibri" pitchFamily="34" charset="0"/>
              </a:rPr>
            </a:br>
            <a:r>
              <a:rPr lang="en-GB" sz="2800" b="1" smtClean="0">
                <a:latin typeface="Calibri" pitchFamily="34" charset="0"/>
              </a:rPr>
              <a:t>DICE researcher</a:t>
            </a:r>
            <a:endParaRPr lang="hu-HU" sz="28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4988" y="487363"/>
            <a:ext cx="9623425" cy="142875"/>
          </a:xfrm>
        </p:spPr>
        <p:txBody>
          <a:bodyPr/>
          <a:lstStyle/>
          <a:p>
            <a:r>
              <a:rPr lang="hu-HU" sz="2800" b="1" smtClean="0"/>
              <a:t>1. Drama-experts’ survey</a:t>
            </a:r>
            <a:br>
              <a:rPr lang="hu-HU" sz="2800" b="1" smtClean="0"/>
            </a:br>
            <a:r>
              <a:rPr lang="hu-HU" sz="2800" b="1" smtClean="0"/>
              <a:t>Aim of the survey</a:t>
            </a:r>
          </a:p>
        </p:txBody>
      </p:sp>
      <p:sp>
        <p:nvSpPr>
          <p:cNvPr id="67587" name="Rectangle 3"/>
          <p:cNvSpPr>
            <a:spLocks noGrp="1" noChangeArrowheads="1"/>
          </p:cNvSpPr>
          <p:nvPr>
            <p:ph type="body" idx="1"/>
          </p:nvPr>
        </p:nvSpPr>
        <p:spPr/>
        <p:txBody>
          <a:bodyPr/>
          <a:lstStyle/>
          <a:p>
            <a:pPr marL="457200" indent="-457200">
              <a:buFontTx/>
              <a:buAutoNum type="arabicPeriod"/>
            </a:pPr>
            <a:r>
              <a:rPr lang="en-GB" smtClean="0"/>
              <a:t>to share thoughts;</a:t>
            </a:r>
          </a:p>
          <a:p>
            <a:pPr marL="457200" indent="-457200">
              <a:buFontTx/>
              <a:buAutoNum type="arabicPeriod"/>
            </a:pPr>
            <a:r>
              <a:rPr lang="en-GB" smtClean="0"/>
              <a:t>to assess the situation of educational drama in the countries of respondents.</a:t>
            </a:r>
          </a:p>
          <a:p>
            <a:pPr marL="457200" indent="-457200">
              <a:buFontTx/>
              <a:buNone/>
            </a:pPr>
            <a:endParaRPr lang="en-GB" smtClean="0"/>
          </a:p>
          <a:p>
            <a:pPr marL="457200" indent="-457200">
              <a:buFontTx/>
              <a:buNone/>
            </a:pPr>
            <a:endParaRPr lang="en-GB" smtClean="0"/>
          </a:p>
          <a:p>
            <a:pPr marL="457200" indent="-457200">
              <a:buFontTx/>
              <a:buNone/>
            </a:pPr>
            <a:r>
              <a:rPr lang="en-GB" b="1" smtClean="0"/>
              <a:t>	Method:</a:t>
            </a:r>
            <a:r>
              <a:rPr lang="en-GB" smtClean="0"/>
              <a:t> </a:t>
            </a:r>
            <a:r>
              <a:rPr lang="hu-HU" smtClean="0"/>
              <a:t>an</a:t>
            </a:r>
            <a:r>
              <a:rPr lang="en-GB" smtClean="0"/>
              <a:t> online survey on the project’s website</a:t>
            </a:r>
          </a:p>
          <a:p>
            <a:pPr marL="457200" indent="-457200">
              <a:buFontTx/>
              <a:buNone/>
            </a:pPr>
            <a:r>
              <a:rPr lang="en-GB" smtClean="0"/>
              <a:t>	Participation was open to drama experts interested in filling in the questionnaire.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46100" y="581025"/>
            <a:ext cx="9612313" cy="152400"/>
          </a:xfrm>
        </p:spPr>
        <p:txBody>
          <a:bodyPr/>
          <a:lstStyle/>
          <a:p>
            <a:r>
              <a:rPr lang="hu-HU" sz="2800" b="1" smtClean="0"/>
              <a:t>Number and country of drama experts</a:t>
            </a:r>
            <a:br>
              <a:rPr lang="hu-HU" sz="2800" b="1" smtClean="0"/>
            </a:br>
            <a:r>
              <a:rPr lang="hu-HU" sz="2800" b="1" smtClean="0"/>
              <a:t>participating in the survey</a:t>
            </a:r>
          </a:p>
        </p:txBody>
      </p:sp>
      <p:graphicFrame>
        <p:nvGraphicFramePr>
          <p:cNvPr id="62467" name="Group 3"/>
          <p:cNvGraphicFramePr>
            <a:graphicFrameLocks noGrp="1"/>
          </p:cNvGraphicFramePr>
          <p:nvPr>
            <p:ph sz="half" idx="1"/>
          </p:nvPr>
        </p:nvGraphicFramePr>
        <p:xfrm>
          <a:off x="469900" y="1419225"/>
          <a:ext cx="4735513" cy="5276850"/>
        </p:xfrm>
        <a:graphic>
          <a:graphicData uri="http://schemas.openxmlformats.org/drawingml/2006/table">
            <a:tbl>
              <a:tblPr/>
              <a:tblGrid>
                <a:gridCol w="2368550"/>
                <a:gridCol w="2366963"/>
              </a:tblGrid>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Country</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Number of respondent experts</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Czech Republic</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2</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Netherlands</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2</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Norway</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10</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Palestine</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1</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Poland</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1</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Slovenia</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1</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Hungary</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13</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Serbia</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17</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Sweden</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2</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United Kingdom</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4</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Romania</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2</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2508" name="Group 44"/>
          <p:cNvGraphicFramePr>
            <a:graphicFrameLocks noGrp="1"/>
          </p:cNvGraphicFramePr>
          <p:nvPr>
            <p:ph sz="half" idx="2"/>
          </p:nvPr>
        </p:nvGraphicFramePr>
        <p:xfrm>
          <a:off x="5346700" y="1419225"/>
          <a:ext cx="4735513" cy="5281613"/>
        </p:xfrm>
        <a:graphic>
          <a:graphicData uri="http://schemas.openxmlformats.org/drawingml/2006/table">
            <a:tbl>
              <a:tblPr/>
              <a:tblGrid>
                <a:gridCol w="2368550"/>
                <a:gridCol w="2366963"/>
              </a:tblGrid>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Country</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Number of respondent experts</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Finland</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2</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Croatia</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2</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France</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2</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Arial" charset="0"/>
                        </a:rPr>
                        <a:t>Total</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Arial" charset="0"/>
                        </a:rPr>
                        <a:t>61</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34988" y="457200"/>
            <a:ext cx="9623425" cy="142875"/>
          </a:xfrm>
        </p:spPr>
        <p:txBody>
          <a:bodyPr/>
          <a:lstStyle/>
          <a:p>
            <a:r>
              <a:rPr lang="en-GB" sz="2800" b="1" smtClean="0"/>
              <a:t>Analysed topics</a:t>
            </a:r>
            <a:r>
              <a:rPr lang="hu-HU" sz="2800" b="1" smtClean="0"/>
              <a:t> and questions</a:t>
            </a:r>
            <a:endParaRPr lang="hu-HU" sz="3600" b="1" smtClean="0"/>
          </a:p>
        </p:txBody>
      </p:sp>
      <p:sp>
        <p:nvSpPr>
          <p:cNvPr id="69635" name="Rectangle 3"/>
          <p:cNvSpPr>
            <a:spLocks noGrp="1" noChangeArrowheads="1"/>
          </p:cNvSpPr>
          <p:nvPr>
            <p:ph type="body" idx="1"/>
          </p:nvPr>
        </p:nvSpPr>
        <p:spPr>
          <a:xfrm>
            <a:off x="546100" y="1266825"/>
            <a:ext cx="9547225" cy="5600700"/>
          </a:xfrm>
        </p:spPr>
        <p:txBody>
          <a:bodyPr/>
          <a:lstStyle/>
          <a:p>
            <a:pPr>
              <a:lnSpc>
                <a:spcPct val="80000"/>
              </a:lnSpc>
              <a:buFontTx/>
              <a:buNone/>
            </a:pPr>
            <a:r>
              <a:rPr lang="en-GB" sz="2000" b="1" smtClean="0"/>
              <a:t>Educational drama and theatre &amp; teachers</a:t>
            </a:r>
            <a:r>
              <a:rPr lang="hu-HU" sz="2000" smtClean="0"/>
              <a:t>:</a:t>
            </a:r>
          </a:p>
          <a:p>
            <a:pPr>
              <a:lnSpc>
                <a:spcPct val="80000"/>
              </a:lnSpc>
            </a:pPr>
            <a:r>
              <a:rPr lang="en-GB" sz="2000" smtClean="0"/>
              <a:t>What kind of prestige do drama educators have among teachers in your country?</a:t>
            </a:r>
            <a:endParaRPr lang="hu-HU" sz="2000" smtClean="0"/>
          </a:p>
          <a:p>
            <a:pPr>
              <a:lnSpc>
                <a:spcPct val="80000"/>
              </a:lnSpc>
            </a:pPr>
            <a:endParaRPr lang="hu-HU" sz="2000" smtClean="0"/>
          </a:p>
          <a:p>
            <a:pPr>
              <a:lnSpc>
                <a:spcPct val="80000"/>
              </a:lnSpc>
              <a:buFontTx/>
              <a:buNone/>
            </a:pPr>
            <a:r>
              <a:rPr lang="en-GB" sz="2000" b="1" smtClean="0"/>
              <a:t>Educational drama and theatre &amp; educational policy</a:t>
            </a:r>
            <a:r>
              <a:rPr lang="hu-HU" sz="2000" b="1" smtClean="0"/>
              <a:t>:</a:t>
            </a:r>
          </a:p>
          <a:p>
            <a:pPr>
              <a:lnSpc>
                <a:spcPct val="80000"/>
              </a:lnSpc>
            </a:pPr>
            <a:r>
              <a:rPr lang="en-GB" sz="2000" smtClean="0"/>
              <a:t>What supports the work and expansion of educational drama and theatre in your country? </a:t>
            </a:r>
          </a:p>
          <a:p>
            <a:pPr>
              <a:lnSpc>
                <a:spcPct val="80000"/>
              </a:lnSpc>
            </a:pPr>
            <a:r>
              <a:rPr lang="en-GB" sz="2000" smtClean="0"/>
              <a:t>What obstructs the work and expansion of educational drama and theatre in your country? </a:t>
            </a:r>
            <a:endParaRPr lang="hu-HU" sz="2000" smtClean="0"/>
          </a:p>
          <a:p>
            <a:pPr>
              <a:lnSpc>
                <a:spcPct val="80000"/>
              </a:lnSpc>
              <a:buFontTx/>
              <a:buNone/>
            </a:pPr>
            <a:endParaRPr lang="en-GB" sz="2000" smtClean="0"/>
          </a:p>
          <a:p>
            <a:pPr>
              <a:lnSpc>
                <a:spcPct val="80000"/>
              </a:lnSpc>
            </a:pPr>
            <a:r>
              <a:rPr lang="en-GB" sz="2000" smtClean="0"/>
              <a:t>How does your country’s national, central curriculum (if it exists) fit the purposes of educational drama and theatre?</a:t>
            </a:r>
            <a:endParaRPr lang="hu-HU" sz="2000" smtClean="0"/>
          </a:p>
          <a:p>
            <a:pPr>
              <a:lnSpc>
                <a:spcPct val="80000"/>
              </a:lnSpc>
              <a:buFontTx/>
              <a:buNone/>
            </a:pPr>
            <a:endParaRPr lang="en-GB" sz="2000" smtClean="0"/>
          </a:p>
          <a:p>
            <a:pPr>
              <a:lnSpc>
                <a:spcPct val="80000"/>
              </a:lnSpc>
            </a:pPr>
            <a:r>
              <a:rPr lang="en-GB" sz="2000" smtClean="0"/>
              <a:t>How could education policy help educational drama and theatre? </a:t>
            </a:r>
          </a:p>
          <a:p>
            <a:pPr>
              <a:lnSpc>
                <a:spcPct val="80000"/>
              </a:lnSpc>
            </a:pPr>
            <a:r>
              <a:rPr lang="en-GB" sz="2000" smtClean="0"/>
              <a:t>How could municipalities in your country help the development of educational drama and theatre? </a:t>
            </a:r>
          </a:p>
          <a:p>
            <a:pPr>
              <a:lnSpc>
                <a:spcPct val="80000"/>
              </a:lnSpc>
            </a:pPr>
            <a:r>
              <a:rPr lang="en-GB" sz="2000" smtClean="0"/>
              <a:t>How could national education policy in your country help the development of educational drama and theatre? </a:t>
            </a:r>
          </a:p>
          <a:p>
            <a:pPr>
              <a:lnSpc>
                <a:spcPct val="80000"/>
              </a:lnSpc>
            </a:pPr>
            <a:r>
              <a:rPr lang="en-GB" sz="2000" smtClean="0"/>
              <a:t>How could the EU help the development of educational drama and theatre? </a:t>
            </a:r>
          </a:p>
          <a:p>
            <a:pPr>
              <a:lnSpc>
                <a:spcPct val="80000"/>
              </a:lnSpc>
            </a:pPr>
            <a:endParaRPr lang="hu-HU" sz="16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34988" y="428625"/>
            <a:ext cx="9623425" cy="144463"/>
          </a:xfrm>
        </p:spPr>
        <p:txBody>
          <a:bodyPr/>
          <a:lstStyle/>
          <a:p>
            <a:r>
              <a:rPr lang="en-GB" sz="2800" b="1" u="sng" smtClean="0"/>
              <a:t>Prestige of drama educators and </a:t>
            </a:r>
            <a:r>
              <a:rPr lang="hu-HU" sz="2800" b="1" u="sng" smtClean="0"/>
              <a:t/>
            </a:r>
            <a:br>
              <a:rPr lang="hu-HU" sz="2800" b="1" u="sng" smtClean="0"/>
            </a:br>
            <a:r>
              <a:rPr lang="en-GB" sz="2800" b="1" u="sng" smtClean="0"/>
              <a:t>educational drama in society</a:t>
            </a:r>
            <a:r>
              <a:rPr lang="hu-HU" sz="2800" smtClean="0"/>
              <a:t> </a:t>
            </a:r>
          </a:p>
        </p:txBody>
      </p:sp>
      <p:graphicFrame>
        <p:nvGraphicFramePr>
          <p:cNvPr id="65539" name="Group 3"/>
          <p:cNvGraphicFramePr>
            <a:graphicFrameLocks noGrp="1"/>
          </p:cNvGraphicFramePr>
          <p:nvPr>
            <p:ph idx="1"/>
          </p:nvPr>
        </p:nvGraphicFramePr>
        <p:xfrm>
          <a:off x="534988" y="1763713"/>
          <a:ext cx="9623425" cy="4479925"/>
        </p:xfrm>
        <a:graphic>
          <a:graphicData uri="http://schemas.openxmlformats.org/drawingml/2006/table">
            <a:tbl>
              <a:tblPr/>
              <a:tblGrid>
                <a:gridCol w="3208337"/>
                <a:gridCol w="3206750"/>
                <a:gridCol w="3208338"/>
              </a:tblGrid>
              <a:tr h="9985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Arial" charset="0"/>
                        </a:rPr>
                        <a:t>Rather positive</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Arial" charset="0"/>
                        </a:rPr>
                        <a:t>Positive/Negative</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1" i="0" u="none" strike="noStrike" cap="none" normalizeH="0" baseline="0" smtClean="0">
                          <a:ln>
                            <a:noFill/>
                          </a:ln>
                          <a:solidFill>
                            <a:schemeClr val="tx1"/>
                          </a:solidFill>
                          <a:effectLst/>
                          <a:latin typeface="Arial" charset="0"/>
                        </a:rPr>
                        <a:t>Rather negative</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Poland</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Netherlands</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Czech Republic</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Romania</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Palestine</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Hungary</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Finland</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Serbia</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Norway</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36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Sweden</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Slovenia</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United Kingdom</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France</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Croatia</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69900" y="655638"/>
            <a:ext cx="9623425" cy="431800"/>
          </a:xfrm>
        </p:spPr>
        <p:txBody>
          <a:bodyPr/>
          <a:lstStyle/>
          <a:p>
            <a:r>
              <a:rPr lang="hu-HU" sz="2800" b="1" smtClean="0"/>
              <a:t>Explanatory factors</a:t>
            </a:r>
          </a:p>
        </p:txBody>
      </p:sp>
      <p:sp>
        <p:nvSpPr>
          <p:cNvPr id="71683" name="Rectangle 3"/>
          <p:cNvSpPr>
            <a:spLocks noGrp="1" noChangeArrowheads="1"/>
          </p:cNvSpPr>
          <p:nvPr>
            <p:ph type="body" idx="1"/>
          </p:nvPr>
        </p:nvSpPr>
        <p:spPr/>
        <p:txBody>
          <a:bodyPr/>
          <a:lstStyle/>
          <a:p>
            <a:r>
              <a:rPr lang="hu-HU" b="1" smtClean="0"/>
              <a:t>Rather positive:</a:t>
            </a:r>
            <a:r>
              <a:rPr lang="hu-HU" smtClean="0"/>
              <a:t> educational drama used as an innovatove tool, popular among youngsters</a:t>
            </a:r>
          </a:p>
          <a:p>
            <a:pPr>
              <a:buFontTx/>
              <a:buNone/>
            </a:pPr>
            <a:endParaRPr lang="hu-HU" smtClean="0"/>
          </a:p>
          <a:p>
            <a:r>
              <a:rPr lang="hu-HU" b="1" smtClean="0"/>
              <a:t>Positive/negative:</a:t>
            </a:r>
            <a:r>
              <a:rPr lang="hu-HU" smtClean="0"/>
              <a:t> it is not taken</a:t>
            </a:r>
            <a:r>
              <a:rPr lang="en-GB" smtClean="0"/>
              <a:t> serious</a:t>
            </a:r>
            <a:r>
              <a:rPr lang="hu-HU" smtClean="0"/>
              <a:t>ly by public but usage and respect growing steadily at schools</a:t>
            </a:r>
          </a:p>
          <a:p>
            <a:pPr>
              <a:buFontTx/>
              <a:buNone/>
            </a:pPr>
            <a:endParaRPr lang="hu-HU" smtClean="0"/>
          </a:p>
          <a:p>
            <a:r>
              <a:rPr lang="hu-HU" b="1" smtClean="0"/>
              <a:t>Rather negative:</a:t>
            </a:r>
            <a:r>
              <a:rPr lang="hu-HU" smtClean="0"/>
              <a:t>  educational drama</a:t>
            </a:r>
            <a:r>
              <a:rPr lang="en-GB" smtClean="0"/>
              <a:t> is mostly looked at as entertainment, drama pedagogues are often not regarded as ‘real’ teachers, but as entertainers</a:t>
            </a:r>
            <a:r>
              <a:rPr lang="hu-HU" smtClean="0"/>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69900" y="581025"/>
            <a:ext cx="9623425" cy="430213"/>
          </a:xfrm>
        </p:spPr>
        <p:txBody>
          <a:bodyPr/>
          <a:lstStyle/>
          <a:p>
            <a:r>
              <a:rPr lang="en-GB" sz="2800" b="1" u="sng" smtClean="0"/>
              <a:t>The supportive and obstructive factors </a:t>
            </a:r>
            <a:r>
              <a:rPr lang="hu-HU" sz="2800" b="1" u="sng" smtClean="0"/>
              <a:t/>
            </a:r>
            <a:br>
              <a:rPr lang="hu-HU" sz="2800" b="1" u="sng" smtClean="0"/>
            </a:br>
            <a:r>
              <a:rPr lang="en-GB" sz="2800" b="1" u="sng" smtClean="0"/>
              <a:t>in the work and expansion of educational drama </a:t>
            </a:r>
            <a:r>
              <a:rPr lang="en-GB" sz="2800" b="1" smtClean="0"/>
              <a:t/>
            </a:r>
            <a:br>
              <a:rPr lang="en-GB" sz="2800" b="1" smtClean="0"/>
            </a:br>
            <a:endParaRPr lang="hu-HU" sz="2800" b="1" smtClean="0"/>
          </a:p>
        </p:txBody>
      </p:sp>
      <p:sp>
        <p:nvSpPr>
          <p:cNvPr id="72707" name="Rectangle 3"/>
          <p:cNvSpPr>
            <a:spLocks noGrp="1" noChangeArrowheads="1"/>
          </p:cNvSpPr>
          <p:nvPr>
            <p:ph type="body" idx="1"/>
          </p:nvPr>
        </p:nvSpPr>
        <p:spPr>
          <a:xfrm>
            <a:off x="469900" y="1343025"/>
            <a:ext cx="9623425" cy="5295900"/>
          </a:xfrm>
        </p:spPr>
        <p:txBody>
          <a:bodyPr/>
          <a:lstStyle/>
          <a:p>
            <a:pPr marL="457200" indent="-457200">
              <a:lnSpc>
                <a:spcPct val="80000"/>
              </a:lnSpc>
              <a:buFontTx/>
              <a:buNone/>
            </a:pPr>
            <a:r>
              <a:rPr lang="en-GB" sz="1800" b="1" u="sng" smtClean="0"/>
              <a:t>Supportive factors – in general:</a:t>
            </a:r>
            <a:endParaRPr lang="hu-HU" sz="1800" b="1" u="sng" smtClean="0"/>
          </a:p>
          <a:p>
            <a:pPr marL="457200" indent="-457200">
              <a:lnSpc>
                <a:spcPct val="80000"/>
              </a:lnSpc>
              <a:buFontTx/>
              <a:buNone/>
            </a:pPr>
            <a:endParaRPr lang="hu-HU" sz="1800" u="sng" smtClean="0"/>
          </a:p>
          <a:p>
            <a:pPr marL="457200" indent="-457200">
              <a:lnSpc>
                <a:spcPct val="80000"/>
              </a:lnSpc>
            </a:pPr>
            <a:r>
              <a:rPr lang="en-GB" sz="2000" smtClean="0"/>
              <a:t>inner motivation, personal skills, conviction;</a:t>
            </a:r>
            <a:endParaRPr lang="hu-HU" sz="2000" smtClean="0"/>
          </a:p>
          <a:p>
            <a:pPr marL="457200" indent="-457200">
              <a:lnSpc>
                <a:spcPct val="80000"/>
              </a:lnSpc>
            </a:pPr>
            <a:r>
              <a:rPr lang="en-GB" sz="2000" smtClean="0"/>
              <a:t>enthusiastic work,  individual initiative;</a:t>
            </a:r>
            <a:endParaRPr lang="hu-HU" sz="2000" smtClean="0"/>
          </a:p>
          <a:p>
            <a:pPr marL="457200" indent="-457200">
              <a:lnSpc>
                <a:spcPct val="80000"/>
              </a:lnSpc>
            </a:pPr>
            <a:r>
              <a:rPr lang="en-GB" sz="2000" smtClean="0"/>
              <a:t>supportive, experienced and dedicated teachers and senior management in schools,;</a:t>
            </a:r>
            <a:endParaRPr lang="hu-HU" sz="2000" smtClean="0"/>
          </a:p>
          <a:p>
            <a:pPr marL="457200" indent="-457200">
              <a:lnSpc>
                <a:spcPct val="80000"/>
              </a:lnSpc>
            </a:pPr>
            <a:r>
              <a:rPr lang="en-GB" sz="2000" smtClean="0"/>
              <a:t>theatre and drama pedagogues, teachers and senior lecturers in higher education;</a:t>
            </a:r>
            <a:endParaRPr lang="hu-HU" sz="2000" smtClean="0"/>
          </a:p>
          <a:p>
            <a:pPr marL="457200" indent="-457200">
              <a:lnSpc>
                <a:spcPct val="80000"/>
              </a:lnSpc>
            </a:pPr>
            <a:r>
              <a:rPr lang="en-GB" sz="2000" smtClean="0"/>
              <a:t>Master of Arts courses at recognised universities, regular courses in teachers’ training, departments specialised  in educational theatre and drama, quality teaching materials;</a:t>
            </a:r>
            <a:endParaRPr lang="hu-HU" sz="2000" smtClean="0"/>
          </a:p>
          <a:p>
            <a:pPr marL="457200" indent="-457200">
              <a:lnSpc>
                <a:spcPct val="80000"/>
              </a:lnSpc>
            </a:pPr>
            <a:r>
              <a:rPr lang="en-GB" sz="2000" smtClean="0"/>
              <a:t>work of NGOs, civil associations, theatre companies, national theatre and drama associations;</a:t>
            </a:r>
            <a:endParaRPr lang="hu-HU" sz="2000" smtClean="0"/>
          </a:p>
          <a:p>
            <a:pPr marL="457200" indent="-457200">
              <a:lnSpc>
                <a:spcPct val="80000"/>
              </a:lnSpc>
            </a:pPr>
            <a:r>
              <a:rPr lang="en-GB" sz="2000" smtClean="0"/>
              <a:t>supportive theatres, arts centres, arts councils;</a:t>
            </a:r>
            <a:endParaRPr lang="hu-HU" sz="2000" smtClean="0"/>
          </a:p>
          <a:p>
            <a:pPr marL="457200" indent="-457200">
              <a:lnSpc>
                <a:spcPct val="80000"/>
              </a:lnSpc>
            </a:pPr>
            <a:r>
              <a:rPr lang="en-GB" sz="2000" smtClean="0"/>
              <a:t>state financial subsidies, private sponsorship, national/international project money;</a:t>
            </a:r>
            <a:endParaRPr lang="hu-HU" sz="2000" smtClean="0"/>
          </a:p>
          <a:p>
            <a:pPr marL="457200" indent="-457200">
              <a:lnSpc>
                <a:spcPct val="80000"/>
              </a:lnSpc>
            </a:pPr>
            <a:r>
              <a:rPr lang="en-GB" sz="2000" smtClean="0"/>
              <a:t>annual educational theatre and drama festivals, expert workshops, special publications, presence in media (articles, interviews, films).</a:t>
            </a:r>
            <a:endParaRPr lang="hu-HU" sz="20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Group 2"/>
          <p:cNvGraphicFramePr>
            <a:graphicFrameLocks noGrp="1"/>
          </p:cNvGraphicFramePr>
          <p:nvPr>
            <p:ph/>
          </p:nvPr>
        </p:nvGraphicFramePr>
        <p:xfrm>
          <a:off x="534988" y="303213"/>
          <a:ext cx="9623425" cy="6553200"/>
        </p:xfrm>
        <a:graphic>
          <a:graphicData uri="http://schemas.openxmlformats.org/drawingml/2006/table">
            <a:tbl>
              <a:tblPr/>
              <a:tblGrid>
                <a:gridCol w="1458912"/>
                <a:gridCol w="1290638"/>
                <a:gridCol w="1452562"/>
                <a:gridCol w="1296988"/>
                <a:gridCol w="1374775"/>
                <a:gridCol w="1374775"/>
                <a:gridCol w="1374775"/>
              </a:tblGrid>
              <a:tr h="53816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0" u="none" strike="noStrike" cap="none" normalizeH="0" baseline="0" smtClean="0">
                          <a:ln>
                            <a:noFill/>
                          </a:ln>
                          <a:solidFill>
                            <a:schemeClr val="tx1"/>
                          </a:solidFill>
                          <a:effectLst/>
                          <a:latin typeface="Arial" charset="0"/>
                        </a:rPr>
                        <a:t>Project countries</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Arial" charset="0"/>
                        </a:rPr>
                        <a:t>Personal motivation</a:t>
                      </a:r>
                      <a:endParaRPr kumimoji="0" lang="hu-HU" sz="18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Arial" charset="0"/>
                        </a:rPr>
                        <a:t>Supportive teachers</a:t>
                      </a:r>
                      <a:endParaRPr kumimoji="0" lang="hu-HU" sz="18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Arial" charset="0"/>
                        </a:rPr>
                        <a:t>University courses</a:t>
                      </a:r>
                      <a:r>
                        <a:rPr kumimoji="0" lang="hu-HU" sz="1800" b="0" i="0" u="none" strike="noStrike" cap="none" normalizeH="0" baseline="0" smtClean="0">
                          <a:ln>
                            <a:noFill/>
                          </a:ln>
                          <a:solidFill>
                            <a:schemeClr val="tx1"/>
                          </a:solidFill>
                          <a:effectLst/>
                          <a:latin typeface="Arial" charset="0"/>
                        </a:rPr>
                        <a:t> </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Arial" charset="0"/>
                        </a:rPr>
                        <a:t>Active NGOs</a:t>
                      </a:r>
                      <a:endParaRPr kumimoji="0" lang="hu-HU" sz="18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0" u="none" strike="noStrike" cap="none" normalizeH="0" baseline="0" smtClean="0">
                          <a:ln>
                            <a:noFill/>
                          </a:ln>
                          <a:solidFill>
                            <a:schemeClr val="tx1"/>
                          </a:solidFill>
                          <a:effectLst/>
                          <a:latin typeface="Arial" charset="0"/>
                        </a:rPr>
                        <a:t>Financial support</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1" u="none" strike="noStrike" cap="none" normalizeH="0" baseline="0" smtClean="0">
                          <a:ln>
                            <a:noFill/>
                          </a:ln>
                          <a:solidFill>
                            <a:schemeClr val="tx1"/>
                          </a:solidFill>
                          <a:effectLst/>
                          <a:latin typeface="Arial" charset="0"/>
                        </a:rPr>
                        <a:t>W</a:t>
                      </a:r>
                      <a:r>
                        <a:rPr kumimoji="0" lang="en-GB" sz="1800" b="0" i="1" u="none" strike="noStrike" cap="none" normalizeH="0" baseline="0" smtClean="0">
                          <a:ln>
                            <a:noFill/>
                          </a:ln>
                          <a:solidFill>
                            <a:schemeClr val="tx1"/>
                          </a:solidFill>
                          <a:effectLst/>
                          <a:latin typeface="Arial" charset="0"/>
                        </a:rPr>
                        <a:t>orksho</a:t>
                      </a:r>
                      <a:r>
                        <a:rPr kumimoji="0" lang="hu-HU" sz="1800" b="0" i="1" u="none" strike="noStrike" cap="none" normalizeH="0" baseline="0" smtClean="0">
                          <a:ln>
                            <a:noFill/>
                          </a:ln>
                          <a:solidFill>
                            <a:schemeClr val="tx1"/>
                          </a:solidFill>
                          <a:effectLst/>
                          <a:latin typeface="Arial" charset="0"/>
                        </a:rPr>
                        <a:t>p,media</a:t>
                      </a:r>
                      <a:endParaRPr kumimoji="0" lang="hu-HU" sz="18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0" u="none" strike="noStrike" cap="none" normalizeH="0" baseline="0" smtClean="0">
                          <a:ln>
                            <a:noFill/>
                          </a:ln>
                          <a:solidFill>
                            <a:schemeClr val="tx1"/>
                          </a:solidFill>
                          <a:effectLst/>
                          <a:latin typeface="Arial" charset="0"/>
                        </a:rPr>
                        <a:t>Czech R.</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0" u="none" strike="noStrike" cap="none" normalizeH="0" baseline="0" smtClean="0">
                          <a:ln>
                            <a:noFill/>
                          </a:ln>
                          <a:solidFill>
                            <a:schemeClr val="tx1"/>
                          </a:solidFill>
                          <a:effectLst/>
                          <a:latin typeface="Arial" charset="0"/>
                        </a:rPr>
                        <a:t>Netherlands</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0" u="none" strike="noStrike" cap="none" normalizeH="0" baseline="0" smtClean="0">
                          <a:ln>
                            <a:noFill/>
                          </a:ln>
                          <a:solidFill>
                            <a:schemeClr val="tx1"/>
                          </a:solidFill>
                          <a:effectLst/>
                          <a:latin typeface="Arial" charset="0"/>
                        </a:rPr>
                        <a:t>Norway</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0" u="none" strike="noStrike" cap="none" normalizeH="0" baseline="0" smtClean="0">
                          <a:ln>
                            <a:noFill/>
                          </a:ln>
                          <a:solidFill>
                            <a:schemeClr val="tx1"/>
                          </a:solidFill>
                          <a:effectLst/>
                          <a:latin typeface="Arial" charset="0"/>
                        </a:rPr>
                        <a:t>Palestine</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0" u="none" strike="noStrike" cap="none" normalizeH="0" baseline="0" smtClean="0">
                          <a:ln>
                            <a:noFill/>
                          </a:ln>
                          <a:solidFill>
                            <a:schemeClr val="tx1"/>
                          </a:solidFill>
                          <a:effectLst/>
                          <a:latin typeface="Arial" charset="0"/>
                        </a:rPr>
                        <a:t>Poland</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0" u="none" strike="noStrike" cap="none" normalizeH="0" baseline="0" smtClean="0">
                          <a:ln>
                            <a:noFill/>
                          </a:ln>
                          <a:solidFill>
                            <a:schemeClr val="tx1"/>
                          </a:solidFill>
                          <a:effectLst/>
                          <a:latin typeface="Arial" charset="0"/>
                        </a:rPr>
                        <a:t>Slovenia</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0" u="none" strike="noStrike" cap="none" normalizeH="0" baseline="0" smtClean="0">
                          <a:ln>
                            <a:noFill/>
                          </a:ln>
                          <a:solidFill>
                            <a:schemeClr val="tx1"/>
                          </a:solidFill>
                          <a:effectLst/>
                          <a:latin typeface="Arial" charset="0"/>
                        </a:rPr>
                        <a:t>Hungary</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0" u="none" strike="noStrike" cap="none" normalizeH="0" baseline="0" smtClean="0">
                          <a:ln>
                            <a:noFill/>
                          </a:ln>
                          <a:solidFill>
                            <a:schemeClr val="tx1"/>
                          </a:solidFill>
                          <a:effectLst/>
                          <a:latin typeface="Arial" charset="0"/>
                        </a:rPr>
                        <a:t>Serbia</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0" u="none" strike="noStrike" cap="none" normalizeH="0" baseline="0" smtClean="0">
                          <a:ln>
                            <a:noFill/>
                          </a:ln>
                          <a:solidFill>
                            <a:schemeClr val="tx1"/>
                          </a:solidFill>
                          <a:effectLst/>
                          <a:latin typeface="Arial" charset="0"/>
                        </a:rPr>
                        <a:t>Sweden</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0" u="none" strike="noStrike" cap="none" normalizeH="0" baseline="0" smtClean="0">
                          <a:ln>
                            <a:noFill/>
                          </a:ln>
                          <a:solidFill>
                            <a:schemeClr val="tx1"/>
                          </a:solidFill>
                          <a:effectLst/>
                          <a:latin typeface="Arial" charset="0"/>
                        </a:rPr>
                        <a:t>U.K.</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0" u="none" strike="noStrike" cap="none" normalizeH="0" baseline="0" smtClean="0">
                          <a:ln>
                            <a:noFill/>
                          </a:ln>
                          <a:solidFill>
                            <a:schemeClr val="tx1"/>
                          </a:solidFill>
                          <a:effectLst/>
                          <a:latin typeface="Arial" charset="0"/>
                        </a:rPr>
                        <a:t>Romania</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69900" y="884238"/>
            <a:ext cx="9623425" cy="4991100"/>
          </a:xfrm>
        </p:spPr>
        <p:txBody>
          <a:bodyPr/>
          <a:lstStyle/>
          <a:p>
            <a:pPr marL="457200" indent="-457200">
              <a:buFontTx/>
              <a:buNone/>
              <a:defRPr/>
            </a:pPr>
            <a:r>
              <a:rPr lang="en-GB" dirty="0" smtClean="0">
                <a:latin typeface="Calibri" pitchFamily="34" charset="0"/>
                <a:cs typeface="Calibri" pitchFamily="34" charset="0"/>
              </a:rPr>
              <a:t>9. are very significantly more tolerant towards both minorities and foreigners, </a:t>
            </a:r>
          </a:p>
          <a:p>
            <a:pPr marL="457200" indent="-457200">
              <a:buFontTx/>
              <a:buNone/>
              <a:defRPr/>
            </a:pPr>
            <a:r>
              <a:rPr lang="en-GB" dirty="0" smtClean="0">
                <a:latin typeface="Calibri" pitchFamily="34" charset="0"/>
                <a:cs typeface="Calibri" pitchFamily="34" charset="0"/>
              </a:rPr>
              <a:t>10. are much more active citizens,</a:t>
            </a:r>
          </a:p>
          <a:p>
            <a:pPr marL="457200" indent="-457200">
              <a:buFontTx/>
              <a:buNone/>
              <a:defRPr/>
            </a:pPr>
            <a:r>
              <a:rPr lang="en-GB" dirty="0" smtClean="0">
                <a:latin typeface="Calibri" pitchFamily="34" charset="0"/>
                <a:cs typeface="Calibri" pitchFamily="34" charset="0"/>
              </a:rPr>
              <a:t>11. show more interest in voting at any level,</a:t>
            </a:r>
          </a:p>
          <a:p>
            <a:pPr marL="457200" indent="-457200">
              <a:buFontTx/>
              <a:buNone/>
              <a:defRPr/>
            </a:pPr>
            <a:r>
              <a:rPr lang="en-GB" dirty="0" smtClean="0">
                <a:latin typeface="Calibri" pitchFamily="34" charset="0"/>
                <a:cs typeface="Calibri" pitchFamily="34" charset="0"/>
              </a:rPr>
              <a:t>12. show more interest in participating in public issues,</a:t>
            </a:r>
          </a:p>
          <a:p>
            <a:pPr marL="457200" indent="-457200">
              <a:buFontTx/>
              <a:buNone/>
              <a:defRPr/>
            </a:pPr>
            <a:r>
              <a:rPr lang="en-GB" dirty="0" smtClean="0">
                <a:latin typeface="Calibri" pitchFamily="34" charset="0"/>
                <a:cs typeface="Calibri" pitchFamily="34" charset="0"/>
              </a:rPr>
              <a:t>13. are more empathic: they have concern for others, </a:t>
            </a:r>
          </a:p>
          <a:p>
            <a:pPr marL="457200" indent="-457200">
              <a:buFontTx/>
              <a:buNone/>
              <a:defRPr/>
            </a:pPr>
            <a:r>
              <a:rPr lang="en-GB" dirty="0" smtClean="0">
                <a:latin typeface="Calibri" pitchFamily="34" charset="0"/>
                <a:cs typeface="Calibri" pitchFamily="34" charset="0"/>
              </a:rPr>
              <a:t>14. are more able to change their perspective,</a:t>
            </a:r>
          </a:p>
          <a:p>
            <a:pPr marL="457200" indent="-457200">
              <a:buFontTx/>
              <a:buNone/>
              <a:defRPr/>
            </a:pPr>
            <a:r>
              <a:rPr lang="en-GB" dirty="0" smtClean="0">
                <a:latin typeface="Calibri" pitchFamily="34" charset="0"/>
                <a:cs typeface="Calibri" pitchFamily="34" charset="0"/>
              </a:rPr>
              <a:t>15. are more innovative and entrepreneurial,</a:t>
            </a:r>
          </a:p>
          <a:p>
            <a:pPr marL="457200" indent="-457200">
              <a:buFontTx/>
              <a:buNone/>
              <a:defRPr/>
            </a:pPr>
            <a:r>
              <a:rPr lang="en-GB" dirty="0" smtClean="0">
                <a:latin typeface="Calibri" pitchFamily="34" charset="0"/>
                <a:cs typeface="Calibri" pitchFamily="34" charset="0"/>
              </a:rPr>
              <a:t>16. show more dedication towards their future and have more plans,</a:t>
            </a:r>
          </a:p>
          <a:p>
            <a:pPr marL="457200" indent="-457200">
              <a:buFontTx/>
              <a:buNone/>
              <a:defRPr/>
            </a:pPr>
            <a:r>
              <a:rPr lang="en-GB" dirty="0" smtClean="0">
                <a:latin typeface="Calibri" pitchFamily="34" charset="0"/>
                <a:cs typeface="Calibri" pitchFamily="34" charset="0"/>
              </a:rPr>
              <a:t>17. are much more willing to participate in any genre of arts and culture, and not just performing arts, but also writing, making music, films, handicrafts, and attending all sorts of arts and cultural activities,</a:t>
            </a:r>
          </a:p>
          <a:p>
            <a:pPr>
              <a:buFontTx/>
              <a:buNone/>
              <a:defRPr/>
            </a:pPr>
            <a:endParaRPr lang="en-GB"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4988" y="371475"/>
            <a:ext cx="9623425" cy="142875"/>
          </a:xfrm>
        </p:spPr>
        <p:txBody>
          <a:bodyPr/>
          <a:lstStyle/>
          <a:p>
            <a:r>
              <a:rPr lang="hu-HU" sz="2800" b="1" smtClean="0"/>
              <a:t>Non-project countries</a:t>
            </a:r>
          </a:p>
        </p:txBody>
      </p:sp>
      <p:graphicFrame>
        <p:nvGraphicFramePr>
          <p:cNvPr id="69635" name="Group 3"/>
          <p:cNvGraphicFramePr>
            <a:graphicFrameLocks noGrp="1"/>
          </p:cNvGraphicFramePr>
          <p:nvPr>
            <p:ph idx="1"/>
          </p:nvPr>
        </p:nvGraphicFramePr>
        <p:xfrm>
          <a:off x="534988" y="1763713"/>
          <a:ext cx="9623425" cy="4991100"/>
        </p:xfrm>
        <a:graphic>
          <a:graphicData uri="http://schemas.openxmlformats.org/drawingml/2006/table">
            <a:tbl>
              <a:tblPr/>
              <a:tblGrid>
                <a:gridCol w="1374775"/>
                <a:gridCol w="1374775"/>
                <a:gridCol w="1374775"/>
                <a:gridCol w="1374775"/>
                <a:gridCol w="1374775"/>
                <a:gridCol w="1374775"/>
                <a:gridCol w="1374775"/>
              </a:tblGrid>
              <a:tr h="124777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Country</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Arial" charset="0"/>
                        </a:rPr>
                        <a:t>Personal motivation</a:t>
                      </a:r>
                      <a:endParaRPr kumimoji="0" lang="hu-HU" sz="18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Arial" charset="0"/>
                        </a:rPr>
                        <a:t>Supportive teachers</a:t>
                      </a:r>
                      <a:endParaRPr kumimoji="0" lang="hu-HU" sz="18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Arial" charset="0"/>
                        </a:rPr>
                        <a:t>University courses</a:t>
                      </a:r>
                      <a:r>
                        <a:rPr kumimoji="0" lang="hu-HU" sz="1800" b="0" i="0" u="none" strike="noStrike" cap="none" normalizeH="0" baseline="0" smtClean="0">
                          <a:ln>
                            <a:noFill/>
                          </a:ln>
                          <a:solidFill>
                            <a:schemeClr val="tx1"/>
                          </a:solidFill>
                          <a:effectLst/>
                          <a:latin typeface="Arial" charset="0"/>
                        </a:rPr>
                        <a:t> </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1800" b="0" i="1" u="none" strike="noStrike" cap="none" normalizeH="0" baseline="0" smtClean="0">
                          <a:ln>
                            <a:noFill/>
                          </a:ln>
                          <a:solidFill>
                            <a:schemeClr val="tx1"/>
                          </a:solidFill>
                          <a:effectLst/>
                          <a:latin typeface="Arial" charset="0"/>
                        </a:rPr>
                        <a:t>Active NGOs</a:t>
                      </a:r>
                      <a:endParaRPr kumimoji="0" lang="hu-HU" sz="18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0" u="none" strike="noStrike" cap="none" normalizeH="0" baseline="0" smtClean="0">
                          <a:ln>
                            <a:noFill/>
                          </a:ln>
                          <a:solidFill>
                            <a:schemeClr val="tx1"/>
                          </a:solidFill>
                          <a:effectLst/>
                          <a:latin typeface="Arial" charset="0"/>
                        </a:rPr>
                        <a:t>Financial support</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1800" b="0" i="1" u="none" strike="noStrike" cap="none" normalizeH="0" baseline="0" smtClean="0">
                          <a:ln>
                            <a:noFill/>
                          </a:ln>
                          <a:solidFill>
                            <a:schemeClr val="tx1"/>
                          </a:solidFill>
                          <a:effectLst/>
                          <a:latin typeface="Arial" charset="0"/>
                        </a:rPr>
                        <a:t>W</a:t>
                      </a:r>
                      <a:r>
                        <a:rPr kumimoji="0" lang="en-GB" sz="1800" b="0" i="1" u="none" strike="noStrike" cap="none" normalizeH="0" baseline="0" smtClean="0">
                          <a:ln>
                            <a:noFill/>
                          </a:ln>
                          <a:solidFill>
                            <a:schemeClr val="tx1"/>
                          </a:solidFill>
                          <a:effectLst/>
                          <a:latin typeface="Arial" charset="0"/>
                        </a:rPr>
                        <a:t>orksho</a:t>
                      </a:r>
                      <a:r>
                        <a:rPr kumimoji="0" lang="hu-HU" sz="1800" b="0" i="1" u="none" strike="noStrike" cap="none" normalizeH="0" baseline="0" smtClean="0">
                          <a:ln>
                            <a:noFill/>
                          </a:ln>
                          <a:solidFill>
                            <a:schemeClr val="tx1"/>
                          </a:solidFill>
                          <a:effectLst/>
                          <a:latin typeface="Arial" charset="0"/>
                        </a:rPr>
                        <a:t>p,media</a:t>
                      </a:r>
                      <a:endParaRPr kumimoji="0" lang="hu-HU" sz="18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777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Finland</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777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Croatia</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777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France</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4988" y="400050"/>
            <a:ext cx="9623425" cy="144463"/>
          </a:xfrm>
        </p:spPr>
        <p:txBody>
          <a:bodyPr/>
          <a:lstStyle/>
          <a:p>
            <a:r>
              <a:rPr lang="en-GB" sz="2800" b="1" smtClean="0"/>
              <a:t>Obstructive factors – in general: </a:t>
            </a:r>
            <a:r>
              <a:rPr lang="hu-HU" sz="2800" smtClean="0"/>
              <a:t/>
            </a:r>
            <a:br>
              <a:rPr lang="hu-HU" sz="2800" smtClean="0"/>
            </a:br>
            <a:endParaRPr lang="hu-HU" sz="2800" smtClean="0"/>
          </a:p>
        </p:txBody>
      </p:sp>
      <p:sp>
        <p:nvSpPr>
          <p:cNvPr id="75779" name="Rectangle 3"/>
          <p:cNvSpPr>
            <a:spLocks noGrp="1" noChangeArrowheads="1"/>
          </p:cNvSpPr>
          <p:nvPr>
            <p:ph type="body" idx="1"/>
          </p:nvPr>
        </p:nvSpPr>
        <p:spPr>
          <a:xfrm>
            <a:off x="546100" y="1266825"/>
            <a:ext cx="9623425" cy="4991100"/>
          </a:xfrm>
        </p:spPr>
        <p:txBody>
          <a:bodyPr/>
          <a:lstStyle/>
          <a:p>
            <a:pPr marL="457200" indent="-457200"/>
            <a:r>
              <a:rPr lang="en-GB" smtClean="0"/>
              <a:t>low motivation of decision-makers, </a:t>
            </a:r>
            <a:endParaRPr lang="hu-HU" smtClean="0"/>
          </a:p>
          <a:p>
            <a:pPr marL="457200" indent="-457200"/>
            <a:r>
              <a:rPr lang="en-GB" smtClean="0"/>
              <a:t>low motivation of teachers, lack of parental engagement with educational theatre and  drama issues;</a:t>
            </a:r>
            <a:endParaRPr lang="hu-HU" smtClean="0"/>
          </a:p>
          <a:p>
            <a:pPr marL="457200" indent="-457200"/>
            <a:r>
              <a:rPr lang="en-GB" smtClean="0"/>
              <a:t>municipalities not taking drama seriously, not acknowledging its impact on children;</a:t>
            </a:r>
            <a:endParaRPr lang="hu-HU" smtClean="0"/>
          </a:p>
          <a:p>
            <a:pPr marL="457200" indent="-457200"/>
            <a:r>
              <a:rPr lang="en-GB" smtClean="0"/>
              <a:t>dominance of traditional teaching methods in schools, little re-thinking of pedagogy and methodology;</a:t>
            </a:r>
            <a:endParaRPr lang="hu-HU" smtClean="0"/>
          </a:p>
          <a:p>
            <a:pPr marL="457200" indent="-457200"/>
            <a:r>
              <a:rPr lang="en-GB" smtClean="0"/>
              <a:t>low prestige of theatre and drama as a mainstream school-subject;</a:t>
            </a:r>
            <a:endParaRPr lang="hu-HU" smtClean="0"/>
          </a:p>
          <a:p>
            <a:pPr marL="457200" indent="-457200"/>
            <a:r>
              <a:rPr lang="en-GB" smtClean="0"/>
              <a:t>lack of university courses focusing on educational theatre and drama, low quality of existing teachers’ training courses;</a:t>
            </a:r>
            <a:endParaRPr lang="hu-HU" smtClean="0"/>
          </a:p>
          <a:p>
            <a:pPr marL="457200" indent="-457200"/>
            <a:r>
              <a:rPr lang="en-GB" smtClean="0"/>
              <a:t>poor financial support and subsidy of educational theatre and drama;</a:t>
            </a:r>
            <a:endParaRPr lang="hu-HU" smtClean="0"/>
          </a:p>
          <a:p>
            <a:pPr marL="457200" indent="-457200"/>
            <a:r>
              <a:rPr lang="en-GB" smtClean="0"/>
              <a:t>lack of systematic research, external evaluation and feedback.</a:t>
            </a:r>
            <a:endParaRPr lang="hu-HU"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69900" y="655638"/>
            <a:ext cx="9612313" cy="458787"/>
          </a:xfrm>
        </p:spPr>
        <p:txBody>
          <a:bodyPr/>
          <a:lstStyle/>
          <a:p>
            <a:r>
              <a:rPr lang="en-GB" sz="2800" b="1" u="sng" smtClean="0"/>
              <a:t>Ways national education policies, </a:t>
            </a:r>
            <a:r>
              <a:rPr lang="hu-HU" sz="2800" b="1" u="sng" smtClean="0"/>
              <a:t/>
            </a:r>
            <a:br>
              <a:rPr lang="hu-HU" sz="2800" b="1" u="sng" smtClean="0"/>
            </a:br>
            <a:r>
              <a:rPr lang="en-GB" sz="2800" b="1" u="sng" smtClean="0"/>
              <a:t>municipalities, and EU could help the development of educational drama and theatre</a:t>
            </a:r>
            <a:endParaRPr lang="hu-HU" sz="2800" b="1" u="sng" smtClean="0"/>
          </a:p>
        </p:txBody>
      </p:sp>
      <p:sp>
        <p:nvSpPr>
          <p:cNvPr id="76803" name="Rectangle 3"/>
          <p:cNvSpPr>
            <a:spLocks noGrp="1" noChangeArrowheads="1"/>
          </p:cNvSpPr>
          <p:nvPr>
            <p:ph type="body" idx="1"/>
          </p:nvPr>
        </p:nvSpPr>
        <p:spPr/>
        <p:txBody>
          <a:bodyPr/>
          <a:lstStyle/>
          <a:p>
            <a:pPr>
              <a:buFontTx/>
              <a:buNone/>
            </a:pPr>
            <a:r>
              <a:rPr lang="hu-HU" sz="2000" b="1" smtClean="0"/>
              <a:t>Education policies – in general – by:</a:t>
            </a:r>
          </a:p>
          <a:p>
            <a:r>
              <a:rPr lang="en-GB" sz="2000" smtClean="0"/>
              <a:t>Initiating pedagogical-methodological reforms in teachers’ training</a:t>
            </a:r>
            <a:endParaRPr lang="hu-HU" sz="2000" smtClean="0"/>
          </a:p>
          <a:p>
            <a:r>
              <a:rPr lang="en-GB" sz="2000" smtClean="0"/>
              <a:t>Giving financial support for professional trainings for practicing teacher</a:t>
            </a:r>
            <a:endParaRPr lang="hu-HU" sz="2000" smtClean="0"/>
          </a:p>
          <a:p>
            <a:pPr>
              <a:buFontTx/>
              <a:buNone/>
            </a:pPr>
            <a:endParaRPr lang="hu-HU" sz="2000" smtClean="0"/>
          </a:p>
          <a:p>
            <a:r>
              <a:rPr lang="en-GB" sz="2000" smtClean="0"/>
              <a:t>Introducing voluntary course in teachers’ training</a:t>
            </a:r>
            <a:endParaRPr lang="hu-HU" sz="2000" smtClean="0"/>
          </a:p>
          <a:p>
            <a:r>
              <a:rPr lang="en-GB" sz="2000" smtClean="0"/>
              <a:t>Introducing obligatory course in teachers’ training</a:t>
            </a:r>
            <a:endParaRPr lang="hu-HU" sz="2000" smtClean="0"/>
          </a:p>
          <a:p>
            <a:r>
              <a:rPr lang="en-GB" sz="2000" smtClean="0"/>
              <a:t>Developing university programme for training educational drama teachers</a:t>
            </a:r>
            <a:endParaRPr lang="hu-HU" sz="2000" smtClean="0"/>
          </a:p>
          <a:p>
            <a:r>
              <a:rPr lang="en-GB" sz="2000" smtClean="0"/>
              <a:t>Providing drama trainings for practicing teachers</a:t>
            </a:r>
            <a:endParaRPr lang="hu-HU" sz="2000" smtClean="0"/>
          </a:p>
          <a:p>
            <a:endParaRPr lang="hu-HU" sz="2000" smtClean="0"/>
          </a:p>
          <a:p>
            <a:r>
              <a:rPr lang="en-GB" sz="2000" smtClean="0"/>
              <a:t>Making drama as a compulsory subject in curriculum</a:t>
            </a:r>
            <a:endParaRPr lang="hu-HU" sz="2000" smtClean="0"/>
          </a:p>
          <a:p>
            <a:r>
              <a:rPr lang="en-GB" sz="2000" smtClean="0"/>
              <a:t>Investing more money in educational drama development</a:t>
            </a:r>
            <a:endParaRPr lang="hu-HU" sz="2000" smtClean="0"/>
          </a:p>
          <a:p>
            <a:r>
              <a:rPr lang="en-GB" sz="2000" smtClean="0"/>
              <a:t>Providing proper infrastructure for drama work</a:t>
            </a:r>
            <a:r>
              <a:rPr lang="hu-HU" sz="2000" smtClean="0"/>
              <a:t> at schools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34988" y="428625"/>
            <a:ext cx="9623425" cy="144463"/>
          </a:xfrm>
        </p:spPr>
        <p:txBody>
          <a:bodyPr/>
          <a:lstStyle/>
          <a:p>
            <a:r>
              <a:rPr lang="en-GB" sz="2800" b="1" smtClean="0"/>
              <a:t>National education policy</a:t>
            </a:r>
            <a:endParaRPr lang="hu-HU" sz="2800" b="1" smtClean="0"/>
          </a:p>
        </p:txBody>
      </p:sp>
      <p:graphicFrame>
        <p:nvGraphicFramePr>
          <p:cNvPr id="73731" name="Group 3"/>
          <p:cNvGraphicFramePr>
            <a:graphicFrameLocks noGrp="1"/>
          </p:cNvGraphicFramePr>
          <p:nvPr>
            <p:ph idx="1"/>
          </p:nvPr>
        </p:nvGraphicFramePr>
        <p:xfrm>
          <a:off x="546100" y="1571625"/>
          <a:ext cx="9623425" cy="5373688"/>
        </p:xfrm>
        <a:graphic>
          <a:graphicData uri="http://schemas.openxmlformats.org/drawingml/2006/table">
            <a:tbl>
              <a:tblPr/>
              <a:tblGrid>
                <a:gridCol w="1778000"/>
                <a:gridCol w="7845425"/>
              </a:tblGrid>
              <a:tr h="41910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Field of intervention</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Intervention</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Curriculum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Making drama as a compulsory subject in curriculum</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Teaching methodology</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Supporting child-centred teaching methodology at schools</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Training</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Providing drama trainings for teachers</a:t>
                      </a:r>
                      <a:endParaRPr kumimoji="0" lang="hu-HU" sz="2000" b="0" i="0" u="none" strike="noStrike" cap="none" normalizeH="0" baseline="0" smtClean="0">
                        <a:ln>
                          <a:noFill/>
                        </a:ln>
                        <a:solidFill>
                          <a:schemeClr val="tx1"/>
                        </a:solidFill>
                        <a:effectLst/>
                        <a:latin typeface="Arial" charset="0"/>
                      </a:endParaRPr>
                    </a:p>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Giving all teachers a basic competence in educational drama</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34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Teacher’s profession</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Recognising ‘educational drama pedagogue’ as an official profession </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PR</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Supporting PR-work of educational drama </a:t>
                      </a:r>
                      <a:endParaRPr kumimoji="0" lang="hu-HU" sz="2000" b="0" i="0" u="none" strike="noStrike" cap="none" normalizeH="0" baseline="0" smtClean="0">
                        <a:ln>
                          <a:noFill/>
                        </a:ln>
                        <a:solidFill>
                          <a:schemeClr val="tx1"/>
                        </a:solidFill>
                        <a:effectLst/>
                        <a:latin typeface="Arial" charset="0"/>
                      </a:endParaRPr>
                    </a:p>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Research</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Supporting external evaluation and research on educational drama</a:t>
                      </a:r>
                      <a:endParaRPr kumimoji="0" lang="hu-HU" sz="2000" b="0" i="0" u="none" strike="noStrike" cap="none" normalizeH="0" baseline="0" smtClean="0">
                        <a:ln>
                          <a:noFill/>
                        </a:ln>
                        <a:solidFill>
                          <a:schemeClr val="tx1"/>
                        </a:solidFill>
                        <a:effectLst/>
                        <a:latin typeface="Arial" charset="0"/>
                      </a:endParaRPr>
                    </a:p>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Collecting best practices</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4988" y="342900"/>
            <a:ext cx="9623425" cy="144463"/>
          </a:xfrm>
        </p:spPr>
        <p:txBody>
          <a:bodyPr/>
          <a:lstStyle/>
          <a:p>
            <a:r>
              <a:rPr lang="hu-HU" sz="2800" b="1" smtClean="0"/>
              <a:t>Municipalities</a:t>
            </a:r>
          </a:p>
        </p:txBody>
      </p:sp>
      <p:graphicFrame>
        <p:nvGraphicFramePr>
          <p:cNvPr id="74755" name="Group 3"/>
          <p:cNvGraphicFramePr>
            <a:graphicFrameLocks noGrp="1"/>
          </p:cNvGraphicFramePr>
          <p:nvPr>
            <p:ph sz="half" idx="2"/>
          </p:nvPr>
        </p:nvGraphicFramePr>
        <p:xfrm>
          <a:off x="698500" y="962025"/>
          <a:ext cx="8618538" cy="5899150"/>
        </p:xfrm>
        <a:graphic>
          <a:graphicData uri="http://schemas.openxmlformats.org/drawingml/2006/table">
            <a:tbl>
              <a:tblPr/>
              <a:tblGrid>
                <a:gridCol w="1828800"/>
                <a:gridCol w="6789738"/>
              </a:tblGrid>
              <a:tr h="53181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Field of intervention</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Intervention</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640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School</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Securing that every school principal take </a:t>
                      </a:r>
                      <a:r>
                        <a:rPr kumimoji="0" lang="hu-HU" sz="2000" b="0" i="0" u="none" strike="noStrike" cap="none" normalizeH="0" baseline="0" smtClean="0">
                          <a:ln>
                            <a:noFill/>
                          </a:ln>
                          <a:solidFill>
                            <a:schemeClr val="tx1"/>
                          </a:solidFill>
                          <a:effectLst/>
                          <a:latin typeface="Arial" charset="0"/>
                        </a:rPr>
                        <a:t>educational drama</a:t>
                      </a:r>
                      <a:r>
                        <a:rPr kumimoji="0" lang="en-GB" sz="2000" b="0" i="0" u="none" strike="noStrike" cap="none" normalizeH="0" baseline="0" smtClean="0">
                          <a:ln>
                            <a:noFill/>
                          </a:ln>
                          <a:solidFill>
                            <a:schemeClr val="tx1"/>
                          </a:solidFill>
                          <a:effectLst/>
                          <a:latin typeface="Arial" charset="0"/>
                        </a:rPr>
                        <a:t> as part of the school programme</a:t>
                      </a:r>
                      <a:endParaRPr kumimoji="0" lang="hu-HU" sz="2000" b="0" i="0" u="none" strike="noStrike" cap="none" normalizeH="0" baseline="0" smtClean="0">
                        <a:ln>
                          <a:noFill/>
                        </a:ln>
                        <a:solidFill>
                          <a:schemeClr val="tx1"/>
                        </a:solidFill>
                        <a:effectLst/>
                        <a:latin typeface="Arial" charset="0"/>
                      </a:endParaRPr>
                    </a:p>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Employing drama pedagogues in every school</a:t>
                      </a:r>
                      <a:endParaRPr kumimoji="0" lang="hu-HU" sz="2000" b="0" i="0" u="none" strike="noStrike" cap="none" normalizeH="0" baseline="0" smtClean="0">
                        <a:ln>
                          <a:noFill/>
                        </a:ln>
                        <a:solidFill>
                          <a:schemeClr val="tx1"/>
                        </a:solidFill>
                        <a:effectLst/>
                        <a:latin typeface="Arial" charset="0"/>
                      </a:endParaRPr>
                    </a:p>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Providing extra-curricular drama-work at school</a:t>
                      </a:r>
                      <a:r>
                        <a:rPr kumimoji="0" lang="hu-HU" sz="2000" b="0" i="0" u="none" strike="noStrike" cap="none" normalizeH="0" baseline="0" smtClean="0">
                          <a:ln>
                            <a:noFill/>
                          </a:ln>
                          <a:solidFill>
                            <a:schemeClr val="tx1"/>
                          </a:solidFill>
                          <a:effectLst/>
                          <a:latin typeface="Arial" charset="0"/>
                        </a:rPr>
                        <a:t>s</a:t>
                      </a:r>
                    </a:p>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Inviting drama initiatives to schools</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435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Training</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By supporting, funding and encouraging teachers to study drama</a:t>
                      </a:r>
                      <a:endParaRPr kumimoji="0" lang="hu-HU" sz="2000" b="0" i="0" u="none" strike="noStrike" cap="none" normalizeH="0" baseline="0" smtClean="0">
                        <a:ln>
                          <a:noFill/>
                        </a:ln>
                        <a:solidFill>
                          <a:schemeClr val="tx1"/>
                        </a:solidFill>
                        <a:effectLst/>
                        <a:latin typeface="Arial" charset="0"/>
                      </a:endParaRPr>
                    </a:p>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Giving financial support and support in knowledge how drama in schools can be used as a personal development tool</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Civic society</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By encouraging local drama initiatives</a:t>
                      </a:r>
                      <a:endParaRPr kumimoji="0" lang="hu-HU" sz="2000" b="0" i="0" u="none" strike="noStrike" cap="none" normalizeH="0" baseline="0" smtClean="0">
                        <a:ln>
                          <a:noFill/>
                        </a:ln>
                        <a:solidFill>
                          <a:schemeClr val="tx1"/>
                        </a:solidFill>
                        <a:effectLst/>
                        <a:latin typeface="Arial" charset="0"/>
                      </a:endParaRPr>
                    </a:p>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By supporting civil society projects on educational drama</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Infrastructure</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Support revival of local cultural heritage through local art centres</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hu-HU" sz="2800" b="1" smtClean="0"/>
              <a:t>European Union</a:t>
            </a:r>
          </a:p>
        </p:txBody>
      </p:sp>
      <p:graphicFrame>
        <p:nvGraphicFramePr>
          <p:cNvPr id="75779" name="Group 3"/>
          <p:cNvGraphicFramePr>
            <a:graphicFrameLocks noGrp="1"/>
          </p:cNvGraphicFramePr>
          <p:nvPr>
            <p:ph idx="1"/>
          </p:nvPr>
        </p:nvGraphicFramePr>
        <p:xfrm>
          <a:off x="469900" y="1190625"/>
          <a:ext cx="9623425" cy="5567363"/>
        </p:xfrm>
        <a:graphic>
          <a:graphicData uri="http://schemas.openxmlformats.org/drawingml/2006/table">
            <a:tbl>
              <a:tblPr/>
              <a:tblGrid>
                <a:gridCol w="1905000"/>
                <a:gridCol w="7718425"/>
              </a:tblGrid>
              <a:tr h="71278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Field of intervention</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Intervention</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International cooperation</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Organising international drama conferences and workshops</a:t>
                      </a:r>
                      <a:endParaRPr kumimoji="0" lang="hu-HU" sz="2000" b="0" i="0" u="none" strike="noStrike" cap="none" normalizeH="0" baseline="0" smtClean="0">
                        <a:ln>
                          <a:noFill/>
                        </a:ln>
                        <a:solidFill>
                          <a:schemeClr val="tx1"/>
                        </a:solidFill>
                        <a:effectLst/>
                        <a:latin typeface="Arial" charset="0"/>
                      </a:endParaRPr>
                    </a:p>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Supporting drama teachers’ international networks and cooperation, exchanges</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Infrastructure</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Establishing international drama centres </a:t>
                      </a:r>
                      <a:endParaRPr kumimoji="0" lang="hu-HU" sz="2000" b="0" i="0" u="none" strike="noStrike" cap="none" normalizeH="0" baseline="0" smtClean="0">
                        <a:ln>
                          <a:noFill/>
                        </a:ln>
                        <a:solidFill>
                          <a:schemeClr val="tx1"/>
                        </a:solidFill>
                        <a:effectLst/>
                        <a:latin typeface="Arial" charset="0"/>
                      </a:endParaRPr>
                    </a:p>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Issuing an online drama newsletter for educators</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Civic society</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By supporting civil society projects on educational drama</a:t>
                      </a:r>
                      <a:endParaRPr kumimoji="0" lang="hu-HU" sz="2000" b="0" i="0" u="none" strike="noStrike" cap="none" normalizeH="0" baseline="0" smtClean="0">
                        <a:ln>
                          <a:noFill/>
                        </a:ln>
                        <a:solidFill>
                          <a:schemeClr val="tx1"/>
                        </a:solidFill>
                        <a:effectLst/>
                        <a:latin typeface="Arial" charset="0"/>
                      </a:endParaRPr>
                    </a:p>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Providing f</a:t>
                      </a:r>
                      <a:r>
                        <a:rPr kumimoji="0" lang="en-GB" sz="2000" b="0" i="0" u="none" strike="noStrike" cap="none" normalizeH="0" baseline="0" smtClean="0">
                          <a:ln>
                            <a:noFill/>
                          </a:ln>
                          <a:solidFill>
                            <a:schemeClr val="tx1"/>
                          </a:solidFill>
                          <a:effectLst/>
                          <a:latin typeface="Arial" charset="0"/>
                        </a:rPr>
                        <a:t>inancial help for drama associations (trainings, grants)</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Policy-making</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Lobbing relevant government representatives and decision makers</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Social life</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Increasing concern about social cohesion and democratic citizenship</a:t>
                      </a:r>
                      <a:r>
                        <a:rPr kumimoji="0" lang="hu-HU" sz="2000" b="0" i="0" u="none" strike="noStrike" cap="none" normalizeH="0" baseline="0" smtClean="0">
                          <a:ln>
                            <a:noFill/>
                          </a:ln>
                          <a:solidFill>
                            <a:schemeClr val="tx1"/>
                          </a:solidFill>
                          <a:effectLst/>
                          <a:latin typeface="Arial" charset="0"/>
                        </a:rPr>
                        <a:t> </a:t>
                      </a:r>
                    </a:p>
                    <a:p>
                      <a:pPr marL="0" marR="0" lvl="0" indent="0" algn="l" defTabSz="995363"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Developing </a:t>
                      </a:r>
                      <a:r>
                        <a:rPr kumimoji="0" lang="en-GB" sz="2000" b="0" i="0" u="none" strike="noStrike" cap="none" normalizeH="0" baseline="0" smtClean="0">
                          <a:ln>
                            <a:noFill/>
                          </a:ln>
                          <a:solidFill>
                            <a:schemeClr val="tx1"/>
                          </a:solidFill>
                          <a:effectLst/>
                          <a:latin typeface="Arial" charset="0"/>
                        </a:rPr>
                        <a:t>general competences and profound learning</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Research</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Supporting research on drama in education</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Rectangle 2"/>
          <p:cNvSpPr>
            <a:spLocks noGrp="1" noChangeArrowheads="1"/>
          </p:cNvSpPr>
          <p:nvPr>
            <p:ph type="title"/>
          </p:nvPr>
        </p:nvSpPr>
        <p:spPr/>
        <p:txBody>
          <a:bodyPr/>
          <a:lstStyle/>
          <a:p>
            <a:r>
              <a:rPr lang="hu-HU" sz="2800" b="1" smtClean="0"/>
              <a:t>Interventions</a:t>
            </a:r>
          </a:p>
        </p:txBody>
      </p:sp>
      <p:graphicFrame>
        <p:nvGraphicFramePr>
          <p:cNvPr id="1026" name="Diagram 3"/>
          <p:cNvGraphicFramePr>
            <a:graphicFrameLocks/>
          </p:cNvGraphicFramePr>
          <p:nvPr>
            <p:ph idx="1"/>
          </p:nvPr>
        </p:nvGraphicFramePr>
        <p:xfrm>
          <a:off x="2374900" y="809625"/>
          <a:ext cx="6035675" cy="6042025"/>
        </p:xfrm>
        <a:graphic>
          <a:graphicData uri="http://schemas.openxmlformats.org/drawingml/2006/compatibility">
            <com:legacyDrawing xmlns:com="http://schemas.openxmlformats.org/drawingml/2006/compatibility" spid="_x0000_s1026"/>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371475" y="200025"/>
            <a:ext cx="9088438" cy="722313"/>
          </a:xfrm>
        </p:spPr>
        <p:txBody>
          <a:bodyPr/>
          <a:lstStyle/>
          <a:p>
            <a:r>
              <a:rPr lang="hu-HU" sz="2800" b="1" smtClean="0"/>
              <a:t>2. Research on drama descriptions</a:t>
            </a:r>
            <a:br>
              <a:rPr lang="hu-HU" sz="2800" b="1" smtClean="0"/>
            </a:br>
            <a:r>
              <a:rPr lang="hu-HU" sz="2800" b="1" smtClean="0"/>
              <a:t>Aims and methods</a:t>
            </a:r>
          </a:p>
        </p:txBody>
      </p:sp>
      <p:sp>
        <p:nvSpPr>
          <p:cNvPr id="77827" name="Rectangle 3"/>
          <p:cNvSpPr>
            <a:spLocks noGrp="1" noChangeArrowheads="1"/>
          </p:cNvSpPr>
          <p:nvPr>
            <p:ph type="subTitle" idx="1"/>
          </p:nvPr>
        </p:nvSpPr>
        <p:spPr>
          <a:xfrm>
            <a:off x="393700" y="1266825"/>
            <a:ext cx="9829800" cy="5257800"/>
          </a:xfrm>
        </p:spPr>
        <p:txBody>
          <a:bodyPr/>
          <a:lstStyle/>
          <a:p>
            <a:pPr algn="l">
              <a:lnSpc>
                <a:spcPct val="90000"/>
              </a:lnSpc>
              <a:defRPr/>
            </a:pPr>
            <a:r>
              <a:rPr lang="hu-HU" b="1" u="sng" smtClean="0">
                <a:effectLst>
                  <a:outerShdw blurRad="38100" dist="38100" dir="2700000" algn="tl">
                    <a:srgbClr val="C0C0C0"/>
                  </a:outerShdw>
                </a:effectLst>
              </a:rPr>
              <a:t>What? </a:t>
            </a:r>
          </a:p>
          <a:p>
            <a:pPr algn="l">
              <a:lnSpc>
                <a:spcPct val="90000"/>
              </a:lnSpc>
              <a:defRPr/>
            </a:pPr>
            <a:r>
              <a:rPr lang="hu-HU" smtClean="0"/>
              <a:t>L</a:t>
            </a:r>
            <a:r>
              <a:rPr lang="en-GB" smtClean="0"/>
              <a:t>eaders of investigated drama programme</a:t>
            </a:r>
            <a:r>
              <a:rPr lang="hu-HU" smtClean="0"/>
              <a:t>s</a:t>
            </a:r>
            <a:r>
              <a:rPr lang="en-GB" smtClean="0"/>
              <a:t> fill</a:t>
            </a:r>
            <a:r>
              <a:rPr lang="hu-HU" smtClean="0"/>
              <a:t>ed</a:t>
            </a:r>
            <a:r>
              <a:rPr lang="en-GB" smtClean="0"/>
              <a:t> in a self-assessment questionnaire, part of which was the following question:</a:t>
            </a:r>
            <a:endParaRPr lang="hu-HU" smtClean="0"/>
          </a:p>
          <a:p>
            <a:pPr>
              <a:lnSpc>
                <a:spcPct val="90000"/>
              </a:lnSpc>
              <a:defRPr/>
            </a:pPr>
            <a:endParaRPr lang="en-GB" i="1" smtClean="0"/>
          </a:p>
          <a:p>
            <a:pPr>
              <a:lnSpc>
                <a:spcPct val="90000"/>
              </a:lnSpc>
              <a:defRPr/>
            </a:pPr>
            <a:r>
              <a:rPr lang="en-GB" i="1" smtClean="0"/>
              <a:t>“What kind of methods do you use during the drama activities? List them briefly. Please also describe briefly the pedagogical, educational, social and aesthetic goals of your work. (Max. 1 page)” </a:t>
            </a:r>
            <a:endParaRPr lang="en-GB" smtClean="0"/>
          </a:p>
          <a:p>
            <a:pPr>
              <a:lnSpc>
                <a:spcPct val="90000"/>
              </a:lnSpc>
              <a:defRPr/>
            </a:pPr>
            <a:endParaRPr lang="hu-HU" smtClean="0"/>
          </a:p>
          <a:p>
            <a:pPr algn="l">
              <a:lnSpc>
                <a:spcPct val="90000"/>
              </a:lnSpc>
              <a:defRPr/>
            </a:pPr>
            <a:r>
              <a:rPr lang="hu-HU" b="1" u="sng" smtClean="0">
                <a:effectLst>
                  <a:outerShdw blurRad="38100" dist="38100" dir="2700000" algn="tl">
                    <a:srgbClr val="C0C0C0"/>
                  </a:outerShdw>
                </a:effectLst>
              </a:rPr>
              <a:t>Why?</a:t>
            </a:r>
          </a:p>
          <a:p>
            <a:pPr algn="l">
              <a:lnSpc>
                <a:spcPct val="90000"/>
              </a:lnSpc>
              <a:defRPr/>
            </a:pPr>
            <a:r>
              <a:rPr lang="en-GB" smtClean="0"/>
              <a:t>In </a:t>
            </a:r>
            <a:r>
              <a:rPr lang="hu-HU" smtClean="0"/>
              <a:t>order to</a:t>
            </a:r>
            <a:r>
              <a:rPr lang="en-GB" smtClean="0"/>
              <a:t> compare </a:t>
            </a:r>
            <a:r>
              <a:rPr lang="hu-HU" smtClean="0"/>
              <a:t>not only </a:t>
            </a:r>
            <a:r>
              <a:rPr lang="en-GB" smtClean="0"/>
              <a:t>the differences and the similarities</a:t>
            </a:r>
            <a:r>
              <a:rPr lang="hu-HU" smtClean="0"/>
              <a:t>, but the basic principles hidden in</a:t>
            </a:r>
            <a:r>
              <a:rPr lang="en-GB" smtClean="0"/>
              <a:t> 111 different educational theatre and drama programmes</a:t>
            </a:r>
            <a:r>
              <a:rPr lang="hu-HU" smtClean="0"/>
              <a:t> and descriptions</a:t>
            </a:r>
            <a:r>
              <a:rPr lang="en-GB" smtClean="0"/>
              <a:t> from different countries. </a:t>
            </a:r>
            <a:endParaRPr lang="hu-HU"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4988" y="428625"/>
            <a:ext cx="9623425" cy="144463"/>
          </a:xfrm>
        </p:spPr>
        <p:txBody>
          <a:bodyPr/>
          <a:lstStyle/>
          <a:p>
            <a:r>
              <a:rPr lang="hu-HU" sz="2800" b="1" smtClean="0"/>
              <a:t>Main thematizations and their frequencies</a:t>
            </a:r>
          </a:p>
        </p:txBody>
      </p:sp>
      <p:graphicFrame>
        <p:nvGraphicFramePr>
          <p:cNvPr id="78851" name="Group 3"/>
          <p:cNvGraphicFramePr>
            <a:graphicFrameLocks noGrp="1"/>
          </p:cNvGraphicFramePr>
          <p:nvPr>
            <p:ph idx="1"/>
          </p:nvPr>
        </p:nvGraphicFramePr>
        <p:xfrm>
          <a:off x="546100" y="1495425"/>
          <a:ext cx="9623425" cy="5137150"/>
        </p:xfrm>
        <a:graphic>
          <a:graphicData uri="http://schemas.openxmlformats.org/drawingml/2006/table">
            <a:tbl>
              <a:tblPr/>
              <a:tblGrid>
                <a:gridCol w="6107113"/>
                <a:gridCol w="3516312"/>
              </a:tblGrid>
              <a:tr h="5540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1" u="none" strike="noStrike" cap="none" normalizeH="0" baseline="0" smtClean="0">
                          <a:ln>
                            <a:noFill/>
                          </a:ln>
                          <a:solidFill>
                            <a:srgbClr val="000000"/>
                          </a:solidFill>
                          <a:effectLst/>
                          <a:latin typeface="Arial" charset="0"/>
                        </a:rPr>
                        <a:t>Main theme</a:t>
                      </a:r>
                      <a:r>
                        <a:rPr kumimoji="0" lang="hu-HU" sz="2000" b="0" i="1" u="none" strike="noStrike" cap="none" normalizeH="0" baseline="0" smtClean="0">
                          <a:ln>
                            <a:noFill/>
                          </a:ln>
                          <a:solidFill>
                            <a:srgbClr val="000000"/>
                          </a:solidFill>
                          <a:effectLst/>
                          <a:latin typeface="Arial" charset="0"/>
                        </a:rPr>
                        <a:t>s</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1" u="none" strike="noStrike" cap="none" normalizeH="0" baseline="0" smtClean="0">
                          <a:ln>
                            <a:noFill/>
                          </a:ln>
                          <a:solidFill>
                            <a:srgbClr val="000000"/>
                          </a:solidFill>
                          <a:effectLst/>
                          <a:latin typeface="Arial" charset="0"/>
                        </a:rPr>
                        <a:t>Frequency of appearance</a:t>
                      </a:r>
                      <a:endParaRPr kumimoji="0" lang="hu-HU" sz="2000" b="0" i="1" u="none" strike="noStrike" cap="none" normalizeH="0" baseline="0" smtClean="0">
                        <a:ln>
                          <a:noFill/>
                        </a:ln>
                        <a:solidFill>
                          <a:srgbClr val="000000"/>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Aims of drama-work</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98</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Focus of drama-work</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78</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Methods used at drama-work</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80</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Results of drama-work</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61</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Content of drama-work</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54</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Consequences of drama-work</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44</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Characteristics of children participating in drama-work</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28</a:t>
                      </a: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Evaluation of children</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3</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4988" y="457200"/>
            <a:ext cx="9623425" cy="142875"/>
          </a:xfrm>
        </p:spPr>
        <p:txBody>
          <a:bodyPr/>
          <a:lstStyle/>
          <a:p>
            <a:r>
              <a:rPr lang="hu-HU" sz="2800" b="1" smtClean="0"/>
              <a:t>M</a:t>
            </a:r>
            <a:r>
              <a:rPr lang="en-GB" sz="2800" b="1" smtClean="0"/>
              <a:t>ain t</a:t>
            </a:r>
            <a:r>
              <a:rPr lang="hu-HU" sz="2800" b="1" smtClean="0"/>
              <a:t>hematizations</a:t>
            </a:r>
            <a:r>
              <a:rPr lang="en-GB" sz="2800" b="1" smtClean="0"/>
              <a:t> by countries</a:t>
            </a:r>
            <a:r>
              <a:rPr lang="en-GB" sz="2800" smtClean="0"/>
              <a:t> </a:t>
            </a:r>
            <a:endParaRPr lang="hu-HU" sz="2800" smtClean="0"/>
          </a:p>
        </p:txBody>
      </p:sp>
      <p:graphicFrame>
        <p:nvGraphicFramePr>
          <p:cNvPr id="79875" name="Group 3"/>
          <p:cNvGraphicFramePr>
            <a:graphicFrameLocks noGrp="1"/>
          </p:cNvGraphicFramePr>
          <p:nvPr>
            <p:ph idx="1"/>
          </p:nvPr>
        </p:nvGraphicFramePr>
        <p:xfrm>
          <a:off x="1077913" y="1419225"/>
          <a:ext cx="8537575" cy="5480050"/>
        </p:xfrm>
        <a:graphic>
          <a:graphicData uri="http://schemas.openxmlformats.org/drawingml/2006/table">
            <a:tbl>
              <a:tblPr/>
              <a:tblGrid>
                <a:gridCol w="2516187"/>
                <a:gridCol w="609600"/>
                <a:gridCol w="609600"/>
                <a:gridCol w="685800"/>
                <a:gridCol w="609600"/>
                <a:gridCol w="685800"/>
                <a:gridCol w="687388"/>
                <a:gridCol w="609600"/>
                <a:gridCol w="701675"/>
                <a:gridCol w="822325"/>
              </a:tblGrid>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Project countries</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1</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2</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3</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4</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5</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6</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7</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8</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Total</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Czech Republic</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6</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Netherlands</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5</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Norway</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5</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Palestine</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7</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Poland</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8</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Slovenia</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6</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Hungary</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4</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Serbia</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4</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Sweden</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5</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United Kingdom</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3</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Romania</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X</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5</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Total</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11</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11</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9</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5</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7</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7</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6</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2</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endParaRPr kumimoji="0" lang="hu-HU" sz="2000" b="0" i="0" u="none" strike="noStrike" cap="none" normalizeH="0" baseline="0" smtClean="0">
                        <a:ln>
                          <a:noFill/>
                        </a:ln>
                        <a:solidFill>
                          <a:schemeClr val="tx1"/>
                        </a:solidFill>
                        <a:effectLst/>
                        <a:latin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34988" y="960438"/>
            <a:ext cx="9623425" cy="5794375"/>
          </a:xfrm>
        </p:spPr>
        <p:txBody>
          <a:bodyPr/>
          <a:lstStyle/>
          <a:p>
            <a:pPr marL="457200" indent="-457200">
              <a:buFontTx/>
              <a:buNone/>
              <a:defRPr/>
            </a:pPr>
            <a:r>
              <a:rPr lang="en-GB" dirty="0" smtClean="0">
                <a:latin typeface="Calibri" pitchFamily="34" charset="0"/>
                <a:cs typeface="Calibri" pitchFamily="34" charset="0"/>
              </a:rPr>
              <a:t>18. spend more time in school, more time reading, doing housework, playing, talking, and spend more time with family members and taking care of younger brothers and sisters. In contrast, they spend less time watching TV, surfing on the internet or playing computer games,</a:t>
            </a:r>
          </a:p>
          <a:p>
            <a:pPr marL="457200" indent="-457200">
              <a:buFontTx/>
              <a:buNone/>
              <a:defRPr/>
            </a:pPr>
            <a:r>
              <a:rPr lang="en-GB" dirty="0" smtClean="0">
                <a:latin typeface="Calibri" pitchFamily="34" charset="0"/>
                <a:cs typeface="Calibri" pitchFamily="34" charset="0"/>
              </a:rPr>
              <a:t>19. do more for their families, are more likely to have a part-time job and spend more time  being creative either alone or in a group. They more frequently go to the theatre, exhibitions and museums, and the cinema, and go hiking and biking more often,</a:t>
            </a:r>
          </a:p>
          <a:p>
            <a:pPr marL="457200" indent="-457200">
              <a:buFontTx/>
              <a:buNone/>
              <a:defRPr/>
            </a:pPr>
            <a:r>
              <a:rPr lang="en-GB" dirty="0" smtClean="0">
                <a:latin typeface="Calibri" pitchFamily="34" charset="0"/>
                <a:cs typeface="Calibri" pitchFamily="34" charset="0"/>
              </a:rPr>
              <a:t>20. are more likely to be a central character in the class, </a:t>
            </a:r>
          </a:p>
          <a:p>
            <a:pPr marL="457200" indent="-457200">
              <a:buFontTx/>
              <a:buNone/>
              <a:defRPr/>
            </a:pPr>
            <a:r>
              <a:rPr lang="en-GB" dirty="0" smtClean="0">
                <a:latin typeface="Calibri" pitchFamily="34" charset="0"/>
                <a:cs typeface="Calibri" pitchFamily="34" charset="0"/>
              </a:rPr>
              <a:t>21. have a better sense of humour,</a:t>
            </a:r>
          </a:p>
          <a:p>
            <a:pPr marL="457200" indent="-457200">
              <a:buFontTx/>
              <a:buNone/>
              <a:defRPr/>
            </a:pPr>
            <a:r>
              <a:rPr lang="en-GB" dirty="0" smtClean="0">
                <a:latin typeface="Calibri" pitchFamily="34" charset="0"/>
                <a:cs typeface="Calibri" pitchFamily="34" charset="0"/>
              </a:rPr>
              <a:t>22. feel better at home.</a:t>
            </a:r>
          </a:p>
          <a:p>
            <a:pPr>
              <a:buFontTx/>
              <a:buNone/>
              <a:defRPr/>
            </a:pPr>
            <a:endParaRPr lang="en-GB"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34988" y="400050"/>
            <a:ext cx="9623425" cy="144463"/>
          </a:xfrm>
        </p:spPr>
        <p:txBody>
          <a:bodyPr/>
          <a:lstStyle/>
          <a:p>
            <a:r>
              <a:rPr lang="hu-HU" sz="2800" b="1" smtClean="0"/>
              <a:t>In how many ‘country-descriptions’</a:t>
            </a:r>
            <a:br>
              <a:rPr lang="hu-HU" sz="2800" b="1" smtClean="0"/>
            </a:br>
            <a:r>
              <a:rPr lang="hu-HU" sz="2800" b="1" smtClean="0"/>
              <a:t>do these thematizations appear?</a:t>
            </a:r>
          </a:p>
        </p:txBody>
      </p:sp>
      <p:graphicFrame>
        <p:nvGraphicFramePr>
          <p:cNvPr id="80899" name="Group 3"/>
          <p:cNvGraphicFramePr>
            <a:graphicFrameLocks noGrp="1"/>
          </p:cNvGraphicFramePr>
          <p:nvPr>
            <p:ph idx="1"/>
          </p:nvPr>
        </p:nvGraphicFramePr>
        <p:xfrm>
          <a:off x="469900" y="1571625"/>
          <a:ext cx="9623425" cy="5429250"/>
        </p:xfrm>
        <a:graphic>
          <a:graphicData uri="http://schemas.openxmlformats.org/drawingml/2006/table">
            <a:tbl>
              <a:tblPr/>
              <a:tblGrid>
                <a:gridCol w="7086600"/>
                <a:gridCol w="2536825"/>
              </a:tblGrid>
              <a:tr h="554038">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en-GB" sz="2000" b="0" i="1" u="none" strike="noStrike" cap="none" normalizeH="0" baseline="0" smtClean="0">
                          <a:ln>
                            <a:noFill/>
                          </a:ln>
                          <a:solidFill>
                            <a:srgbClr val="000000"/>
                          </a:solidFill>
                          <a:effectLst/>
                          <a:latin typeface="Arial" charset="0"/>
                        </a:rPr>
                        <a:t>Main theme</a:t>
                      </a:r>
                      <a:r>
                        <a:rPr kumimoji="0" lang="hu-HU" sz="2000" b="0" i="1" u="none" strike="noStrike" cap="none" normalizeH="0" baseline="0" smtClean="0">
                          <a:ln>
                            <a:noFill/>
                          </a:ln>
                          <a:solidFill>
                            <a:srgbClr val="000000"/>
                          </a:solidFill>
                          <a:effectLst/>
                          <a:latin typeface="Arial" charset="0"/>
                        </a:rPr>
                        <a:t>s</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1" u="none" strike="noStrike" cap="none" normalizeH="0" baseline="0" smtClean="0">
                          <a:ln>
                            <a:noFill/>
                          </a:ln>
                          <a:solidFill>
                            <a:schemeClr val="tx1"/>
                          </a:solidFill>
                          <a:effectLst/>
                          <a:latin typeface="Arial" charset="0"/>
                        </a:rPr>
                        <a:t>Countries</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1. </a:t>
                      </a:r>
                      <a:r>
                        <a:rPr kumimoji="0" lang="en-GB" sz="2000" b="0" i="0" u="none" strike="noStrike" cap="none" normalizeH="0" baseline="0" smtClean="0">
                          <a:ln>
                            <a:noFill/>
                          </a:ln>
                          <a:solidFill>
                            <a:schemeClr val="tx1"/>
                          </a:solidFill>
                          <a:effectLst/>
                          <a:latin typeface="Arial" charset="0"/>
                        </a:rPr>
                        <a:t>Aims of </a:t>
                      </a:r>
                      <a:r>
                        <a:rPr kumimoji="0" lang="hu-HU" sz="2000" b="0" i="0" u="none" strike="noStrike" cap="none" normalizeH="0" baseline="0" smtClean="0">
                          <a:ln>
                            <a:noFill/>
                          </a:ln>
                          <a:solidFill>
                            <a:schemeClr val="tx1"/>
                          </a:solidFill>
                          <a:effectLst/>
                          <a:latin typeface="Arial" charset="0"/>
                        </a:rPr>
                        <a:t>educational </a:t>
                      </a:r>
                      <a:r>
                        <a:rPr kumimoji="0" lang="en-GB" sz="2000" b="0" i="0" u="none" strike="noStrike" cap="none" normalizeH="0" baseline="0" smtClean="0">
                          <a:ln>
                            <a:noFill/>
                          </a:ln>
                          <a:solidFill>
                            <a:schemeClr val="tx1"/>
                          </a:solidFill>
                          <a:effectLst/>
                          <a:latin typeface="Arial" charset="0"/>
                        </a:rPr>
                        <a:t>drama</a:t>
                      </a:r>
                      <a:r>
                        <a:rPr kumimoji="0" lang="hu-HU" sz="2000" b="0" i="0" u="none" strike="noStrike" cap="none" normalizeH="0" baseline="0" smtClean="0">
                          <a:ln>
                            <a:noFill/>
                          </a:ln>
                          <a:solidFill>
                            <a:schemeClr val="tx1"/>
                          </a:solidFill>
                          <a:effectLst/>
                          <a:latin typeface="Arial" charset="0"/>
                        </a:rPr>
                        <a:t> and theatre </a:t>
                      </a:r>
                      <a:r>
                        <a:rPr kumimoji="0" lang="en-GB" sz="2000" b="0" i="0" u="none" strike="noStrike" cap="none" normalizeH="0" baseline="0" smtClean="0">
                          <a:ln>
                            <a:noFill/>
                          </a:ln>
                          <a:solidFill>
                            <a:schemeClr val="tx1"/>
                          </a:solidFill>
                          <a:effectLst/>
                          <a:latin typeface="Arial" charset="0"/>
                        </a:rPr>
                        <a:t>work</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11</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5540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2. </a:t>
                      </a:r>
                      <a:r>
                        <a:rPr kumimoji="0" lang="en-GB" sz="2000" b="0" i="0" u="none" strike="noStrike" cap="none" normalizeH="0" baseline="0" smtClean="0">
                          <a:ln>
                            <a:noFill/>
                          </a:ln>
                          <a:solidFill>
                            <a:schemeClr val="tx1"/>
                          </a:solidFill>
                          <a:effectLst/>
                          <a:latin typeface="Arial" charset="0"/>
                        </a:rPr>
                        <a:t>Focus of </a:t>
                      </a:r>
                      <a:r>
                        <a:rPr kumimoji="0" lang="hu-HU" sz="2000" b="0" i="0" u="none" strike="noStrike" cap="none" normalizeH="0" baseline="0" smtClean="0">
                          <a:ln>
                            <a:noFill/>
                          </a:ln>
                          <a:solidFill>
                            <a:schemeClr val="tx1"/>
                          </a:solidFill>
                          <a:effectLst/>
                          <a:latin typeface="Arial" charset="0"/>
                        </a:rPr>
                        <a:t>educational </a:t>
                      </a:r>
                      <a:r>
                        <a:rPr kumimoji="0" lang="en-GB" sz="2000" b="0" i="0" u="none" strike="noStrike" cap="none" normalizeH="0" baseline="0" smtClean="0">
                          <a:ln>
                            <a:noFill/>
                          </a:ln>
                          <a:solidFill>
                            <a:schemeClr val="tx1"/>
                          </a:solidFill>
                          <a:effectLst/>
                          <a:latin typeface="Arial" charset="0"/>
                        </a:rPr>
                        <a:t>drama</a:t>
                      </a:r>
                      <a:r>
                        <a:rPr kumimoji="0" lang="hu-HU" sz="2000" b="0" i="0" u="none" strike="noStrike" cap="none" normalizeH="0" baseline="0" smtClean="0">
                          <a:ln>
                            <a:noFill/>
                          </a:ln>
                          <a:solidFill>
                            <a:schemeClr val="tx1"/>
                          </a:solidFill>
                          <a:effectLst/>
                          <a:latin typeface="Arial" charset="0"/>
                        </a:rPr>
                        <a:t> and theatre </a:t>
                      </a:r>
                      <a:r>
                        <a:rPr kumimoji="0" lang="en-GB" sz="2000" b="0" i="0" u="none" strike="noStrike" cap="none" normalizeH="0" baseline="0" smtClean="0">
                          <a:ln>
                            <a:noFill/>
                          </a:ln>
                          <a:solidFill>
                            <a:schemeClr val="tx1"/>
                          </a:solidFill>
                          <a:effectLst/>
                          <a:latin typeface="Arial" charset="0"/>
                        </a:rPr>
                        <a:t>work</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11</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5540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3. </a:t>
                      </a:r>
                      <a:r>
                        <a:rPr kumimoji="0" lang="en-GB" sz="2000" b="0" i="0" u="none" strike="noStrike" cap="none" normalizeH="0" baseline="0" smtClean="0">
                          <a:ln>
                            <a:noFill/>
                          </a:ln>
                          <a:solidFill>
                            <a:schemeClr val="tx1"/>
                          </a:solidFill>
                          <a:effectLst/>
                          <a:latin typeface="Arial" charset="0"/>
                        </a:rPr>
                        <a:t>Methods used at </a:t>
                      </a:r>
                      <a:r>
                        <a:rPr kumimoji="0" lang="hu-HU" sz="2000" b="0" i="0" u="none" strike="noStrike" cap="none" normalizeH="0" baseline="0" smtClean="0">
                          <a:ln>
                            <a:noFill/>
                          </a:ln>
                          <a:solidFill>
                            <a:schemeClr val="tx1"/>
                          </a:solidFill>
                          <a:effectLst/>
                          <a:latin typeface="Arial" charset="0"/>
                        </a:rPr>
                        <a:t>educational </a:t>
                      </a:r>
                      <a:r>
                        <a:rPr kumimoji="0" lang="en-GB" sz="2000" b="0" i="0" u="none" strike="noStrike" cap="none" normalizeH="0" baseline="0" smtClean="0">
                          <a:ln>
                            <a:noFill/>
                          </a:ln>
                          <a:solidFill>
                            <a:schemeClr val="tx1"/>
                          </a:solidFill>
                          <a:effectLst/>
                          <a:latin typeface="Arial" charset="0"/>
                        </a:rPr>
                        <a:t>drama</a:t>
                      </a:r>
                      <a:r>
                        <a:rPr kumimoji="0" lang="hu-HU" sz="2000" b="0" i="0" u="none" strike="noStrike" cap="none" normalizeH="0" baseline="0" smtClean="0">
                          <a:ln>
                            <a:noFill/>
                          </a:ln>
                          <a:solidFill>
                            <a:schemeClr val="tx1"/>
                          </a:solidFill>
                          <a:effectLst/>
                          <a:latin typeface="Arial" charset="0"/>
                        </a:rPr>
                        <a:t> and theatre </a:t>
                      </a:r>
                      <a:r>
                        <a:rPr kumimoji="0" lang="en-GB" sz="2000" b="0" i="0" u="none" strike="noStrike" cap="none" normalizeH="0" baseline="0" smtClean="0">
                          <a:ln>
                            <a:noFill/>
                          </a:ln>
                          <a:solidFill>
                            <a:schemeClr val="tx1"/>
                          </a:solidFill>
                          <a:effectLst/>
                          <a:latin typeface="Arial" charset="0"/>
                        </a:rPr>
                        <a:t>work</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9</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5540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5. </a:t>
                      </a:r>
                      <a:r>
                        <a:rPr kumimoji="0" lang="en-GB" sz="2000" b="0" i="0" u="none" strike="noStrike" cap="none" normalizeH="0" baseline="0" smtClean="0">
                          <a:ln>
                            <a:noFill/>
                          </a:ln>
                          <a:solidFill>
                            <a:schemeClr val="tx1"/>
                          </a:solidFill>
                          <a:effectLst/>
                          <a:latin typeface="Arial" charset="0"/>
                        </a:rPr>
                        <a:t>Content of </a:t>
                      </a:r>
                      <a:r>
                        <a:rPr kumimoji="0" lang="hu-HU" sz="2000" b="0" i="0" u="none" strike="noStrike" cap="none" normalizeH="0" baseline="0" smtClean="0">
                          <a:ln>
                            <a:noFill/>
                          </a:ln>
                          <a:solidFill>
                            <a:schemeClr val="tx1"/>
                          </a:solidFill>
                          <a:effectLst/>
                          <a:latin typeface="Arial" charset="0"/>
                        </a:rPr>
                        <a:t>educational </a:t>
                      </a:r>
                      <a:r>
                        <a:rPr kumimoji="0" lang="en-GB" sz="2000" b="0" i="0" u="none" strike="noStrike" cap="none" normalizeH="0" baseline="0" smtClean="0">
                          <a:ln>
                            <a:noFill/>
                          </a:ln>
                          <a:solidFill>
                            <a:schemeClr val="tx1"/>
                          </a:solidFill>
                          <a:effectLst/>
                          <a:latin typeface="Arial" charset="0"/>
                        </a:rPr>
                        <a:t>drama</a:t>
                      </a:r>
                      <a:r>
                        <a:rPr kumimoji="0" lang="hu-HU" sz="2000" b="0" i="0" u="none" strike="noStrike" cap="none" normalizeH="0" baseline="0" smtClean="0">
                          <a:ln>
                            <a:noFill/>
                          </a:ln>
                          <a:solidFill>
                            <a:schemeClr val="tx1"/>
                          </a:solidFill>
                          <a:effectLst/>
                          <a:latin typeface="Arial" charset="0"/>
                        </a:rPr>
                        <a:t> and theatre </a:t>
                      </a:r>
                      <a:r>
                        <a:rPr kumimoji="0" lang="en-GB" sz="2000" b="0" i="0" u="none" strike="noStrike" cap="none" normalizeH="0" baseline="0" smtClean="0">
                          <a:ln>
                            <a:noFill/>
                          </a:ln>
                          <a:solidFill>
                            <a:schemeClr val="tx1"/>
                          </a:solidFill>
                          <a:effectLst/>
                          <a:latin typeface="Arial" charset="0"/>
                        </a:rPr>
                        <a:t>work</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7</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6. </a:t>
                      </a:r>
                      <a:r>
                        <a:rPr kumimoji="0" lang="en-GB" sz="2000" b="0" i="0" u="none" strike="noStrike" cap="none" normalizeH="0" baseline="0" smtClean="0">
                          <a:ln>
                            <a:noFill/>
                          </a:ln>
                          <a:solidFill>
                            <a:schemeClr val="tx1"/>
                          </a:solidFill>
                          <a:effectLst/>
                          <a:latin typeface="Arial" charset="0"/>
                        </a:rPr>
                        <a:t>Consequences of </a:t>
                      </a:r>
                      <a:r>
                        <a:rPr kumimoji="0" lang="hu-HU" sz="2000" b="0" i="0" u="none" strike="noStrike" cap="none" normalizeH="0" baseline="0" smtClean="0">
                          <a:ln>
                            <a:noFill/>
                          </a:ln>
                          <a:solidFill>
                            <a:schemeClr val="tx1"/>
                          </a:solidFill>
                          <a:effectLst/>
                          <a:latin typeface="Arial" charset="0"/>
                        </a:rPr>
                        <a:t>educational </a:t>
                      </a:r>
                      <a:r>
                        <a:rPr kumimoji="0" lang="en-GB" sz="2000" b="0" i="0" u="none" strike="noStrike" cap="none" normalizeH="0" baseline="0" smtClean="0">
                          <a:ln>
                            <a:noFill/>
                          </a:ln>
                          <a:solidFill>
                            <a:schemeClr val="tx1"/>
                          </a:solidFill>
                          <a:effectLst/>
                          <a:latin typeface="Arial" charset="0"/>
                        </a:rPr>
                        <a:t>drama</a:t>
                      </a:r>
                      <a:r>
                        <a:rPr kumimoji="0" lang="hu-HU" sz="2000" b="0" i="0" u="none" strike="noStrike" cap="none" normalizeH="0" baseline="0" smtClean="0">
                          <a:ln>
                            <a:noFill/>
                          </a:ln>
                          <a:solidFill>
                            <a:schemeClr val="tx1"/>
                          </a:solidFill>
                          <a:effectLst/>
                          <a:latin typeface="Arial" charset="0"/>
                        </a:rPr>
                        <a:t> and theatre </a:t>
                      </a:r>
                      <a:r>
                        <a:rPr kumimoji="0" lang="en-GB" sz="2000" b="0" i="0" u="none" strike="noStrike" cap="none" normalizeH="0" baseline="0" smtClean="0">
                          <a:ln>
                            <a:noFill/>
                          </a:ln>
                          <a:solidFill>
                            <a:schemeClr val="tx1"/>
                          </a:solidFill>
                          <a:effectLst/>
                          <a:latin typeface="Arial" charset="0"/>
                        </a:rPr>
                        <a:t>work</a:t>
                      </a:r>
                      <a:r>
                        <a:rPr kumimoji="0" lang="hu-HU" sz="2000" b="0" i="0" u="none" strike="noStrike" cap="none" normalizeH="0" baseline="0" smtClean="0">
                          <a:ln>
                            <a:noFill/>
                          </a:ln>
                          <a:solidFill>
                            <a:schemeClr val="tx1"/>
                          </a:solidFill>
                          <a:effectLst/>
                          <a:latin typeface="Arial" charset="0"/>
                        </a:rPr>
                        <a:t> – change in personality</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7</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7. </a:t>
                      </a:r>
                      <a:r>
                        <a:rPr kumimoji="0" lang="en-GB" sz="2000" b="0" i="0" u="none" strike="noStrike" cap="none" normalizeH="0" baseline="0" smtClean="0">
                          <a:ln>
                            <a:noFill/>
                          </a:ln>
                          <a:solidFill>
                            <a:schemeClr val="tx1"/>
                          </a:solidFill>
                          <a:effectLst/>
                          <a:latin typeface="Arial" charset="0"/>
                        </a:rPr>
                        <a:t>Characteristics of children participating in </a:t>
                      </a:r>
                      <a:r>
                        <a:rPr kumimoji="0" lang="hu-HU" sz="2000" b="0" i="0" u="none" strike="noStrike" cap="none" normalizeH="0" baseline="0" smtClean="0">
                          <a:ln>
                            <a:noFill/>
                          </a:ln>
                          <a:solidFill>
                            <a:schemeClr val="tx1"/>
                          </a:solidFill>
                          <a:effectLst/>
                          <a:latin typeface="Arial" charset="0"/>
                        </a:rPr>
                        <a:t>educational </a:t>
                      </a:r>
                      <a:r>
                        <a:rPr kumimoji="0" lang="en-GB" sz="2000" b="0" i="0" u="none" strike="noStrike" cap="none" normalizeH="0" baseline="0" smtClean="0">
                          <a:ln>
                            <a:noFill/>
                          </a:ln>
                          <a:solidFill>
                            <a:schemeClr val="tx1"/>
                          </a:solidFill>
                          <a:effectLst/>
                          <a:latin typeface="Arial" charset="0"/>
                        </a:rPr>
                        <a:t>drama</a:t>
                      </a:r>
                      <a:r>
                        <a:rPr kumimoji="0" lang="hu-HU" sz="2000" b="0" i="0" u="none" strike="noStrike" cap="none" normalizeH="0" baseline="0" smtClean="0">
                          <a:ln>
                            <a:noFill/>
                          </a:ln>
                          <a:solidFill>
                            <a:schemeClr val="tx1"/>
                          </a:solidFill>
                          <a:effectLst/>
                          <a:latin typeface="Arial" charset="0"/>
                        </a:rPr>
                        <a:t> and theatre </a:t>
                      </a:r>
                      <a:r>
                        <a:rPr kumimoji="0" lang="en-GB" sz="2000" b="0" i="0" u="none" strike="noStrike" cap="none" normalizeH="0" baseline="0" smtClean="0">
                          <a:ln>
                            <a:noFill/>
                          </a:ln>
                          <a:solidFill>
                            <a:schemeClr val="tx1"/>
                          </a:solidFill>
                          <a:effectLst/>
                          <a:latin typeface="Arial" charset="0"/>
                        </a:rPr>
                        <a:t>work</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6</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4. </a:t>
                      </a:r>
                      <a:r>
                        <a:rPr kumimoji="0" lang="en-GB" sz="2000" b="0" i="0" u="none" strike="noStrike" cap="none" normalizeH="0" baseline="0" smtClean="0">
                          <a:ln>
                            <a:noFill/>
                          </a:ln>
                          <a:solidFill>
                            <a:schemeClr val="tx1"/>
                          </a:solidFill>
                          <a:effectLst/>
                          <a:latin typeface="Arial" charset="0"/>
                        </a:rPr>
                        <a:t>Results of </a:t>
                      </a:r>
                      <a:r>
                        <a:rPr kumimoji="0" lang="hu-HU" sz="2000" b="0" i="0" u="none" strike="noStrike" cap="none" normalizeH="0" baseline="0" smtClean="0">
                          <a:ln>
                            <a:noFill/>
                          </a:ln>
                          <a:solidFill>
                            <a:schemeClr val="tx1"/>
                          </a:solidFill>
                          <a:effectLst/>
                          <a:latin typeface="Arial" charset="0"/>
                        </a:rPr>
                        <a:t>educational </a:t>
                      </a:r>
                      <a:r>
                        <a:rPr kumimoji="0" lang="en-GB" sz="2000" b="0" i="0" u="none" strike="noStrike" cap="none" normalizeH="0" baseline="0" smtClean="0">
                          <a:ln>
                            <a:noFill/>
                          </a:ln>
                          <a:solidFill>
                            <a:schemeClr val="tx1"/>
                          </a:solidFill>
                          <a:effectLst/>
                          <a:latin typeface="Arial" charset="0"/>
                        </a:rPr>
                        <a:t>drama</a:t>
                      </a:r>
                      <a:r>
                        <a:rPr kumimoji="0" lang="hu-HU" sz="2000" b="0" i="0" u="none" strike="noStrike" cap="none" normalizeH="0" baseline="0" smtClean="0">
                          <a:ln>
                            <a:noFill/>
                          </a:ln>
                          <a:solidFill>
                            <a:schemeClr val="tx1"/>
                          </a:solidFill>
                          <a:effectLst/>
                          <a:latin typeface="Arial" charset="0"/>
                        </a:rPr>
                        <a:t> and theatre </a:t>
                      </a:r>
                      <a:r>
                        <a:rPr kumimoji="0" lang="en-GB" sz="2000" b="0" i="0" u="none" strike="noStrike" cap="none" normalizeH="0" baseline="0" smtClean="0">
                          <a:ln>
                            <a:noFill/>
                          </a:ln>
                          <a:solidFill>
                            <a:schemeClr val="tx1"/>
                          </a:solidFill>
                          <a:effectLst/>
                          <a:latin typeface="Arial" charset="0"/>
                        </a:rPr>
                        <a:t>work</a:t>
                      </a:r>
                      <a:r>
                        <a:rPr kumimoji="0" lang="hu-HU" sz="2000" b="0" i="0" u="none" strike="noStrike" cap="none" normalizeH="0" baseline="0" smtClean="0">
                          <a:ln>
                            <a:noFill/>
                          </a:ln>
                          <a:solidFill>
                            <a:schemeClr val="tx1"/>
                          </a:solidFill>
                          <a:effectLst/>
                          <a:latin typeface="Arial" charset="0"/>
                        </a:rPr>
                        <a:t> - change in cooperation (other subjects)</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5</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8. </a:t>
                      </a:r>
                      <a:r>
                        <a:rPr kumimoji="0" lang="en-GB" sz="2000" b="0" i="0" u="none" strike="noStrike" cap="none" normalizeH="0" baseline="0" smtClean="0">
                          <a:ln>
                            <a:noFill/>
                          </a:ln>
                          <a:solidFill>
                            <a:schemeClr val="tx1"/>
                          </a:solidFill>
                          <a:effectLst/>
                          <a:latin typeface="Arial" charset="0"/>
                        </a:rPr>
                        <a:t>Evaluation of children</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0" i="0" u="none" strike="noStrike" cap="none" normalizeH="0" baseline="0" smtClean="0">
                          <a:ln>
                            <a:noFill/>
                          </a:ln>
                          <a:solidFill>
                            <a:schemeClr val="tx1"/>
                          </a:solidFill>
                          <a:effectLst/>
                          <a:latin typeface="Arial" charset="0"/>
                        </a:rPr>
                        <a:t>2</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4988" y="400050"/>
            <a:ext cx="9623425" cy="144463"/>
          </a:xfrm>
        </p:spPr>
        <p:txBody>
          <a:bodyPr/>
          <a:lstStyle/>
          <a:p>
            <a:r>
              <a:rPr lang="hu-HU" sz="2800" b="1" smtClean="0"/>
              <a:t>Previous research results vs.</a:t>
            </a:r>
            <a:br>
              <a:rPr lang="hu-HU" sz="2800" b="1" smtClean="0"/>
            </a:br>
            <a:r>
              <a:rPr lang="hu-HU" sz="2800" b="1" smtClean="0"/>
              <a:t>DICE description-analysis results</a:t>
            </a:r>
          </a:p>
        </p:txBody>
      </p:sp>
      <p:graphicFrame>
        <p:nvGraphicFramePr>
          <p:cNvPr id="81923" name="Group 3"/>
          <p:cNvGraphicFramePr>
            <a:graphicFrameLocks noGrp="1"/>
          </p:cNvGraphicFramePr>
          <p:nvPr>
            <p:ph idx="1"/>
          </p:nvPr>
        </p:nvGraphicFramePr>
        <p:xfrm>
          <a:off x="534988" y="1763713"/>
          <a:ext cx="9623425" cy="4991100"/>
        </p:xfrm>
        <a:graphic>
          <a:graphicData uri="http://schemas.openxmlformats.org/drawingml/2006/table">
            <a:tbl>
              <a:tblPr/>
              <a:tblGrid>
                <a:gridCol w="4811712"/>
                <a:gridCol w="4811713"/>
              </a:tblGrid>
              <a:tr h="9985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400" b="1" i="1" u="none" strike="noStrike" cap="none" normalizeH="0" baseline="0" smtClean="0">
                          <a:ln>
                            <a:noFill/>
                          </a:ln>
                          <a:solidFill>
                            <a:schemeClr val="tx1"/>
                          </a:solidFill>
                          <a:effectLst/>
                          <a:latin typeface="Arial" charset="0"/>
                        </a:rPr>
                        <a:t>Previous research results</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400" b="1" i="1" u="none" strike="noStrike" cap="none" normalizeH="0" baseline="0" smtClean="0">
                          <a:ln>
                            <a:noFill/>
                          </a:ln>
                          <a:solidFill>
                            <a:schemeClr val="tx1"/>
                          </a:solidFill>
                          <a:effectLst/>
                          <a:latin typeface="Arial" charset="0"/>
                        </a:rPr>
                        <a:t>DICE description-analysis results</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5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rPr>
                        <a:t>Misunderstanding </a:t>
                      </a:r>
                      <a:r>
                        <a:rPr kumimoji="0" lang="en-US" sz="2400" b="0" i="0" u="none" strike="noStrike" cap="none" normalizeH="0" baseline="0" smtClean="0">
                          <a:ln>
                            <a:noFill/>
                          </a:ln>
                          <a:solidFill>
                            <a:schemeClr val="tx1"/>
                          </a:solidFill>
                          <a:effectLst/>
                          <a:latin typeface="Arial" charset="0"/>
                        </a:rPr>
                        <a:t>of </a:t>
                      </a:r>
                      <a:r>
                        <a:rPr kumimoji="0" lang="hu-HU" sz="2400" b="0" i="0" u="none" strike="noStrike" cap="none" normalizeH="0" baseline="0" smtClean="0">
                          <a:ln>
                            <a:noFill/>
                          </a:ln>
                          <a:solidFill>
                            <a:schemeClr val="tx1"/>
                          </a:solidFill>
                          <a:effectLst/>
                          <a:latin typeface="Arial" charset="0"/>
                        </a:rPr>
                        <a:t>the main terms</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rPr>
                        <a:t>Well-defined, common terms, agreement in their meaning</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5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Lack of c</a:t>
                      </a:r>
                      <a:r>
                        <a:rPr kumimoji="0" lang="hu-HU" sz="2400" b="0" i="0" u="none" strike="noStrike" cap="none" normalizeH="0" baseline="0" smtClean="0">
                          <a:ln>
                            <a:noFill/>
                          </a:ln>
                          <a:solidFill>
                            <a:schemeClr val="tx1"/>
                          </a:solidFill>
                          <a:effectLst/>
                          <a:latin typeface="Arial" charset="0"/>
                        </a:rPr>
                        <a:t>ommon</a:t>
                      </a:r>
                      <a:r>
                        <a:rPr kumimoji="0" lang="en-US" sz="2400" b="0" i="0" u="none" strike="noStrike" cap="none" normalizeH="0" baseline="0" smtClean="0">
                          <a:ln>
                            <a:noFill/>
                          </a:ln>
                          <a:solidFill>
                            <a:schemeClr val="tx1"/>
                          </a:solidFill>
                          <a:effectLst/>
                          <a:latin typeface="Arial" charset="0"/>
                        </a:rPr>
                        <a:t> objectives</a:t>
                      </a:r>
                      <a:endParaRPr kumimoji="0" lang="hu-HU" sz="2400" b="0" i="0" u="none" strike="noStrike" cap="none" normalizeH="0" baseline="0" smtClean="0">
                        <a:ln>
                          <a:noFill/>
                        </a:ln>
                        <a:solidFill>
                          <a:schemeClr val="tx1"/>
                        </a:solidFill>
                        <a:effectLst/>
                        <a:latin typeface="Arial" charset="0"/>
                      </a:endParaRP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rPr>
                        <a:t>Common objectives, clear goals</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5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rPr>
                        <a:t>Pedagogical-methodological anomalies</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rPr>
                        <a:t>Common knowledge of pedagogical-methodological tools</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5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rPr>
                        <a:t>Lack of international experiences</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rPr>
                        <a:t>Curiosity for international best practices, networking</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hu-HU" sz="2800" b="1" smtClean="0"/>
              <a:t>Main aims and focuses appearing in drama-descriptions</a:t>
            </a:r>
          </a:p>
        </p:txBody>
      </p:sp>
      <p:graphicFrame>
        <p:nvGraphicFramePr>
          <p:cNvPr id="82947" name="Group 3"/>
          <p:cNvGraphicFramePr>
            <a:graphicFrameLocks noGrp="1"/>
          </p:cNvGraphicFramePr>
          <p:nvPr>
            <p:ph idx="1"/>
          </p:nvPr>
        </p:nvGraphicFramePr>
        <p:xfrm>
          <a:off x="774700" y="1266825"/>
          <a:ext cx="9144000" cy="4943475"/>
        </p:xfrm>
        <a:graphic>
          <a:graphicData uri="http://schemas.openxmlformats.org/drawingml/2006/table">
            <a:tbl>
              <a:tblPr/>
              <a:tblGrid>
                <a:gridCol w="9144000"/>
              </a:tblGrid>
              <a:tr h="820738">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00000"/>
                          </a:solidFill>
                          <a:effectLst/>
                          <a:latin typeface="Arial" charset="0"/>
                        </a:rPr>
                        <a:t>Aim</a:t>
                      </a:r>
                      <a:r>
                        <a:rPr kumimoji="0" lang="hu-HU" sz="2400" b="1" i="0" u="none" strike="noStrike" cap="none" normalizeH="0" baseline="0" smtClean="0">
                          <a:ln>
                            <a:noFill/>
                          </a:ln>
                          <a:solidFill>
                            <a:srgbClr val="000000"/>
                          </a:solidFill>
                          <a:effectLst/>
                          <a:latin typeface="Arial" charset="0"/>
                        </a:rPr>
                        <a:t> and focus</a:t>
                      </a:r>
                    </a:p>
                  </a:txBody>
                  <a:tcPr marL="91424" marR="91424"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15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rPr>
                        <a:t>Support cooperation, creative group work and work towards a common goal</a:t>
                      </a:r>
                      <a:r>
                        <a:rPr kumimoji="0" lang="hu-HU" sz="2000" b="0" i="0" u="none" strike="noStrike" cap="none" normalizeH="0" baseline="0" smtClean="0">
                          <a:ln>
                            <a:noFill/>
                          </a:ln>
                          <a:solidFill>
                            <a:srgbClr val="000000"/>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rPr>
                        <a:t>Develop communication skills and argumentation techniques and be open to others’ views</a:t>
                      </a:r>
                      <a:endParaRPr kumimoji="0" lang="hu-HU" sz="2000" b="0" i="0" u="none" strike="noStrike" cap="none" normalizeH="0" baseline="0" smtClean="0">
                        <a:ln>
                          <a:noFill/>
                        </a:ln>
                        <a:solidFill>
                          <a:srgbClr val="000000"/>
                        </a:solidFill>
                        <a:effectLst/>
                        <a:latin typeface="Arial" charset="0"/>
                      </a:endParaRPr>
                    </a:p>
                  </a:txBody>
                  <a:tcPr marL="91424" marR="91424"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rPr>
                        <a:t>Build social competences, tolerance, empathy, solidarity, encourage positive social interaction, establish trust among children</a:t>
                      </a:r>
                      <a:r>
                        <a:rPr kumimoji="0" lang="hu-HU" sz="2000" b="0" i="0" u="none" strike="noStrike" cap="none" normalizeH="0" baseline="0" smtClean="0">
                          <a:ln>
                            <a:noFill/>
                          </a:ln>
                          <a:solidFill>
                            <a:srgbClr val="000000"/>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15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rPr>
                        <a:t>Increase self-confidence, self-esteem, support personal growth</a:t>
                      </a:r>
                      <a:r>
                        <a:rPr kumimoji="0" lang="hu-HU" sz="2000" b="0" i="0" u="none" strike="noStrike" cap="none" normalizeH="0" baseline="0" smtClean="0">
                          <a:ln>
                            <a:noFill/>
                          </a:ln>
                          <a:solidFill>
                            <a:srgbClr val="000000"/>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38">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rPr>
                        <a:t>Be able to take responsibility, learn how to solve problems, take initiative</a:t>
                      </a:r>
                      <a:r>
                        <a:rPr kumimoji="0" lang="hu-HU" sz="2000" b="0" i="0" u="none" strike="noStrike" cap="none" normalizeH="0" baseline="0" smtClean="0">
                          <a:ln>
                            <a:noFill/>
                          </a:ln>
                          <a:solidFill>
                            <a:srgbClr val="000000"/>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4988" y="400050"/>
            <a:ext cx="9623425" cy="144463"/>
          </a:xfrm>
        </p:spPr>
        <p:txBody>
          <a:bodyPr/>
          <a:lstStyle/>
          <a:p>
            <a:r>
              <a:rPr lang="en-GB" sz="2800" b="1" smtClean="0"/>
              <a:t>Methods used in </a:t>
            </a:r>
            <a:r>
              <a:rPr lang="hu-HU" sz="2800" b="1" smtClean="0"/>
              <a:t/>
            </a:r>
            <a:br>
              <a:rPr lang="hu-HU" sz="2800" b="1" smtClean="0"/>
            </a:br>
            <a:r>
              <a:rPr lang="en-GB" sz="2800" b="1" smtClean="0"/>
              <a:t>educational theatre and drama-work</a:t>
            </a:r>
            <a:endParaRPr lang="hu-HU" sz="2800" b="1" smtClean="0"/>
          </a:p>
        </p:txBody>
      </p:sp>
      <p:sp>
        <p:nvSpPr>
          <p:cNvPr id="84995" name="Rectangle 3"/>
          <p:cNvSpPr>
            <a:spLocks noGrp="1" noChangeArrowheads="1"/>
          </p:cNvSpPr>
          <p:nvPr>
            <p:ph type="body" idx="1"/>
          </p:nvPr>
        </p:nvSpPr>
        <p:spPr/>
        <p:txBody>
          <a:bodyPr/>
          <a:lstStyle/>
          <a:p>
            <a:pPr>
              <a:lnSpc>
                <a:spcPct val="90000"/>
              </a:lnSpc>
              <a:buFontTx/>
              <a:buNone/>
              <a:defRPr/>
            </a:pPr>
            <a:r>
              <a:rPr lang="hu-HU" smtClean="0"/>
              <a:t>	</a:t>
            </a:r>
            <a:r>
              <a:rPr lang="en-GB" smtClean="0"/>
              <a:t>Most of the drama-descriptions list the same methods, used during educational theatre and drama sessions. </a:t>
            </a:r>
            <a:r>
              <a:rPr lang="hu-HU" smtClean="0"/>
              <a:t>The most frequent:</a:t>
            </a:r>
          </a:p>
          <a:p>
            <a:pPr>
              <a:lnSpc>
                <a:spcPct val="90000"/>
              </a:lnSpc>
              <a:buFontTx/>
              <a:buNone/>
              <a:defRPr/>
            </a:pPr>
            <a:endParaRPr lang="hu-HU" smtClean="0"/>
          </a:p>
          <a:p>
            <a:pPr>
              <a:lnSpc>
                <a:spcPct val="90000"/>
              </a:lnSpc>
              <a:defRPr/>
            </a:pPr>
            <a:r>
              <a:rPr lang="en-GB" b="1" smtClean="0">
                <a:effectLst>
                  <a:outerShdw blurRad="38100" dist="38100" dir="2700000" algn="tl">
                    <a:srgbClr val="C0C0C0"/>
                  </a:outerShdw>
                </a:effectLst>
              </a:rPr>
              <a:t>dialogues</a:t>
            </a:r>
          </a:p>
          <a:p>
            <a:pPr>
              <a:lnSpc>
                <a:spcPct val="90000"/>
              </a:lnSpc>
              <a:defRPr/>
            </a:pPr>
            <a:r>
              <a:rPr lang="en-GB" b="1" smtClean="0">
                <a:effectLst>
                  <a:outerShdw blurRad="38100" dist="38100" dir="2700000" algn="tl">
                    <a:srgbClr val="C0C0C0"/>
                  </a:outerShdw>
                </a:effectLst>
              </a:rPr>
              <a:t>interviews</a:t>
            </a:r>
          </a:p>
          <a:p>
            <a:pPr>
              <a:lnSpc>
                <a:spcPct val="90000"/>
              </a:lnSpc>
              <a:defRPr/>
            </a:pPr>
            <a:r>
              <a:rPr lang="en-GB" b="1" smtClean="0">
                <a:effectLst>
                  <a:outerShdw blurRad="38100" dist="38100" dir="2700000" algn="tl">
                    <a:srgbClr val="C0C0C0"/>
                  </a:outerShdw>
                </a:effectLst>
              </a:rPr>
              <a:t>letters </a:t>
            </a:r>
            <a:endParaRPr lang="hu-HU" b="1" smtClean="0">
              <a:effectLst>
                <a:outerShdw blurRad="38100" dist="38100" dir="2700000" algn="tl">
                  <a:srgbClr val="C0C0C0"/>
                </a:outerShdw>
              </a:effectLst>
            </a:endParaRPr>
          </a:p>
          <a:p>
            <a:pPr>
              <a:lnSpc>
                <a:spcPct val="90000"/>
              </a:lnSpc>
              <a:defRPr/>
            </a:pPr>
            <a:r>
              <a:rPr lang="en-GB" b="1" smtClean="0">
                <a:effectLst>
                  <a:outerShdw blurRad="38100" dist="38100" dir="2700000" algn="tl">
                    <a:srgbClr val="C0C0C0"/>
                  </a:outerShdw>
                </a:effectLst>
              </a:rPr>
              <a:t>improvisations</a:t>
            </a:r>
          </a:p>
          <a:p>
            <a:pPr>
              <a:lnSpc>
                <a:spcPct val="90000"/>
              </a:lnSpc>
              <a:defRPr/>
            </a:pPr>
            <a:r>
              <a:rPr lang="en-GB" b="1" smtClean="0">
                <a:effectLst>
                  <a:outerShdw blurRad="38100" dist="38100" dir="2700000" algn="tl">
                    <a:srgbClr val="C0C0C0"/>
                  </a:outerShdw>
                </a:effectLst>
              </a:rPr>
              <a:t>‘sculptures’</a:t>
            </a:r>
            <a:r>
              <a:rPr lang="en-GB" smtClean="0"/>
              <a:t> - a frozen form of self-, pair- or team- created expression of emotional state or attitude</a:t>
            </a:r>
            <a:endParaRPr lang="hu-HU" smtClean="0"/>
          </a:p>
          <a:p>
            <a:pPr>
              <a:lnSpc>
                <a:spcPct val="90000"/>
              </a:lnSpc>
              <a:buFontTx/>
              <a:buNone/>
              <a:defRPr/>
            </a:pPr>
            <a:endParaRPr lang="hu-HU" smtClean="0"/>
          </a:p>
          <a:p>
            <a:pPr>
              <a:lnSpc>
                <a:spcPct val="90000"/>
              </a:lnSpc>
              <a:buFontTx/>
              <a:buNone/>
              <a:defRPr/>
            </a:pPr>
            <a:r>
              <a:rPr lang="hu-HU" smtClean="0"/>
              <a:t>	</a:t>
            </a:r>
            <a:r>
              <a:rPr lang="en-GB" smtClean="0"/>
              <a:t>There are only a few drama descriptions reporting on the usage of more traditional forms of teaching and learning. </a:t>
            </a:r>
            <a:endParaRPr lang="hu-HU"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34988" y="428625"/>
            <a:ext cx="9623425" cy="144463"/>
          </a:xfrm>
        </p:spPr>
        <p:txBody>
          <a:bodyPr/>
          <a:lstStyle/>
          <a:p>
            <a:r>
              <a:rPr lang="en-GB" sz="2800" b="1" smtClean="0"/>
              <a:t>Results and consequences of </a:t>
            </a:r>
            <a:r>
              <a:rPr lang="hu-HU" sz="2800" b="1" smtClean="0"/>
              <a:t/>
            </a:r>
            <a:br>
              <a:rPr lang="hu-HU" sz="2800" b="1" smtClean="0"/>
            </a:br>
            <a:r>
              <a:rPr lang="en-GB" sz="2800" b="1" smtClean="0"/>
              <a:t>educational theatre and drama</a:t>
            </a:r>
            <a:r>
              <a:rPr lang="hu-HU" sz="2800" b="1" smtClean="0"/>
              <a:t>-</a:t>
            </a:r>
            <a:r>
              <a:rPr lang="en-GB" sz="2800" b="1" smtClean="0"/>
              <a:t>work</a:t>
            </a:r>
            <a:endParaRPr lang="hu-HU" sz="2800" b="1" smtClean="0"/>
          </a:p>
        </p:txBody>
      </p:sp>
      <p:sp>
        <p:nvSpPr>
          <p:cNvPr id="86019" name="Rectangle 3"/>
          <p:cNvSpPr>
            <a:spLocks noGrp="1" noChangeArrowheads="1"/>
          </p:cNvSpPr>
          <p:nvPr>
            <p:ph type="body" idx="1"/>
          </p:nvPr>
        </p:nvSpPr>
        <p:spPr/>
        <p:txBody>
          <a:bodyPr/>
          <a:lstStyle/>
          <a:p>
            <a:pPr>
              <a:buFontTx/>
              <a:buNone/>
              <a:defRPr/>
            </a:pPr>
            <a:r>
              <a:rPr lang="hu-HU" smtClean="0"/>
              <a:t>	</a:t>
            </a:r>
            <a:r>
              <a:rPr lang="en-GB" smtClean="0"/>
              <a:t>The children experience the power of collaboration and joint creation, which generates </a:t>
            </a:r>
            <a:r>
              <a:rPr lang="en-GB" b="1" smtClean="0">
                <a:effectLst>
                  <a:outerShdw blurRad="38100" dist="38100" dir="2700000" algn="tl">
                    <a:srgbClr val="C0C0C0"/>
                  </a:outerShdw>
                </a:effectLst>
              </a:rPr>
              <a:t>self-esteem, collective responsibility, pride and self-efficacy</a:t>
            </a:r>
            <a:r>
              <a:rPr lang="en-GB" b="1" smtClean="0"/>
              <a:t>.</a:t>
            </a:r>
            <a:r>
              <a:rPr lang="en-GB" smtClean="0"/>
              <a:t> Participating children are able to </a:t>
            </a:r>
            <a:r>
              <a:rPr lang="en-GB" b="1" smtClean="0">
                <a:effectLst>
                  <a:outerShdw blurRad="38100" dist="38100" dir="2700000" algn="tl">
                    <a:srgbClr val="C0C0C0"/>
                  </a:outerShdw>
                </a:effectLst>
              </a:rPr>
              <a:t>understand other people’s life situation</a:t>
            </a:r>
            <a:r>
              <a:rPr lang="en-GB" smtClean="0"/>
              <a:t> through identification and engagement in such situations. Educational theatre and</a:t>
            </a:r>
            <a:r>
              <a:rPr lang="hu-HU" smtClean="0"/>
              <a:t> d</a:t>
            </a:r>
            <a:r>
              <a:rPr lang="en-GB" smtClean="0"/>
              <a:t>rama work also gives the youngsters an opportunity to </a:t>
            </a:r>
            <a:r>
              <a:rPr lang="en-GB" b="1" smtClean="0">
                <a:effectLst>
                  <a:outerShdw blurRad="38100" dist="38100" dir="2700000" algn="tl">
                    <a:srgbClr val="C0C0C0"/>
                  </a:outerShdw>
                </a:effectLst>
              </a:rPr>
              <a:t>experiment with gender roles and norms</a:t>
            </a:r>
            <a:r>
              <a:rPr lang="en-GB" smtClean="0"/>
              <a:t> as well. They have an opportunity get a chance in educational drama game to experience </a:t>
            </a:r>
            <a:r>
              <a:rPr lang="en-GB" b="1" smtClean="0">
                <a:effectLst>
                  <a:outerShdw blurRad="38100" dist="38100" dir="2700000" algn="tl">
                    <a:srgbClr val="C0C0C0"/>
                  </a:outerShdw>
                </a:effectLst>
              </a:rPr>
              <a:t>how it would be if they were someone else</a:t>
            </a:r>
            <a:r>
              <a:rPr lang="en-GB" smtClean="0"/>
              <a:t>. Moreover</a:t>
            </a:r>
            <a:r>
              <a:rPr lang="en-GB" u="sng" smtClean="0"/>
              <a:t>,</a:t>
            </a:r>
            <a:r>
              <a:rPr lang="en-GB" smtClean="0"/>
              <a:t> they </a:t>
            </a:r>
            <a:r>
              <a:rPr lang="en-GB" b="1" smtClean="0">
                <a:effectLst>
                  <a:outerShdw blurRad="38100" dist="38100" dir="2700000" algn="tl">
                    <a:srgbClr val="C0C0C0"/>
                  </a:outerShdw>
                </a:effectLst>
              </a:rPr>
              <a:t>gain artistic experience</a:t>
            </a:r>
            <a:r>
              <a:rPr lang="en-GB" smtClean="0"/>
              <a:t> and they become </a:t>
            </a:r>
            <a:r>
              <a:rPr lang="en-GB" b="1" smtClean="0">
                <a:effectLst>
                  <a:outerShdw blurRad="38100" dist="38100" dir="2700000" algn="tl">
                    <a:srgbClr val="C0C0C0"/>
                  </a:outerShdw>
                </a:effectLst>
              </a:rPr>
              <a:t>creative persons</a:t>
            </a:r>
            <a:r>
              <a:rPr lang="en-GB" smtClean="0"/>
              <a:t> themselves.</a:t>
            </a:r>
            <a:endParaRPr lang="hu-HU"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4988" y="400050"/>
            <a:ext cx="9623425" cy="144463"/>
          </a:xfrm>
        </p:spPr>
        <p:txBody>
          <a:bodyPr/>
          <a:lstStyle/>
          <a:p>
            <a:r>
              <a:rPr lang="en-GB" sz="2800" b="1" smtClean="0"/>
              <a:t>Characteristics of children participating in </a:t>
            </a:r>
            <a:r>
              <a:rPr lang="hu-HU" sz="2800" b="1" smtClean="0"/>
              <a:t/>
            </a:r>
            <a:br>
              <a:rPr lang="hu-HU" sz="2800" b="1" smtClean="0"/>
            </a:br>
            <a:r>
              <a:rPr lang="en-GB" sz="2800" b="1" smtClean="0"/>
              <a:t>educational theatre and drama-work</a:t>
            </a:r>
            <a:r>
              <a:rPr lang="hu-HU" sz="2800" smtClean="0"/>
              <a:t> </a:t>
            </a:r>
          </a:p>
        </p:txBody>
      </p:sp>
      <p:graphicFrame>
        <p:nvGraphicFramePr>
          <p:cNvPr id="87043" name="Group 3"/>
          <p:cNvGraphicFramePr>
            <a:graphicFrameLocks noGrp="1"/>
          </p:cNvGraphicFramePr>
          <p:nvPr>
            <p:ph idx="1"/>
          </p:nvPr>
        </p:nvGraphicFramePr>
        <p:xfrm>
          <a:off x="546100" y="1571625"/>
          <a:ext cx="9623425" cy="5381625"/>
        </p:xfrm>
        <a:graphic>
          <a:graphicData uri="http://schemas.openxmlformats.org/drawingml/2006/table">
            <a:tbl>
              <a:tblPr/>
              <a:tblGrid>
                <a:gridCol w="4811713"/>
                <a:gridCol w="4811712"/>
              </a:tblGrid>
              <a:tr h="492125">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1" i="1" u="none" strike="noStrike" cap="none" normalizeH="0" baseline="0" smtClean="0">
                          <a:ln>
                            <a:noFill/>
                          </a:ln>
                          <a:solidFill>
                            <a:schemeClr val="tx1"/>
                          </a:solidFill>
                          <a:effectLst/>
                          <a:latin typeface="Arial" charset="0"/>
                        </a:rPr>
                        <a:t>Aim</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5363" rtl="0" eaLnBrk="0" fontAlgn="base" latinLnBrk="0" hangingPunct="0">
                        <a:lnSpc>
                          <a:spcPct val="100000"/>
                        </a:lnSpc>
                        <a:spcBef>
                          <a:spcPct val="20000"/>
                        </a:spcBef>
                        <a:spcAft>
                          <a:spcPct val="0"/>
                        </a:spcAft>
                        <a:buClrTx/>
                        <a:buSzTx/>
                        <a:buFontTx/>
                        <a:buNone/>
                        <a:tabLst/>
                      </a:pPr>
                      <a:r>
                        <a:rPr kumimoji="0" lang="hu-HU" sz="2000" b="1" i="1" u="none" strike="noStrike" cap="none" normalizeH="0" baseline="0" smtClean="0">
                          <a:ln>
                            <a:noFill/>
                          </a:ln>
                          <a:solidFill>
                            <a:schemeClr val="tx1"/>
                          </a:solidFill>
                          <a:effectLst/>
                          <a:latin typeface="Arial" charset="0"/>
                        </a:rPr>
                        <a:t>Characteristics of participating children</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rPr>
                        <a:t>Support cooperation, creative group work and work towards a common goal</a:t>
                      </a:r>
                      <a:r>
                        <a:rPr kumimoji="0" lang="hu-HU" sz="2000" b="0" i="0" u="none" strike="noStrike" cap="none" normalizeH="0" baseline="0" smtClean="0">
                          <a:ln>
                            <a:noFill/>
                          </a:ln>
                          <a:solidFill>
                            <a:srgbClr val="000000"/>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Creative, helpful, enthusiastic co-operators</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rPr>
                        <a:t>Develop communication skills and argumentation techniques and be open to others’ views</a:t>
                      </a:r>
                      <a:endParaRPr kumimoji="0" lang="hu-HU" sz="2000" b="0" i="0" u="none" strike="noStrike" cap="none" normalizeH="0" baseline="0" smtClean="0">
                        <a:ln>
                          <a:noFill/>
                        </a:ln>
                        <a:solidFill>
                          <a:srgbClr val="000000"/>
                        </a:solidFill>
                        <a:effectLst/>
                        <a:latin typeface="Arial" charset="0"/>
                      </a:endParaRP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Effective communicators</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rPr>
                        <a:t>Build social competences, tolerance, empathy, solidarity, encourage positive social interaction, establish trust among children</a:t>
                      </a:r>
                      <a:r>
                        <a:rPr kumimoji="0" lang="hu-HU" sz="2000" b="0" i="0" u="none" strike="noStrike" cap="none" normalizeH="0" baseline="0" smtClean="0">
                          <a:ln>
                            <a:noFill/>
                          </a:ln>
                          <a:solidFill>
                            <a:srgbClr val="000000"/>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‘Agents of hope and change’, empathatic individuals</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rPr>
                        <a:t>Increase self-confidence, self-esteem, support personal growth</a:t>
                      </a:r>
                      <a:r>
                        <a:rPr kumimoji="0" lang="hu-HU" sz="2000" b="0" i="0" u="none" strike="noStrike" cap="none" normalizeH="0" baseline="0" smtClean="0">
                          <a:ln>
                            <a:noFill/>
                          </a:ln>
                          <a:solidFill>
                            <a:srgbClr val="000000"/>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People with positive self-image</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rPr>
                        <a:t>Be able to take responsibility, learn how to solve problems, take initiative</a:t>
                      </a:r>
                      <a:r>
                        <a:rPr kumimoji="0" lang="hu-HU" sz="2000" b="0" i="0" u="none" strike="noStrike" cap="none" normalizeH="0" baseline="0" smtClean="0">
                          <a:ln>
                            <a:noFill/>
                          </a:ln>
                          <a:solidFill>
                            <a:srgbClr val="000000"/>
                          </a:solidFill>
                          <a:effectLst/>
                          <a:latin typeface="Arial" charset="0"/>
                        </a:rPr>
                        <a:t>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5363"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Initiators, having own ideas</a:t>
                      </a:r>
                      <a:r>
                        <a:rPr kumimoji="0" lang="hu-HU" sz="2000" b="0" i="0" u="none" strike="noStrike" cap="none" normalizeH="0" baseline="0" smtClean="0">
                          <a:ln>
                            <a:noFill/>
                          </a:ln>
                          <a:solidFill>
                            <a:schemeClr val="tx1"/>
                          </a:solidFill>
                          <a:effectLst/>
                          <a:latin typeface="Arial" charset="0"/>
                        </a:rPr>
                        <a:t> </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hu-HU" sz="2800" b="1" smtClean="0"/>
              <a:t>3. Results of drama-observation</a:t>
            </a:r>
          </a:p>
        </p:txBody>
      </p:sp>
      <p:sp>
        <p:nvSpPr>
          <p:cNvPr id="88067" name="Rectangle 3"/>
          <p:cNvSpPr>
            <a:spLocks noGrp="1" noChangeArrowheads="1"/>
          </p:cNvSpPr>
          <p:nvPr>
            <p:ph type="body" idx="1"/>
          </p:nvPr>
        </p:nvSpPr>
        <p:spPr>
          <a:xfrm>
            <a:off x="469900" y="1266825"/>
            <a:ext cx="9623425" cy="4991100"/>
          </a:xfrm>
        </p:spPr>
        <p:txBody>
          <a:bodyPr/>
          <a:lstStyle/>
          <a:p>
            <a:pPr>
              <a:defRPr/>
            </a:pPr>
            <a:r>
              <a:rPr lang="hu-HU" smtClean="0"/>
              <a:t>Use of </a:t>
            </a:r>
            <a:r>
              <a:rPr lang="en-GB" b="1" smtClean="0">
                <a:effectLst>
                  <a:outerShdw blurRad="38100" dist="38100" dir="2700000" algn="tl">
                    <a:srgbClr val="C0C0C0"/>
                  </a:outerShdw>
                </a:effectLst>
              </a:rPr>
              <a:t>wide spectrum of pedagogical-methodological techniques</a:t>
            </a:r>
            <a:r>
              <a:rPr lang="en-GB" smtClean="0"/>
              <a:t>, and the </a:t>
            </a:r>
            <a:r>
              <a:rPr lang="en-GB" b="1" smtClean="0">
                <a:effectLst>
                  <a:outerShdw blurRad="38100" dist="38100" dir="2700000" algn="tl">
                    <a:srgbClr val="C0C0C0"/>
                  </a:outerShdw>
                </a:effectLst>
              </a:rPr>
              <a:t>frequency of students’ initiation of interactions</a:t>
            </a:r>
            <a:r>
              <a:rPr lang="en-GB" smtClean="0"/>
              <a:t> compared to those of the teachers. </a:t>
            </a:r>
          </a:p>
          <a:p>
            <a:pPr>
              <a:defRPr/>
            </a:pPr>
            <a:r>
              <a:rPr lang="en-GB" smtClean="0"/>
              <a:t>All </a:t>
            </a:r>
            <a:r>
              <a:rPr lang="hu-HU" smtClean="0"/>
              <a:t>analysed</a:t>
            </a:r>
            <a:r>
              <a:rPr lang="en-GB" smtClean="0"/>
              <a:t> programmes use </a:t>
            </a:r>
            <a:r>
              <a:rPr lang="en-GB" b="1" smtClean="0">
                <a:effectLst>
                  <a:outerShdw blurRad="38100" dist="38100" dir="2700000" algn="tl">
                    <a:srgbClr val="C0C0C0"/>
                  </a:outerShdw>
                </a:effectLst>
              </a:rPr>
              <a:t>a wide variety of work forms</a:t>
            </a:r>
            <a:r>
              <a:rPr lang="en-GB" smtClean="0"/>
              <a:t>, from pair work to class discussions, which </a:t>
            </a:r>
            <a:r>
              <a:rPr lang="en-GB" b="1" smtClean="0">
                <a:effectLst>
                  <a:outerShdw blurRad="38100" dist="38100" dir="2700000" algn="tl">
                    <a:srgbClr val="C0C0C0"/>
                  </a:outerShdw>
                </a:effectLst>
              </a:rPr>
              <a:t>build on the activity of students</a:t>
            </a:r>
            <a:r>
              <a:rPr lang="en-GB" smtClean="0"/>
              <a:t>. There are </a:t>
            </a:r>
            <a:r>
              <a:rPr lang="en-GB" b="1" smtClean="0">
                <a:effectLst>
                  <a:outerShdw blurRad="38100" dist="38100" dir="2700000" algn="tl">
                    <a:srgbClr val="C0C0C0"/>
                  </a:outerShdw>
                </a:effectLst>
              </a:rPr>
              <a:t>rapid changes</a:t>
            </a:r>
            <a:r>
              <a:rPr lang="en-GB" smtClean="0"/>
              <a:t> in the work forms, very few work forms are applied for longer than 10 minutes, most of the work forms are used for a few minutes only – so the programmes are </a:t>
            </a:r>
            <a:r>
              <a:rPr lang="en-GB" b="1" smtClean="0">
                <a:effectLst>
                  <a:outerShdw blurRad="38100" dist="38100" dir="2700000" algn="tl">
                    <a:srgbClr val="C0C0C0"/>
                  </a:outerShdw>
                </a:effectLst>
              </a:rPr>
              <a:t>much more dynamic than an “ordinary” lesson</a:t>
            </a:r>
            <a:r>
              <a:rPr lang="en-GB" smtClean="0"/>
              <a:t>. Although the teachers control the programme, there is </a:t>
            </a:r>
            <a:r>
              <a:rPr lang="en-GB" b="1" smtClean="0">
                <a:effectLst>
                  <a:outerShdw blurRad="38100" dist="38100" dir="2700000" algn="tl">
                    <a:srgbClr val="C0C0C0"/>
                  </a:outerShdw>
                </a:effectLst>
              </a:rPr>
              <a:t>an almost equal number of initiatives from the students’ side</a:t>
            </a:r>
            <a:r>
              <a:rPr lang="en-GB" smtClean="0"/>
              <a:t>, which reveals a </a:t>
            </a:r>
            <a:r>
              <a:rPr lang="en-GB" b="1" u="sng" smtClean="0">
                <a:solidFill>
                  <a:schemeClr val="accent2"/>
                </a:solidFill>
                <a:effectLst>
                  <a:outerShdw blurRad="38100" dist="38100" dir="2700000" algn="tl">
                    <a:srgbClr val="C0C0C0"/>
                  </a:outerShdw>
                </a:effectLst>
              </a:rPr>
              <a:t>democratic way of operation</a:t>
            </a:r>
            <a:r>
              <a:rPr lang="en-GB" smtClean="0">
                <a:solidFill>
                  <a:schemeClr val="accent2"/>
                </a:solidFill>
              </a:rPr>
              <a:t>.</a:t>
            </a:r>
            <a:r>
              <a:rPr lang="en-GB" smtClean="0"/>
              <a:t> </a:t>
            </a:r>
            <a:endParaRPr lang="hu-HU"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ím 1"/>
          <p:cNvSpPr>
            <a:spLocks noGrp="1"/>
          </p:cNvSpPr>
          <p:nvPr>
            <p:ph type="title"/>
          </p:nvPr>
        </p:nvSpPr>
        <p:spPr/>
        <p:txBody>
          <a:bodyPr/>
          <a:lstStyle/>
          <a:p>
            <a:r>
              <a:rPr lang="hu-HU" b="1" smtClean="0">
                <a:latin typeface="Calibri" pitchFamily="34" charset="0"/>
              </a:rPr>
              <a:t>Round table discussion</a:t>
            </a:r>
          </a:p>
        </p:txBody>
      </p:sp>
      <p:sp>
        <p:nvSpPr>
          <p:cNvPr id="91139" name="Tartalom helye 2"/>
          <p:cNvSpPr>
            <a:spLocks noGrp="1"/>
          </p:cNvSpPr>
          <p:nvPr>
            <p:ph idx="1"/>
          </p:nvPr>
        </p:nvSpPr>
        <p:spPr>
          <a:xfrm>
            <a:off x="534988" y="1036638"/>
            <a:ext cx="9623425" cy="5718175"/>
          </a:xfrm>
        </p:spPr>
        <p:txBody>
          <a:bodyPr/>
          <a:lstStyle/>
          <a:p>
            <a:pPr>
              <a:buFontTx/>
              <a:buNone/>
              <a:defRPr/>
            </a:pPr>
            <a:r>
              <a:rPr lang="en-GB" dirty="0" smtClean="0">
                <a:latin typeface="Calibri" pitchFamily="34" charset="0"/>
              </a:rPr>
              <a:t>Moderator: </a:t>
            </a:r>
            <a:r>
              <a:rPr lang="en-GB" b="1" i="1" dirty="0" smtClean="0">
                <a:latin typeface="Calibri" pitchFamily="34" charset="0"/>
              </a:rPr>
              <a:t>Chris Cooper</a:t>
            </a:r>
            <a:r>
              <a:rPr lang="en-GB" dirty="0" smtClean="0">
                <a:latin typeface="Calibri" pitchFamily="34" charset="0"/>
              </a:rPr>
              <a:t>, artistic director of Big </a:t>
            </a:r>
            <a:r>
              <a:rPr lang="en-GB" dirty="0" err="1" smtClean="0">
                <a:latin typeface="Calibri" pitchFamily="34" charset="0"/>
              </a:rPr>
              <a:t>Brum</a:t>
            </a:r>
            <a:r>
              <a:rPr lang="en-GB" dirty="0" smtClean="0">
                <a:latin typeface="Calibri" pitchFamily="34" charset="0"/>
              </a:rPr>
              <a:t> Theatre in Education </a:t>
            </a:r>
            <a:r>
              <a:rPr lang="en-GB" dirty="0" smtClean="0">
                <a:latin typeface="Calibri" pitchFamily="34" charset="0"/>
                <a:cs typeface="Calibri" pitchFamily="34" charset="0"/>
              </a:rPr>
              <a:t>Company, Birmingham</a:t>
            </a:r>
            <a:endParaRPr lang="hu-HU" dirty="0" smtClean="0">
              <a:latin typeface="Calibri" pitchFamily="34" charset="0"/>
              <a:cs typeface="Calibri" pitchFamily="34" charset="0"/>
            </a:endParaRPr>
          </a:p>
          <a:p>
            <a:pPr>
              <a:buFontTx/>
              <a:buNone/>
              <a:defRPr/>
            </a:pPr>
            <a:endParaRPr lang="hu-HU" dirty="0" smtClean="0">
              <a:latin typeface="Calibri" pitchFamily="34" charset="0"/>
              <a:cs typeface="Calibri" pitchFamily="34" charset="0"/>
            </a:endParaRPr>
          </a:p>
          <a:p>
            <a:pPr>
              <a:buFontTx/>
              <a:buNone/>
              <a:defRPr/>
            </a:pPr>
            <a:r>
              <a:rPr lang="en-GB" dirty="0" smtClean="0">
                <a:latin typeface="Calibri" pitchFamily="34" charset="0"/>
                <a:cs typeface="Calibri" pitchFamily="34" charset="0"/>
              </a:rPr>
              <a:t>Discussants: </a:t>
            </a:r>
            <a:endParaRPr lang="hu-HU" dirty="0" smtClean="0">
              <a:latin typeface="Calibri" pitchFamily="34" charset="0"/>
              <a:cs typeface="Calibri" pitchFamily="34" charset="0"/>
            </a:endParaRPr>
          </a:p>
          <a:p>
            <a:pPr>
              <a:defRPr/>
            </a:pPr>
            <a:r>
              <a:rPr lang="en-GB" b="1" i="1" dirty="0" smtClean="0">
                <a:latin typeface="Calibri" pitchFamily="34" charset="0"/>
                <a:cs typeface="Calibri" pitchFamily="34" charset="0"/>
              </a:rPr>
              <a:t>Jan </a:t>
            </a:r>
            <a:r>
              <a:rPr lang="en-GB" b="1" i="1" dirty="0" err="1" smtClean="0">
                <a:latin typeface="Calibri" pitchFamily="34" charset="0"/>
                <a:cs typeface="Calibri" pitchFamily="34" charset="0"/>
              </a:rPr>
              <a:t>Jaap</a:t>
            </a:r>
            <a:r>
              <a:rPr lang="en-GB" b="1" i="1" dirty="0" smtClean="0">
                <a:latin typeface="Calibri" pitchFamily="34" charset="0"/>
                <a:cs typeface="Calibri" pitchFamily="34" charset="0"/>
              </a:rPr>
              <a:t> </a:t>
            </a:r>
            <a:r>
              <a:rPr lang="en-GB" b="1" i="1" dirty="0" err="1" smtClean="0">
                <a:latin typeface="Calibri" pitchFamily="34" charset="0"/>
                <a:cs typeface="Calibri" pitchFamily="34" charset="0"/>
              </a:rPr>
              <a:t>Knol</a:t>
            </a:r>
            <a:r>
              <a:rPr lang="en-GB" dirty="0" smtClean="0">
                <a:latin typeface="Calibri" pitchFamily="34" charset="0"/>
                <a:cs typeface="Calibri" pitchFamily="34" charset="0"/>
              </a:rPr>
              <a:t>, </a:t>
            </a:r>
            <a:r>
              <a:rPr lang="en-GB" dirty="0" err="1" smtClean="0">
                <a:latin typeface="Calibri" pitchFamily="34" charset="0"/>
                <a:cs typeface="Calibri" pitchFamily="34" charset="0"/>
              </a:rPr>
              <a:t>Cultuurparticipatie</a:t>
            </a:r>
            <a:r>
              <a:rPr lang="en-GB" dirty="0" smtClean="0">
                <a:latin typeface="Calibri" pitchFamily="34" charset="0"/>
                <a:cs typeface="Calibri" pitchFamily="34" charset="0"/>
              </a:rPr>
              <a:t> (NL), member of the Open Method Coordination working group “Synergies between culture and education”</a:t>
            </a:r>
            <a:endParaRPr lang="hu-HU" dirty="0" smtClean="0">
              <a:latin typeface="Calibri" pitchFamily="34" charset="0"/>
              <a:cs typeface="Calibri" pitchFamily="34" charset="0"/>
            </a:endParaRPr>
          </a:p>
          <a:p>
            <a:pPr>
              <a:defRPr/>
            </a:pPr>
            <a:r>
              <a:rPr lang="en-GB" b="1" i="1" kern="1200" dirty="0" smtClean="0">
                <a:latin typeface="Calibri" pitchFamily="34" charset="0"/>
                <a:cs typeface="Calibri" pitchFamily="34" charset="0"/>
              </a:rPr>
              <a:t>Frederique </a:t>
            </a:r>
            <a:r>
              <a:rPr lang="en-GB" b="1" i="1" kern="1200" dirty="0" err="1" smtClean="0">
                <a:latin typeface="Calibri" pitchFamily="34" charset="0"/>
                <a:cs typeface="Calibri" pitchFamily="34" charset="0"/>
              </a:rPr>
              <a:t>Chabaud</a:t>
            </a:r>
            <a:r>
              <a:rPr lang="en-GB" kern="1200" dirty="0" smtClean="0">
                <a:latin typeface="Calibri" pitchFamily="34" charset="0"/>
                <a:cs typeface="Calibri" pitchFamily="34" charset="0"/>
              </a:rPr>
              <a:t>, advisor for the Committee on Education and Culture, European Parliament</a:t>
            </a:r>
            <a:endParaRPr lang="hu-HU" kern="1200" dirty="0" smtClean="0">
              <a:latin typeface="Calibri" pitchFamily="34" charset="0"/>
              <a:cs typeface="Calibri" pitchFamily="34" charset="0"/>
            </a:endParaRPr>
          </a:p>
          <a:p>
            <a:pPr>
              <a:defRPr/>
            </a:pPr>
            <a:r>
              <a:rPr lang="en-GB" b="1" i="1" dirty="0" err="1" smtClean="0">
                <a:latin typeface="Calibri" pitchFamily="34" charset="0"/>
                <a:cs typeface="Calibri" pitchFamily="34" charset="0"/>
              </a:rPr>
              <a:t>Alicja</a:t>
            </a:r>
            <a:r>
              <a:rPr lang="en-GB" b="1" i="1" dirty="0" smtClean="0">
                <a:latin typeface="Calibri" pitchFamily="34" charset="0"/>
                <a:cs typeface="Calibri" pitchFamily="34" charset="0"/>
              </a:rPr>
              <a:t> </a:t>
            </a:r>
            <a:r>
              <a:rPr lang="en-GB" b="1" i="1" dirty="0" err="1" smtClean="0">
                <a:latin typeface="Calibri" pitchFamily="34" charset="0"/>
                <a:cs typeface="Calibri" pitchFamily="34" charset="0"/>
              </a:rPr>
              <a:t>Galazka</a:t>
            </a:r>
            <a:r>
              <a:rPr lang="en-GB" i="1" dirty="0" smtClean="0">
                <a:latin typeface="Calibri" pitchFamily="34" charset="0"/>
                <a:cs typeface="Calibri" pitchFamily="34" charset="0"/>
              </a:rPr>
              <a:t>, </a:t>
            </a:r>
            <a:r>
              <a:rPr lang="en-GB" dirty="0" smtClean="0">
                <a:latin typeface="Calibri" pitchFamily="34" charset="0"/>
                <a:cs typeface="Calibri" pitchFamily="34" charset="0"/>
              </a:rPr>
              <a:t>Adjunct Professor and Drama Researcher, University of Silesia</a:t>
            </a:r>
            <a:endParaRPr lang="hu-HU" dirty="0" smtClean="0">
              <a:latin typeface="Calibri" pitchFamily="34" charset="0"/>
              <a:cs typeface="Calibri" pitchFamily="34" charset="0"/>
            </a:endParaRPr>
          </a:p>
          <a:p>
            <a:pPr>
              <a:defRPr/>
            </a:pPr>
            <a:r>
              <a:rPr lang="en-GB" b="1" i="1" dirty="0" smtClean="0">
                <a:latin typeface="Calibri" pitchFamily="34" charset="0"/>
                <a:cs typeface="Calibri" pitchFamily="34" charset="0"/>
              </a:rPr>
              <a:t>Attila Varga</a:t>
            </a:r>
            <a:r>
              <a:rPr lang="en-GB" dirty="0" smtClean="0">
                <a:latin typeface="Calibri" pitchFamily="34" charset="0"/>
                <a:cs typeface="Calibri" pitchFamily="34" charset="0"/>
              </a:rPr>
              <a:t>, senior researcher, Hungarian Institute for Educational Research and Development</a:t>
            </a:r>
            <a:endParaRPr lang="hu-HU" dirty="0" smtClean="0">
              <a:latin typeface="Calibri" pitchFamily="34" charset="0"/>
              <a:cs typeface="Calibri" pitchFamily="34" charset="0"/>
            </a:endParaRPr>
          </a:p>
          <a:p>
            <a:pPr>
              <a:defRPr/>
            </a:pPr>
            <a:r>
              <a:rPr lang="en-GB" b="1" i="1" dirty="0" err="1" smtClean="0">
                <a:latin typeface="Calibri" pitchFamily="34" charset="0"/>
                <a:cs typeface="Calibri" pitchFamily="34" charset="0"/>
              </a:rPr>
              <a:t>Péter</a:t>
            </a:r>
            <a:r>
              <a:rPr lang="en-GB" b="1" i="1" dirty="0" smtClean="0">
                <a:latin typeface="Calibri" pitchFamily="34" charset="0"/>
                <a:cs typeface="Calibri" pitchFamily="34" charset="0"/>
              </a:rPr>
              <a:t> </a:t>
            </a:r>
            <a:r>
              <a:rPr lang="en-GB" b="1" i="1" dirty="0" err="1" smtClean="0">
                <a:latin typeface="Calibri" pitchFamily="34" charset="0"/>
                <a:cs typeface="Calibri" pitchFamily="34" charset="0"/>
              </a:rPr>
              <a:t>Hajdú</a:t>
            </a:r>
            <a:r>
              <a:rPr lang="en-GB" dirty="0" smtClean="0">
                <a:latin typeface="Calibri" pitchFamily="34" charset="0"/>
                <a:cs typeface="Calibri" pitchFamily="34" charset="0"/>
              </a:rPr>
              <a:t>, high school student, Budapest</a:t>
            </a:r>
            <a:endParaRPr lang="hu-HU" dirty="0" smtClean="0">
              <a:latin typeface="Calibri" pitchFamily="34" charset="0"/>
              <a:cs typeface="Calibri" pitchFamily="34" charset="0"/>
            </a:endParaRPr>
          </a:p>
          <a:p>
            <a:pPr>
              <a:defRPr/>
            </a:pPr>
            <a:endParaRPr lang="hu-HU" dirty="0" smtClean="0">
              <a:latin typeface="Calibri"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ím 1"/>
          <p:cNvSpPr>
            <a:spLocks noGrp="1"/>
          </p:cNvSpPr>
          <p:nvPr>
            <p:ph type="title"/>
          </p:nvPr>
        </p:nvSpPr>
        <p:spPr/>
        <p:txBody>
          <a:bodyPr/>
          <a:lstStyle/>
          <a:p>
            <a:r>
              <a:rPr lang="en-GB" b="1" smtClean="0">
                <a:latin typeface="Calibri" pitchFamily="34" charset="0"/>
                <a:cs typeface="Calibri" pitchFamily="34" charset="0"/>
              </a:rPr>
              <a:t>Summary by rapporteurs</a:t>
            </a:r>
            <a:endParaRPr lang="hu-HU" smtClean="0">
              <a:latin typeface="Calibri" pitchFamily="34" charset="0"/>
              <a:cs typeface="Calibri" pitchFamily="34" charset="0"/>
            </a:endParaRPr>
          </a:p>
        </p:txBody>
      </p:sp>
      <p:sp>
        <p:nvSpPr>
          <p:cNvPr id="92163" name="Tartalom helye 2"/>
          <p:cNvSpPr>
            <a:spLocks noGrp="1"/>
          </p:cNvSpPr>
          <p:nvPr>
            <p:ph idx="1"/>
          </p:nvPr>
        </p:nvSpPr>
        <p:spPr/>
        <p:txBody>
          <a:bodyPr/>
          <a:lstStyle/>
          <a:p>
            <a:r>
              <a:rPr lang="en-GB" b="1" i="1" smtClean="0">
                <a:latin typeface="Calibri" pitchFamily="34" charset="0"/>
                <a:cs typeface="Calibri" pitchFamily="34" charset="0"/>
              </a:rPr>
              <a:t>Patrice Baldwin</a:t>
            </a:r>
            <a:r>
              <a:rPr lang="en-GB" smtClean="0">
                <a:latin typeface="Calibri" pitchFamily="34" charset="0"/>
                <a:cs typeface="Calibri" pitchFamily="34" charset="0"/>
              </a:rPr>
              <a:t>, President of International Drama/Theatre and Education Association, Chair of National Drama, United Kingdom</a:t>
            </a:r>
            <a:endParaRPr lang="hu-HU" smtClean="0">
              <a:latin typeface="Calibri" pitchFamily="34" charset="0"/>
              <a:cs typeface="Calibri" pitchFamily="34" charset="0"/>
            </a:endParaRPr>
          </a:p>
          <a:p>
            <a:r>
              <a:rPr lang="en-GB" b="1" i="1" smtClean="0">
                <a:latin typeface="Calibri" pitchFamily="34" charset="0"/>
                <a:cs typeface="Calibri" pitchFamily="34" charset="0"/>
              </a:rPr>
              <a:t>Andjelija Jocic</a:t>
            </a:r>
            <a:r>
              <a:rPr lang="en-GB" smtClean="0">
                <a:latin typeface="Calibri" pitchFamily="34" charset="0"/>
                <a:cs typeface="Calibri" pitchFamily="34" charset="0"/>
              </a:rPr>
              <a:t>, Secretary General, CEDEUM Centre for Drama in Education and Art, Belgrade, Serbia</a:t>
            </a:r>
            <a:endParaRPr lang="hu-HU" smtClean="0">
              <a:latin typeface="Calibri" pitchFamily="34" charset="0"/>
              <a:cs typeface="Calibri" pitchFamily="34" charset="0"/>
            </a:endParaRPr>
          </a:p>
          <a:p>
            <a:r>
              <a:rPr lang="en-GB" smtClean="0">
                <a:latin typeface="Calibri" pitchFamily="34" charset="0"/>
                <a:cs typeface="Calibri" pitchFamily="34" charset="0"/>
              </a:rPr>
              <a:t>Discussion</a:t>
            </a:r>
            <a:endParaRPr lang="hu-HU" smtClean="0">
              <a:latin typeface="Calibri" pitchFamily="34" charset="0"/>
              <a:cs typeface="Calibri" pitchFamily="34" charset="0"/>
            </a:endParaRPr>
          </a:p>
          <a:p>
            <a:r>
              <a:rPr lang="en-GB" smtClean="0">
                <a:latin typeface="Calibri" pitchFamily="34" charset="0"/>
                <a:cs typeface="Calibri" pitchFamily="34" charset="0"/>
              </a:rPr>
              <a:t>Closing words by </a:t>
            </a:r>
            <a:r>
              <a:rPr lang="en-GB" b="1" i="1" smtClean="0">
                <a:latin typeface="Calibri" pitchFamily="34" charset="0"/>
                <a:cs typeface="Calibri" pitchFamily="34" charset="0"/>
              </a:rPr>
              <a:t>Ádám Cziboly</a:t>
            </a:r>
            <a:r>
              <a:rPr lang="en-GB" smtClean="0">
                <a:latin typeface="Calibri" pitchFamily="34" charset="0"/>
                <a:cs typeface="Calibri" pitchFamily="34" charset="0"/>
              </a:rPr>
              <a:t>, project leader, DICE</a:t>
            </a:r>
            <a:endParaRPr lang="hu-HU" smtClean="0">
              <a:latin typeface="Calibri" pitchFamily="34" charset="0"/>
              <a:cs typeface="Calibri" pitchFamily="34" charset="0"/>
            </a:endParaRPr>
          </a:p>
          <a:p>
            <a:endParaRPr lang="hu-HU"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ím 1"/>
          <p:cNvSpPr>
            <a:spLocks noGrp="1"/>
          </p:cNvSpPr>
          <p:nvPr>
            <p:ph type="ctrTitle"/>
          </p:nvPr>
        </p:nvSpPr>
        <p:spPr/>
        <p:txBody>
          <a:bodyPr/>
          <a:lstStyle/>
          <a:p>
            <a:pPr>
              <a:defRPr/>
            </a:pPr>
            <a:r>
              <a:rPr lang="en-US" sz="4400" b="1" dirty="0" smtClean="0">
                <a:solidFill>
                  <a:schemeClr val="accent5">
                    <a:lumMod val="25000"/>
                  </a:schemeClr>
                </a:solidFill>
                <a:latin typeface="Calibri" pitchFamily="34" charset="0"/>
                <a:cs typeface="Calibri" pitchFamily="34" charset="0"/>
              </a:rPr>
              <a:t>Relevance of the DICE project </a:t>
            </a:r>
            <a:r>
              <a:rPr lang="hu-HU" b="1" dirty="0" smtClean="0">
                <a:solidFill>
                  <a:schemeClr val="accent5">
                    <a:lumMod val="25000"/>
                  </a:schemeClr>
                </a:solidFill>
                <a:latin typeface="Calibri" pitchFamily="34" charset="0"/>
                <a:cs typeface="Calibri" pitchFamily="34" charset="0"/>
              </a:rPr>
              <a:t/>
            </a:r>
            <a:br>
              <a:rPr lang="hu-HU" b="1" dirty="0" smtClean="0">
                <a:solidFill>
                  <a:schemeClr val="accent5">
                    <a:lumMod val="25000"/>
                  </a:schemeClr>
                </a:solidFill>
                <a:latin typeface="Calibri" pitchFamily="34" charset="0"/>
                <a:cs typeface="Calibri" pitchFamily="34" charset="0"/>
              </a:rPr>
            </a:br>
            <a:endParaRPr lang="hu-HU" b="1" dirty="0" smtClean="0">
              <a:solidFill>
                <a:schemeClr val="accent5">
                  <a:lumMod val="25000"/>
                </a:schemeClr>
              </a:solidFill>
              <a:latin typeface="Calibri" pitchFamily="34" charset="0"/>
              <a:cs typeface="Calibri" pitchFamily="34" charset="0"/>
            </a:endParaRPr>
          </a:p>
        </p:txBody>
      </p:sp>
      <p:sp>
        <p:nvSpPr>
          <p:cNvPr id="12291" name="Alcím 2"/>
          <p:cNvSpPr>
            <a:spLocks noGrp="1"/>
          </p:cNvSpPr>
          <p:nvPr>
            <p:ph type="subTitle" idx="1"/>
          </p:nvPr>
        </p:nvSpPr>
        <p:spPr/>
        <p:txBody>
          <a:bodyPr/>
          <a:lstStyle/>
          <a:p>
            <a:pPr algn="r"/>
            <a:r>
              <a:rPr lang="en-US" sz="3200" b="1" i="1" smtClean="0">
                <a:solidFill>
                  <a:schemeClr val="tx2"/>
                </a:solidFill>
                <a:latin typeface="Calibri" pitchFamily="34" charset="0"/>
              </a:rPr>
              <a:t>Attila Varga</a:t>
            </a:r>
            <a:r>
              <a:rPr lang="en-US" sz="3200" b="1" smtClean="0">
                <a:solidFill>
                  <a:schemeClr val="tx2"/>
                </a:solidFill>
                <a:latin typeface="Calibri" pitchFamily="34" charset="0"/>
              </a:rPr>
              <a:t> </a:t>
            </a:r>
            <a:endParaRPr lang="hu-HU" sz="3200" b="1" smtClean="0">
              <a:solidFill>
                <a:schemeClr val="tx2"/>
              </a:solidFill>
              <a:latin typeface="Calibri" pitchFamily="34" charset="0"/>
            </a:endParaRPr>
          </a:p>
          <a:p>
            <a:pPr algn="r"/>
            <a:r>
              <a:rPr lang="en-US" sz="3200" b="1" smtClean="0">
                <a:solidFill>
                  <a:schemeClr val="tx2"/>
                </a:solidFill>
                <a:latin typeface="Calibri" pitchFamily="34" charset="0"/>
              </a:rPr>
              <a:t>senior researcher, Hungarian Institute for Educational Research and Development</a:t>
            </a:r>
            <a:endParaRPr lang="hu-HU" sz="3200" b="1" smtClean="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5363" rtl="0" eaLnBrk="1" fontAlgn="base" latinLnBrk="0" hangingPunct="1">
          <a:lnSpc>
            <a:spcPct val="100000"/>
          </a:lnSpc>
          <a:spcBef>
            <a:spcPct val="0"/>
          </a:spcBef>
          <a:spcAft>
            <a:spcPct val="0"/>
          </a:spcAft>
          <a:buClrTx/>
          <a:buSzTx/>
          <a:buFontTx/>
          <a:buNone/>
          <a:tabLst/>
          <a:defRPr kumimoji="0" lang="hu-HU"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5363" rtl="0" eaLnBrk="1" fontAlgn="base" latinLnBrk="0" hangingPunct="1">
          <a:lnSpc>
            <a:spcPct val="100000"/>
          </a:lnSpc>
          <a:spcBef>
            <a:spcPct val="0"/>
          </a:spcBef>
          <a:spcAft>
            <a:spcPct val="0"/>
          </a:spcAft>
          <a:buClrTx/>
          <a:buSzTx/>
          <a:buFontTx/>
          <a:buNone/>
          <a:tabLst/>
          <a:defRPr kumimoji="0" lang="hu-HU"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534</TotalTime>
  <Words>5302</Words>
  <Application>Microsoft Office PowerPoint</Application>
  <PresentationFormat>Custom</PresentationFormat>
  <Paragraphs>796</Paragraphs>
  <Slides>88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Arial</vt:lpstr>
      <vt:lpstr>Calibri</vt:lpstr>
      <vt:lpstr>Tahoma</vt:lpstr>
      <vt:lpstr>Wingdings 2</vt:lpstr>
      <vt:lpstr>Alapértelmezett terv</vt:lpstr>
      <vt:lpstr> DICE conference   25th October European Parliament, Brussels  </vt:lpstr>
      <vt:lpstr>What is DICE? - introduction of the project and the Policy Paper  </vt:lpstr>
      <vt:lpstr>What is the DICE project?</vt:lpstr>
      <vt:lpstr>The consortium</vt:lpstr>
      <vt:lpstr>The database</vt:lpstr>
      <vt:lpstr>Key results – relevance for educational practice          and policy</vt:lpstr>
      <vt:lpstr>Slide 7</vt:lpstr>
      <vt:lpstr>Slide 8</vt:lpstr>
      <vt:lpstr>Relevance of the DICE project  </vt:lpstr>
      <vt:lpstr>Relevance</vt:lpstr>
      <vt:lpstr>Main aspects of the research methodology </vt:lpstr>
      <vt:lpstr>Slide 12</vt:lpstr>
      <vt:lpstr>Slide 13</vt:lpstr>
      <vt:lpstr>Slide 14</vt:lpstr>
      <vt:lpstr>Slide 15</vt:lpstr>
      <vt:lpstr>Introduction of the Educational Resource  </vt:lpstr>
      <vt:lpstr>A- Introduction </vt:lpstr>
      <vt:lpstr>B - How educational theatre and drama improves key competences </vt:lpstr>
      <vt:lpstr>C - Another throw of the DICE – What you can do </vt:lpstr>
      <vt:lpstr>D - Appendices</vt:lpstr>
      <vt:lpstr>Effect of educational theatre and drama on entrepreneurship, innovation and creativity</vt:lpstr>
      <vt:lpstr> Effects on entrepreneurship and dedication </vt:lpstr>
      <vt:lpstr> Effects on dedication </vt:lpstr>
      <vt:lpstr>Teachers about the children</vt:lpstr>
      <vt:lpstr>Round table discussion</vt:lpstr>
      <vt:lpstr>Adam Jagiello-Rusilowski</vt:lpstr>
      <vt:lpstr>Example questions to „bots”</vt:lpstr>
      <vt:lpstr>Ljubica Beljanski Ristic</vt:lpstr>
      <vt:lpstr> Early Sorrows – Drama Workshop CEDEUM, Serbia</vt:lpstr>
      <vt:lpstr>Entrepreneurship</vt:lpstr>
      <vt:lpstr>Early Sorrows  For Children and Sensitive Readers</vt:lpstr>
      <vt:lpstr>Effect of educational theatre and drama on communication skills and learning to learn</vt:lpstr>
      <vt:lpstr> Effects on communication</vt:lpstr>
      <vt:lpstr>Slide 34</vt:lpstr>
      <vt:lpstr>Slide 35</vt:lpstr>
      <vt:lpstr>Teachers about the children</vt:lpstr>
      <vt:lpstr>Round table discussion </vt:lpstr>
      <vt:lpstr>Chris Cooper</vt:lpstr>
      <vt:lpstr>Krisztina Mikó</vt:lpstr>
      <vt:lpstr>Effect of educational theatre and drama on social competences and active citizenship</vt:lpstr>
      <vt:lpstr> Effects on social competence </vt:lpstr>
      <vt:lpstr>Slide 42</vt:lpstr>
      <vt:lpstr>Slide 43</vt:lpstr>
      <vt:lpstr>Slide 44</vt:lpstr>
      <vt:lpstr>Teachers about the children</vt:lpstr>
      <vt:lpstr>Round table discussion</vt:lpstr>
      <vt:lpstr>Sietse Sterrenburg</vt:lpstr>
      <vt:lpstr>The Stolen Exam</vt:lpstr>
      <vt:lpstr>Irina Pilos</vt:lpstr>
      <vt:lpstr>Sigma Art Romania</vt:lpstr>
      <vt:lpstr>The essential message of “The Teacher” as a dice                             fundamental educational and social action</vt:lpstr>
      <vt:lpstr>Effect of educational theatre and drama on cultural awareness and intercultural values</vt:lpstr>
      <vt:lpstr>Effects on cultural activities</vt:lpstr>
      <vt:lpstr>Slide 54</vt:lpstr>
      <vt:lpstr>Teachers about the children</vt:lpstr>
      <vt:lpstr>Round table discussion</vt:lpstr>
      <vt:lpstr>Katrine Heggstad</vt:lpstr>
      <vt:lpstr>Jan Willems</vt:lpstr>
      <vt:lpstr>Bag and Doctor</vt:lpstr>
      <vt:lpstr>Boy and Grater</vt:lpstr>
      <vt:lpstr>Group intro Play</vt:lpstr>
      <vt:lpstr>Educational theatre and drama and the European educational systems</vt:lpstr>
      <vt:lpstr>1. Drama-experts’ survey Aim of the survey</vt:lpstr>
      <vt:lpstr>Number and country of drama experts participating in the survey</vt:lpstr>
      <vt:lpstr>Analysed topics and questions</vt:lpstr>
      <vt:lpstr>Prestige of drama educators and  educational drama in society </vt:lpstr>
      <vt:lpstr>Explanatory factors</vt:lpstr>
      <vt:lpstr>The supportive and obstructive factors  in the work and expansion of educational drama  </vt:lpstr>
      <vt:lpstr>Slide 69</vt:lpstr>
      <vt:lpstr>Non-project countries</vt:lpstr>
      <vt:lpstr>Obstructive factors – in general:  </vt:lpstr>
      <vt:lpstr>Ways national education policies,  municipalities, and EU could help the development of educational drama and theatre</vt:lpstr>
      <vt:lpstr>National education policy</vt:lpstr>
      <vt:lpstr>Municipalities</vt:lpstr>
      <vt:lpstr>European Union</vt:lpstr>
      <vt:lpstr>Interventions</vt:lpstr>
      <vt:lpstr>2. Research on drama descriptions Aims and methods</vt:lpstr>
      <vt:lpstr>Main thematizations and their frequencies</vt:lpstr>
      <vt:lpstr>Main thematizations by countries </vt:lpstr>
      <vt:lpstr>In how many ‘country-descriptions’ do these thematizations appear?</vt:lpstr>
      <vt:lpstr>Previous research results vs. DICE description-analysis results</vt:lpstr>
      <vt:lpstr>Main aims and focuses appearing in drama-descriptions</vt:lpstr>
      <vt:lpstr>Methods used in  educational theatre and drama-work</vt:lpstr>
      <vt:lpstr>Results and consequences of  educational theatre and drama-work</vt:lpstr>
      <vt:lpstr>Characteristics of children participating in  educational theatre and drama-work </vt:lpstr>
      <vt:lpstr>3. Results of drama-observation</vt:lpstr>
      <vt:lpstr>Round table discussion</vt:lpstr>
      <vt:lpstr>Summary by rapporteurs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Ádám</dc:creator>
  <cp:lastModifiedBy>Katarina Picelj</cp:lastModifiedBy>
  <cp:revision>122</cp:revision>
  <cp:lastPrinted>1601-01-01T00:00:00Z</cp:lastPrinted>
  <dcterms:created xsi:type="dcterms:W3CDTF">1601-01-01T00:00:00Z</dcterms:created>
  <dcterms:modified xsi:type="dcterms:W3CDTF">2010-11-02T08:36:28Z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