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7" r:id="rId3"/>
    <p:sldId id="304" r:id="rId4"/>
    <p:sldId id="287" r:id="rId5"/>
    <p:sldId id="295" r:id="rId6"/>
    <p:sldId id="299" r:id="rId7"/>
    <p:sldId id="300" r:id="rId8"/>
    <p:sldId id="301" r:id="rId9"/>
    <p:sldId id="302" r:id="rId10"/>
    <p:sldId id="30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F976D-86B7-4B99-B58D-A1AFCD805F40}" type="datetimeFigureOut">
              <a:rPr lang="da-DK" smtClean="0"/>
              <a:pPr/>
              <a:t>30-09-2017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19357-CD47-4AEE-A980-88C7A8EB4F52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ks.dk/" TargetMode="External"/><Relationship Id="rId2" Type="http://schemas.openxmlformats.org/officeDocument/2006/relationships/hyperlink" Target="http://www.dfk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ts.d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</a:rPr>
              <a:t>Spar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Lousada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2 October – 7 October 2017</a:t>
            </a:r>
            <a:endParaRPr lang="da-DK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a-DK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a-DK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a-DK" sz="2400" b="1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Kulturelle </a:t>
            </a:r>
            <a:r>
              <a:rPr lang="da-DK" sz="24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Samråd i Danmark/</a:t>
            </a:r>
            <a:br>
              <a:rPr lang="da-DK" sz="24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da-DK" sz="24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National Association of </a:t>
            </a:r>
            <a:r>
              <a:rPr lang="da-DK" sz="2400" b="1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Cultural</a:t>
            </a:r>
            <a:r>
              <a:rPr lang="da-DK" sz="24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da-DK" sz="2400" b="1" dirty="0" err="1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Councils</a:t>
            </a:r>
            <a:endParaRPr lang="da-DK" sz="2400" b="1" dirty="0" smtClean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Profiles </a:t>
            </a:r>
            <a:r>
              <a:rPr lang="en-US" sz="3900" b="1" dirty="0">
                <a:latin typeface="Arial" panose="020B0604020202020204" pitchFamily="34" charset="0"/>
                <a:cs typeface="Arial" panose="020B0604020202020204" pitchFamily="34" charset="0"/>
              </a:rPr>
              <a:t>of the Sector of Amateur Arts, Voluntary Culture and Heritage</a:t>
            </a:r>
          </a:p>
          <a:p>
            <a:pPr marL="0" indent="0" algn="ctr">
              <a:buNone/>
            </a:pPr>
            <a:endParaRPr lang="da-DK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87536"/>
            <a:ext cx="773758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5604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Spar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err="1">
                <a:solidFill>
                  <a:srgbClr val="FF0000"/>
                </a:solidFill>
              </a:rPr>
              <a:t>Lousada</a:t>
            </a: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2 October – 7 October 2017</a:t>
            </a: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dirty="0" smtClean="0"/>
              <a:t>Links</a:t>
            </a:r>
          </a:p>
          <a:p>
            <a:pPr algn="ctr"/>
            <a:r>
              <a:rPr lang="da-DK" dirty="0" smtClean="0">
                <a:hlinkClick r:id="rId2"/>
              </a:rPr>
              <a:t>www.dfks.dk</a:t>
            </a:r>
            <a:endParaRPr lang="da-DK" dirty="0" smtClean="0"/>
          </a:p>
          <a:p>
            <a:pPr algn="ctr"/>
            <a:r>
              <a:rPr lang="da-DK" dirty="0" smtClean="0">
                <a:hlinkClick r:id="rId3"/>
              </a:rPr>
              <a:t>www.akks.dk</a:t>
            </a:r>
            <a:endParaRPr lang="da-DK" dirty="0" smtClean="0"/>
          </a:p>
          <a:p>
            <a:pPr algn="ctr"/>
            <a:r>
              <a:rPr lang="da-DK" dirty="0" smtClean="0">
                <a:hlinkClick r:id="rId4"/>
              </a:rPr>
              <a:t>www.dats.dk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4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Spar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Lousada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2 October – 7 October 2017</a:t>
            </a:r>
            <a:endParaRPr lang="da-DK" sz="2000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Volunteers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in the field of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</a:p>
          <a:p>
            <a:pPr marL="0" indent="0">
              <a:buNone/>
            </a:pPr>
            <a:endParaRPr lang="da-DK" altLang="da-DK" sz="2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a-DK" altLang="da-DK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</a:t>
            </a:r>
            <a:r>
              <a:rPr lang="da-DK" altLang="da-DK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da-DK" altLang="da-DK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amateurs</a:t>
            </a:r>
            <a:r>
              <a:rPr lang="da-DK" altLang="da-DK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da-DK" altLang="da-DK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a-DK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</a:t>
            </a:r>
            <a:r>
              <a:rPr lang="en-US" altLang="da-DK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amateur </a:t>
            </a:r>
            <a:r>
              <a:rPr lang="en-US" altLang="da-DK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da-DK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 as facilitators </a:t>
            </a:r>
            <a:r>
              <a:rPr lang="en-US" altLang="da-DK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professional art and </a:t>
            </a:r>
            <a:r>
              <a:rPr lang="en-US" altLang="da-DK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Volunteers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events (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pratical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Volunteers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Cultural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Centres (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handcraft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pratical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da-DK" altLang="da-DK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a-DK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Spar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err="1">
                <a:solidFill>
                  <a:srgbClr val="FF0000"/>
                </a:solidFill>
              </a:rPr>
              <a:t>Lousada</a:t>
            </a: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2 October – 7 October 2017</a:t>
            </a: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altLang="da-DK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Volunteers as </a:t>
            </a:r>
            <a:r>
              <a:rPr lang="da-DK" altLang="da-DK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amateurs</a:t>
            </a:r>
            <a:r>
              <a:rPr lang="da-DK" altLang="da-DK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da-DK" altLang="da-DK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a-DK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active in amateur </a:t>
            </a:r>
            <a:r>
              <a:rPr lang="en-US" altLang="da-DK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</a:p>
          <a:p>
            <a:pPr marL="0" indent="0">
              <a:buNone/>
            </a:pPr>
            <a:r>
              <a:rPr lang="da-DK" altLang="da-D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a-DK" altLang="da-DK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umbrella</a:t>
            </a:r>
            <a:r>
              <a:rPr lang="da-DK" altLang="da-D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organisation for </a:t>
            </a:r>
            <a:r>
              <a:rPr lang="da-DK" altLang="da-DK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  <a:r>
              <a:rPr lang="da-DK" altLang="da-D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AKKS</a:t>
            </a:r>
          </a:p>
          <a:p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a-DK" altLang="da-D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of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Amateur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Wind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orchestras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brassbands</a:t>
            </a:r>
          </a:p>
          <a:p>
            <a:r>
              <a:rPr lang="da-DK" altLang="da-D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organisation of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Symphonie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orchestras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stringorchestres</a:t>
            </a:r>
            <a:endParaRPr lang="da-DK" altLang="da-DK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National organisations for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choirs</a:t>
            </a:r>
            <a:endParaRPr lang="da-DK" altLang="da-DK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Association of Danish Orchestra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Conductors in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field of amateur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organisation of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Photografers</a:t>
            </a:r>
            <a:endParaRPr lang="da-DK" altLang="da-DK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</a:t>
            </a:r>
            <a:r>
              <a:rPr lang="da-DK" altLang="da-D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Amateur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Accordion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layers</a:t>
            </a:r>
          </a:p>
          <a:p>
            <a:r>
              <a:rPr lang="da-DK" altLang="da-D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organisation of 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Danish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Amateur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Folk </a:t>
            </a:r>
            <a:r>
              <a:rPr lang="da-DK" altLang="da-D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usic</a:t>
            </a:r>
          </a:p>
          <a:p>
            <a:r>
              <a:rPr lang="da-DK" altLang="da-D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organisation of 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  <a:endParaRPr lang="da-DK" altLang="da-DK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organisation of </a:t>
            </a:r>
            <a:r>
              <a:rPr lang="da-DK" altLang="da-DK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Amateur</a:t>
            </a:r>
            <a:r>
              <a:rPr lang="da-DK" altLang="da-DK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Folk Singers 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 national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association for adult education within amateur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</a:p>
          <a:p>
            <a:endParaRPr lang="da-DK" altLang="da-DK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altLang="da-D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a-DK" altLang="da-DK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umbrella</a:t>
            </a:r>
            <a:r>
              <a:rPr lang="da-DK" altLang="da-DK" sz="1800" i="1" dirty="0">
                <a:latin typeface="Arial" panose="020B0604020202020204" pitchFamily="34" charset="0"/>
                <a:cs typeface="Arial" panose="020B0604020202020204" pitchFamily="34" charset="0"/>
              </a:rPr>
              <a:t> organisation for </a:t>
            </a:r>
            <a:r>
              <a:rPr lang="da-DK" altLang="da-DK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Theatres: DATS</a:t>
            </a:r>
            <a:endParaRPr lang="da-DK" altLang="da-DK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altLang="da-DK" sz="17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a-DK" altLang="da-DK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da-DK" altLang="da-DK" sz="1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amateur</a:t>
            </a:r>
            <a:r>
              <a:rPr lang="da-DK" altLang="da-DK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theatres in Denmark</a:t>
            </a:r>
            <a:endParaRPr lang="da-DK" sz="1700" dirty="0"/>
          </a:p>
        </p:txBody>
      </p:sp>
    </p:spTree>
    <p:extLst>
      <p:ext uri="{BB962C8B-B14F-4D97-AF65-F5344CB8AC3E}">
        <p14:creationId xmlns:p14="http://schemas.microsoft.com/office/powerpoint/2010/main" val="120409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Spar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err="1">
                <a:solidFill>
                  <a:srgbClr val="FF0000"/>
                </a:solidFill>
              </a:rPr>
              <a:t>Lousada</a:t>
            </a: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2 October – 7 October 2017</a:t>
            </a: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da-DK" sz="42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Volunteers </a:t>
            </a:r>
            <a:r>
              <a:rPr lang="en-US" altLang="da-DK" sz="42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facilitators of professional art and </a:t>
            </a:r>
            <a:r>
              <a:rPr lang="en-US" altLang="da-DK" sz="42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r>
              <a:rPr lang="en-US" altLang="da-DK" sz="20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da-DK" sz="20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da-DK" sz="38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altLang="da-DK" sz="3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a-DK" altLang="da-DK" sz="3800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umbrella</a:t>
            </a:r>
            <a:r>
              <a:rPr lang="da-DK" altLang="da-DK" sz="3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organisation: DFKS</a:t>
            </a:r>
          </a:p>
          <a:p>
            <a:pPr marL="0" indent="0">
              <a:buNone/>
            </a:pPr>
            <a:r>
              <a:rPr lang="da-DK" altLang="da-DK" sz="25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Art:</a:t>
            </a:r>
          </a:p>
          <a:p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Danmarks Teaterforeninger 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da-DK" altLang="da-DK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organisation of </a:t>
            </a:r>
            <a:r>
              <a:rPr lang="da-DK" altLang="da-DK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theatre </a:t>
            </a:r>
            <a:r>
              <a:rPr lang="da-DK" altLang="da-DK" sz="25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assotiations</a:t>
            </a:r>
            <a:r>
              <a:rPr lang="da-DK" altLang="da-DK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a-DK" sz="2500" dirty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Danske 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Musikforeninger (</a:t>
            </a:r>
            <a:r>
              <a:rPr lang="da-DK" altLang="da-DK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a-DK" altLang="da-DK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of </a:t>
            </a:r>
            <a:r>
              <a:rPr lang="da-DK" altLang="da-DK" sz="25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  <a:r>
              <a:rPr lang="da-DK" altLang="da-DK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25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assotiations</a:t>
            </a:r>
            <a:r>
              <a:rPr lang="da-DK" altLang="da-DK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 </a:t>
            </a:r>
            <a:endParaRPr lang="da-DK" sz="2500" dirty="0" smtClean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Landsforeningen 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for Bygnings- og Landskabskultur (National organisation of </a:t>
            </a:r>
            <a:r>
              <a:rPr lang="da-DK" sz="2500" dirty="0" err="1">
                <a:latin typeface="Arial" panose="020B0604020202020204" pitchFamily="34" charset="0"/>
                <a:cs typeface="Arial" pitchFamily="34" charset="0"/>
              </a:rPr>
              <a:t>architecture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)</a:t>
            </a:r>
          </a:p>
          <a:p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Sammenslutningen af Børne- og Ungdomsfilmklubber (National organisation of </a:t>
            </a:r>
            <a:r>
              <a:rPr lang="da-DK" sz="2500" dirty="0" err="1">
                <a:latin typeface="Arial" panose="020B0604020202020204" pitchFamily="34" charset="0"/>
                <a:cs typeface="Arial" pitchFamily="34" charset="0"/>
              </a:rPr>
              <a:t>cinemas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 for </a:t>
            </a:r>
            <a:r>
              <a:rPr lang="da-DK" sz="2500" dirty="0" err="1">
                <a:latin typeface="Arial" panose="020B0604020202020204" pitchFamily="34" charset="0"/>
                <a:cs typeface="Arial" pitchFamily="34" charset="0"/>
              </a:rPr>
              <a:t>children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 and </a:t>
            </a:r>
            <a:r>
              <a:rPr lang="da-DK" sz="2500" dirty="0" err="1">
                <a:latin typeface="Arial" panose="020B0604020202020204" pitchFamily="34" charset="0"/>
                <a:cs typeface="Arial" pitchFamily="34" charset="0"/>
              </a:rPr>
              <a:t>youth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)</a:t>
            </a:r>
          </a:p>
          <a:p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Sammenslutningen af Danske Filmklubber (National organisation of </a:t>
            </a:r>
            <a:r>
              <a:rPr lang="da-DK" sz="2500" dirty="0" err="1">
                <a:latin typeface="Arial" panose="020B0604020202020204" pitchFamily="34" charset="0"/>
                <a:cs typeface="Arial" pitchFamily="34" charset="0"/>
              </a:rPr>
              <a:t>cinemas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 for </a:t>
            </a:r>
            <a:r>
              <a:rPr lang="da-DK" sz="2500" dirty="0" err="1">
                <a:latin typeface="Arial" panose="020B0604020202020204" pitchFamily="34" charset="0"/>
                <a:cs typeface="Arial" pitchFamily="34" charset="0"/>
              </a:rPr>
              <a:t>adults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)</a:t>
            </a:r>
          </a:p>
          <a:p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Sammenslutningen af Danske Kunstforeninger (National organisation of associations for art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)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 </a:t>
            </a:r>
            <a:endParaRPr lang="da-DK" sz="2500" dirty="0" smtClean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Samrådet 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af de litterære selskaber (National organisation of associations for litterature)</a:t>
            </a:r>
          </a:p>
          <a:p>
            <a:pPr marL="0" indent="0">
              <a:buNone/>
            </a:pPr>
            <a:endParaRPr lang="da-DK" altLang="da-DK" sz="25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altLang="da-DK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Heritage </a:t>
            </a:r>
          </a:p>
          <a:p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Dansk 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Lokalhistorisk 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Forening (</a:t>
            </a:r>
            <a:r>
              <a:rPr lang="da-DK" altLang="da-DK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a-DK" altLang="da-DK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of </a:t>
            </a:r>
            <a:r>
              <a:rPr lang="da-DK" altLang="da-DK" sz="25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da-DK" altLang="da-DK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assotiations</a:t>
            </a:r>
            <a:r>
              <a:rPr lang="da-DK" altLang="da-DK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da-DK" altLang="da-DK" sz="25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Sammenslutningen 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af Lokalarkiver (National organisation of </a:t>
            </a:r>
            <a:r>
              <a:rPr lang="da-DK" sz="2500" dirty="0" err="1">
                <a:latin typeface="Arial" panose="020B0604020202020204" pitchFamily="34" charset="0"/>
                <a:cs typeface="Arial" pitchFamily="34" charset="0"/>
              </a:rPr>
              <a:t>local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da-DK" sz="2500" dirty="0" err="1">
                <a:latin typeface="Arial" panose="020B0604020202020204" pitchFamily="34" charset="0"/>
                <a:cs typeface="Arial" pitchFamily="34" charset="0"/>
              </a:rPr>
              <a:t>archives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)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 </a:t>
            </a:r>
            <a:endParaRPr lang="da-DK" sz="2500" dirty="0" smtClean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Sammenslutningen 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af Museumsforeninger i Danmark (National organisation of associations for </a:t>
            </a:r>
            <a:r>
              <a:rPr lang="da-DK" sz="2500" dirty="0" err="1">
                <a:latin typeface="Arial" panose="020B0604020202020204" pitchFamily="34" charset="0"/>
                <a:cs typeface="Arial" pitchFamily="34" charset="0"/>
              </a:rPr>
              <a:t>volunteers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 in museums)</a:t>
            </a:r>
          </a:p>
          <a:p>
            <a:pPr marL="0" indent="0">
              <a:buNone/>
            </a:pPr>
            <a:endParaRPr lang="da-DK" altLang="da-DK" sz="25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endParaRPr lang="da-DK" sz="2500" dirty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Kulturelle Samråd i 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Danmark (National organisation of </a:t>
            </a:r>
            <a:r>
              <a:rPr lang="da-DK" sz="2500" dirty="0" err="1" smtClean="0">
                <a:latin typeface="Arial" panose="020B0604020202020204" pitchFamily="34" charset="0"/>
                <a:cs typeface="Arial" pitchFamily="34" charset="0"/>
              </a:rPr>
              <a:t>cultural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da-DK" sz="2500" dirty="0" err="1" smtClean="0">
                <a:latin typeface="Arial" panose="020B0604020202020204" pitchFamily="34" charset="0"/>
                <a:cs typeface="Arial" pitchFamily="34" charset="0"/>
              </a:rPr>
              <a:t>councils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)</a:t>
            </a:r>
            <a:endParaRPr lang="da-DK" sz="2500" dirty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Kulturhusene i 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Danmark 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(National organisation of 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cultural centres)</a:t>
            </a:r>
            <a:endParaRPr lang="da-DK" sz="2500" dirty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Sammenslutningen 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af lokale radio- og tv-stationer i 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Danmark </a:t>
            </a:r>
            <a:r>
              <a:rPr lang="da-DK" sz="2500" dirty="0">
                <a:latin typeface="Arial" panose="020B0604020202020204" pitchFamily="34" charset="0"/>
                <a:cs typeface="Arial" pitchFamily="34" charset="0"/>
              </a:rPr>
              <a:t>(National organisation </a:t>
            </a:r>
            <a:r>
              <a:rPr lang="da-DK" sz="2500" dirty="0" smtClean="0">
                <a:latin typeface="Arial" panose="020B0604020202020204" pitchFamily="34" charset="0"/>
                <a:cs typeface="Arial" pitchFamily="34" charset="0"/>
              </a:rPr>
              <a:t>local radio and tv stations)</a:t>
            </a:r>
            <a:endParaRPr lang="da-DK" sz="2500" dirty="0">
              <a:latin typeface="Arial" panose="020B0604020202020204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da-DK" sz="2000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altLang="da-DK" sz="20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altLang="da-DK" sz="20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sz="20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0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Erasmus meeting</a:t>
            </a:r>
            <a:br>
              <a:rPr lang="da-DK" sz="20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a-DK" sz="20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Copenhagen</a:t>
            </a:r>
            <a:br>
              <a:rPr lang="da-DK" sz="20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a-DK" sz="20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23th of September 2015</a:t>
            </a: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a-DK" b="1" dirty="0" smtClean="0"/>
              <a:t>Definition of a </a:t>
            </a:r>
            <a:r>
              <a:rPr lang="da-DK" b="1" dirty="0" err="1" smtClean="0"/>
              <a:t>voluntary</a:t>
            </a:r>
            <a:r>
              <a:rPr lang="da-DK" b="1" dirty="0" smtClean="0"/>
              <a:t> in the cultural field</a:t>
            </a:r>
          </a:p>
          <a:p>
            <a:r>
              <a:rPr lang="da-DK" dirty="0" smtClean="0"/>
              <a:t>Unpaid</a:t>
            </a:r>
          </a:p>
          <a:p>
            <a:r>
              <a:rPr lang="en-US" dirty="0" smtClean="0"/>
              <a:t>Carried out for persons outside family and relatives of the volunteer</a:t>
            </a:r>
          </a:p>
          <a:p>
            <a:r>
              <a:rPr lang="en-US" dirty="0" smtClean="0"/>
              <a:t>For the benefit of others than oneself and one's family</a:t>
            </a:r>
          </a:p>
          <a:p>
            <a:r>
              <a:rPr lang="da-DK" dirty="0" err="1" smtClean="0"/>
              <a:t>Formally</a:t>
            </a:r>
            <a:r>
              <a:rPr lang="da-DK" dirty="0" smtClean="0"/>
              <a:t> </a:t>
            </a:r>
            <a:r>
              <a:rPr lang="da-DK" dirty="0" err="1" smtClean="0"/>
              <a:t>organized</a:t>
            </a:r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An </a:t>
            </a:r>
            <a:r>
              <a:rPr lang="da-DK" dirty="0" err="1" smtClean="0"/>
              <a:t>amateur</a:t>
            </a:r>
            <a:r>
              <a:rPr lang="da-DK" dirty="0" smtClean="0"/>
              <a:t> is not a </a:t>
            </a:r>
            <a:r>
              <a:rPr lang="da-DK" dirty="0" err="1" smtClean="0"/>
              <a:t>volunteer</a:t>
            </a:r>
            <a:r>
              <a:rPr lang="da-DK" dirty="0" smtClean="0"/>
              <a:t>!</a:t>
            </a:r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Spar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err="1">
                <a:solidFill>
                  <a:srgbClr val="FF0000"/>
                </a:solidFill>
              </a:rPr>
              <a:t>Lousada</a:t>
            </a: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2 October – 7 October 2017</a:t>
            </a:r>
            <a:endParaRPr lang="da-DK" sz="2000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122077"/>
              </p:ext>
            </p:extLst>
          </p:nvPr>
        </p:nvGraphicFramePr>
        <p:xfrm>
          <a:off x="755576" y="1340768"/>
          <a:ext cx="7200801" cy="479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440160"/>
                <a:gridCol w="1800200"/>
                <a:gridCol w="1872208"/>
                <a:gridCol w="360041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</a:t>
                      </a:r>
                      <a:endParaRPr lang="da-DK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latin typeface="Arial" pitchFamily="34" charset="0"/>
                          <a:cs typeface="Arial" pitchFamily="34" charset="0"/>
                        </a:rPr>
                        <a:t>Theater</a:t>
                      </a:r>
                    </a:p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Professionel </a:t>
                      </a:r>
                      <a:r>
                        <a:rPr lang="da-DK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touring</a:t>
                      </a:r>
                      <a:r>
                        <a:rPr lang="da-DK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theaters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83208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Music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endParaRPr lang="da-DK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Professionel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chamber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music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jazz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ect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</a:t>
                      </a:r>
                      <a:endParaRPr lang="da-DK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Films</a:t>
                      </a:r>
                      <a:r>
                        <a:rPr lang="da-DK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a-DK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</a:t>
                      </a:r>
                      <a:r>
                        <a:rPr lang="da-DK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a-DK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youth</a:t>
                      </a:r>
                      <a:r>
                        <a:rPr lang="da-DK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endParaRPr lang="da-DK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Professionel film</a:t>
                      </a:r>
                      <a:r>
                        <a:rPr lang="da-DK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screening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</a:t>
                      </a:r>
                      <a:r>
                        <a:rPr lang="da-DK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da-DK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</a:t>
                      </a:r>
                      <a:r>
                        <a:rPr lang="da-DK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a-DK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youth</a:t>
                      </a:r>
                      <a:endParaRPr lang="da-DK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Films for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adults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endParaRPr lang="da-DK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Professionel film</a:t>
                      </a:r>
                      <a:r>
                        <a:rPr lang="da-DK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screening</a:t>
                      </a:r>
                      <a:endParaRPr lang="da-DK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endParaRPr lang="da-DK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Professionel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painters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ect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Visitors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Litterature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</a:t>
                      </a:r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endParaRPr lang="da-DK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Litterature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  <a:endParaRPr lang="da-DK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43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Spar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err="1">
                <a:solidFill>
                  <a:srgbClr val="FF0000"/>
                </a:solidFill>
              </a:rPr>
              <a:t>Lousada</a:t>
            </a: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2 October – 7 October 2017</a:t>
            </a:r>
            <a:endParaRPr lang="da-DK" sz="2000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931998"/>
              </p:ext>
            </p:extLst>
          </p:nvPr>
        </p:nvGraphicFramePr>
        <p:xfrm>
          <a:off x="457200" y="1600200"/>
          <a:ext cx="7211143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800200"/>
                <a:gridCol w="3672408"/>
                <a:gridCol w="216024"/>
                <a:gridCol w="21602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Heritage</a:t>
                      </a:r>
                      <a:endParaRPr lang="da-D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 </a:t>
                      </a:r>
                      <a:r>
                        <a:rPr lang="da-DK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conservation</a:t>
                      </a: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a-DK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buildings</a:t>
                      </a: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landscapes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relation to the professionel city planners and landscape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architects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</a:t>
                      </a:r>
                      <a:r>
                        <a:rPr lang="da-DK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archives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</a:t>
                      </a: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archives</a:t>
                      </a:r>
                      <a:endParaRPr lang="da-DK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relation to the professionel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archives</a:t>
                      </a:r>
                      <a:endParaRPr lang="da-DK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 associations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museums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relation to the professionel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museums</a:t>
                      </a:r>
                      <a:endParaRPr lang="da-DK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</a:t>
                      </a: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da-DK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collecting</a:t>
                      </a: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</a:t>
                      </a: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da-D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relation to the professionel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museums and in the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archives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historians</a:t>
                      </a:r>
                      <a:r>
                        <a:rPr lang="da-DK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</a:t>
                      </a:r>
                      <a:r>
                        <a:rPr lang="da-DK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</a:t>
                      </a:r>
                      <a:endParaRPr lang="da-DK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24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Spar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err="1">
                <a:solidFill>
                  <a:srgbClr val="FF0000"/>
                </a:solidFill>
              </a:rPr>
              <a:t>Lousada</a:t>
            </a: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2 October – 7 October 2017</a:t>
            </a:r>
            <a:endParaRPr lang="da-DK" sz="2000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21416"/>
              </p:ext>
            </p:extLst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3528392"/>
                <a:gridCol w="58640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da-DK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da-DK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Culture</a:t>
                      </a:r>
                      <a:r>
                        <a:rPr lang="da-DK" baseline="0" dirty="0" smtClean="0"/>
                        <a:t> Centres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culture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centers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relation to the professionel </a:t>
                      </a:r>
                      <a:r>
                        <a:rPr lang="da-DK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da-DK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culture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centers</a:t>
                      </a:r>
                      <a:endParaRPr lang="da-DK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Local radio</a:t>
                      </a:r>
                      <a:r>
                        <a:rPr lang="da-DK" baseline="0" dirty="0" smtClean="0"/>
                        <a:t> and tv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making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radio and tv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relation to the professionel radio – and tv stations and journalists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Cultural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counsils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Volunteers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dirty="0" err="1" smtClean="0">
                          <a:effectLst/>
                        </a:rPr>
                        <a:t>cultural</a:t>
                      </a:r>
                      <a:r>
                        <a:rPr lang="da-DK" dirty="0" smtClean="0">
                          <a:effectLst/>
                        </a:rPr>
                        <a:t> policy </a:t>
                      </a:r>
                      <a:r>
                        <a:rPr lang="da-DK" dirty="0" err="1" smtClean="0">
                          <a:effectLst/>
                        </a:rPr>
                        <a:t>making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da-DK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relation to professionel </a:t>
                      </a:r>
                      <a:r>
                        <a:rPr lang="da-DK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politicians</a:t>
                      </a:r>
                      <a:r>
                        <a:rPr lang="da-DK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a-DK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80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Spar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err="1">
                <a:solidFill>
                  <a:srgbClr val="FF0000"/>
                </a:solidFill>
              </a:rPr>
              <a:t>Lousada</a:t>
            </a: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2 October – 7 October 2017</a:t>
            </a: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volunteers in the cultural associations</a:t>
            </a:r>
          </a:p>
          <a:p>
            <a:pPr marL="0" indent="0">
              <a:buNone/>
            </a:pP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something that the public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Volunteers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together because they have an interest,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want to put into practice</a:t>
            </a:r>
          </a:p>
          <a:p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Volunteers want to define the content themselves</a:t>
            </a:r>
          </a:p>
          <a:p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Volunteers want to feel ownership of the project. </a:t>
            </a:r>
          </a:p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self-managing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free of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governmental regulation</a:t>
            </a:r>
          </a:p>
          <a:p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Volunteers want to learn more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034670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463</Words>
  <Application>Microsoft Office PowerPoint</Application>
  <PresentationFormat>Skærmshow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Spar Lousada 2 October – 7 October 2017</vt:lpstr>
      <vt:lpstr>Spar Lousada 2 October – 7 October 2017</vt:lpstr>
      <vt:lpstr>Spar Lousada 2 October – 7 October 2017</vt:lpstr>
      <vt:lpstr>Spar Lousada 2 October – 7 October 2017</vt:lpstr>
      <vt:lpstr>Erasmus meeting Copenhagen 23th of September 2015</vt:lpstr>
      <vt:lpstr>Spar Lousada 2 October – 7 October 2017</vt:lpstr>
      <vt:lpstr>Spar Lousada 2 October – 7 October 2017</vt:lpstr>
      <vt:lpstr>Spar Lousada 2 October – 7 October 2017</vt:lpstr>
      <vt:lpstr>Spar Lousada 2 October – 7 October 2017</vt:lpstr>
      <vt:lpstr>Spar Lousada 2 October – 7 October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Bente</dc:creator>
  <cp:lastModifiedBy>Bente von Schindel</cp:lastModifiedBy>
  <cp:revision>137</cp:revision>
  <dcterms:created xsi:type="dcterms:W3CDTF">2014-10-29T14:36:18Z</dcterms:created>
  <dcterms:modified xsi:type="dcterms:W3CDTF">2017-09-30T15:46:57Z</dcterms:modified>
</cp:coreProperties>
</file>