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Raleway" panose="020B0604020202020204"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12357d0a3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12357d0a3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12357d0a3_0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12357d0a3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12357d0a3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12357d0a3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12357d0a3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12357d0a3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12357d0a3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12357d0a3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12357d0a3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12357d0a3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12357d0a3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12357d0a3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12357d0a3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12357d0a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12357d0a3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12357d0a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12357d0a3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12357d0a3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12357d0a3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12357d0a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12357d0a3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512357d0a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12357d0a3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12357d0a3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12357d0a3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12357d0a3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12357d0a3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12357d0a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isskovmediehus.dk/frivilligcenter-middelfa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socialkompas.d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a"/>
              <a:t>Frivilligcenter Middelfart</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a"/>
              <a:t>Volunteer Center Middelfart</a:t>
            </a:r>
            <a:endParaRPr/>
          </a:p>
          <a:p>
            <a:pPr marL="0" lvl="0" indent="0" algn="l" rtl="0">
              <a:spcBef>
                <a:spcPts val="0"/>
              </a:spcBef>
              <a:spcAft>
                <a:spcPts val="0"/>
              </a:spcAft>
              <a:buNone/>
            </a:pPr>
            <a:r>
              <a:rPr lang="da" u="sng">
                <a:solidFill>
                  <a:schemeClr val="hlink"/>
                </a:solidFill>
                <a:hlinkClick r:id="rId3"/>
              </a:rPr>
              <a:t>https://risskovmediehus.dk/frivilligcenter-middelfart/</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Building Bridges</a:t>
            </a:r>
            <a:endParaRPr/>
          </a:p>
        </p:txBody>
      </p:sp>
      <p:sp>
        <p:nvSpPr>
          <p:cNvPr id="157" name="Google Shape;157;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Associations and trade/business/culture etc.</a:t>
            </a:r>
            <a:endParaRPr/>
          </a:p>
          <a:p>
            <a:pPr marL="457200" lvl="0" indent="-342900" algn="l" rtl="0">
              <a:spcBef>
                <a:spcPts val="0"/>
              </a:spcBef>
              <a:spcAft>
                <a:spcPts val="0"/>
              </a:spcAft>
              <a:buSzPts val="1800"/>
              <a:buChar char="●"/>
            </a:pPr>
            <a:r>
              <a:rPr lang="da"/>
              <a:t>Associations and the municipality</a:t>
            </a:r>
            <a:endParaRPr/>
          </a:p>
          <a:p>
            <a:pPr marL="457200" lvl="0" indent="-342900" algn="l" rtl="0">
              <a:spcBef>
                <a:spcPts val="0"/>
              </a:spcBef>
              <a:spcAft>
                <a:spcPts val="0"/>
              </a:spcAft>
              <a:buSzPts val="1800"/>
              <a:buChar char="●"/>
            </a:pPr>
            <a:r>
              <a:rPr lang="da"/>
              <a:t>Individuals and the associations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Knowledge Center</a:t>
            </a:r>
            <a:endParaRPr/>
          </a:p>
        </p:txBody>
      </p:sp>
      <p:sp>
        <p:nvSpPr>
          <p:cNvPr id="163" name="Google Shape;163;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da"/>
              <a:t>Knowledge, expertise  and know how regarding voluntarism - and keeping up to date with the newest trends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Cooperation with the Municipality</a:t>
            </a:r>
            <a:endParaRPr/>
          </a:p>
        </p:txBody>
      </p:sp>
      <p:sp>
        <p:nvSpPr>
          <p:cNvPr id="169" name="Google Shape;169;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Council for the vulnerables</a:t>
            </a:r>
            <a:endParaRPr/>
          </a:p>
          <a:p>
            <a:pPr marL="457200" lvl="0" indent="-342900" algn="l" rtl="0">
              <a:spcBef>
                <a:spcPts val="0"/>
              </a:spcBef>
              <a:spcAft>
                <a:spcPts val="0"/>
              </a:spcAft>
              <a:buSzPts val="1800"/>
              <a:buChar char="●"/>
            </a:pPr>
            <a:r>
              <a:rPr lang="da"/>
              <a:t>Competence catalog</a:t>
            </a:r>
            <a:endParaRPr/>
          </a:p>
          <a:p>
            <a:pPr marL="457200" lvl="0" indent="-342900" algn="l" rtl="0">
              <a:spcBef>
                <a:spcPts val="0"/>
              </a:spcBef>
              <a:spcAft>
                <a:spcPts val="0"/>
              </a:spcAft>
              <a:buSzPts val="1800"/>
              <a:buChar char="●"/>
            </a:pPr>
            <a:r>
              <a:rPr lang="da"/>
              <a:t>Information about voluntarism and the possibilities to get help and join different communities with the voluntary world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da"/>
              <a:t>Support to and development of the associations </a:t>
            </a:r>
            <a:endParaRPr/>
          </a:p>
        </p:txBody>
      </p:sp>
      <p:sp>
        <p:nvSpPr>
          <p:cNvPr id="175" name="Google Shape;175;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Workshops</a:t>
            </a:r>
            <a:endParaRPr/>
          </a:p>
          <a:p>
            <a:pPr marL="457200" lvl="0" indent="-342900" algn="l" rtl="0">
              <a:spcBef>
                <a:spcPts val="0"/>
              </a:spcBef>
              <a:spcAft>
                <a:spcPts val="0"/>
              </a:spcAft>
              <a:buSzPts val="1800"/>
              <a:buChar char="●"/>
            </a:pPr>
            <a:r>
              <a:rPr lang="da"/>
              <a:t>Consultant help (strategy, funding, conflict, management)</a:t>
            </a:r>
            <a:endParaRPr/>
          </a:p>
          <a:p>
            <a:pPr marL="457200" lvl="0" indent="-342900" algn="l" rtl="0">
              <a:spcBef>
                <a:spcPts val="0"/>
              </a:spcBef>
              <a:spcAft>
                <a:spcPts val="0"/>
              </a:spcAft>
              <a:buSzPts val="1800"/>
              <a:buChar char="●"/>
            </a:pPr>
            <a:r>
              <a:rPr lang="da"/>
              <a:t>PR</a:t>
            </a:r>
            <a:endParaRPr/>
          </a:p>
          <a:p>
            <a:pPr marL="457200" lvl="0" indent="-342900" algn="l" rtl="0">
              <a:spcBef>
                <a:spcPts val="0"/>
              </a:spcBef>
              <a:spcAft>
                <a:spcPts val="0"/>
              </a:spcAft>
              <a:buSzPts val="1800"/>
              <a:buChar char="●"/>
            </a:pPr>
            <a:r>
              <a:rPr lang="da"/>
              <a:t>Meeting and office facilities</a:t>
            </a:r>
            <a:endParaRPr/>
          </a:p>
          <a:p>
            <a:pPr marL="457200" lvl="0" indent="-342900" algn="l" rtl="0">
              <a:spcBef>
                <a:spcPts val="0"/>
              </a:spcBef>
              <a:spcAft>
                <a:spcPts val="0"/>
              </a:spcAft>
              <a:buSzPts val="1800"/>
              <a:buChar char="●"/>
            </a:pPr>
            <a:r>
              <a:rPr lang="da"/>
              <a:t>Recruitment of volunteers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265500" y="0"/>
            <a:ext cx="4045200" cy="381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PR - promoting activities and volunteer jobs</a:t>
            </a:r>
            <a:endParaRPr/>
          </a:p>
        </p:txBody>
      </p:sp>
      <p:sp>
        <p:nvSpPr>
          <p:cNvPr id="181" name="Google Shape;181;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Facebook</a:t>
            </a:r>
            <a:endParaRPr/>
          </a:p>
          <a:p>
            <a:pPr marL="457200" lvl="0" indent="-342900" algn="l" rtl="0">
              <a:spcBef>
                <a:spcPts val="0"/>
              </a:spcBef>
              <a:spcAft>
                <a:spcPts val="0"/>
              </a:spcAft>
              <a:buSzPts val="1800"/>
              <a:buChar char="●"/>
            </a:pPr>
            <a:r>
              <a:rPr lang="da"/>
              <a:t>Newspaper</a:t>
            </a:r>
            <a:endParaRPr/>
          </a:p>
          <a:p>
            <a:pPr marL="457200" lvl="0" indent="-342900" algn="l" rtl="0">
              <a:spcBef>
                <a:spcPts val="0"/>
              </a:spcBef>
              <a:spcAft>
                <a:spcPts val="0"/>
              </a:spcAft>
              <a:buSzPts val="1800"/>
              <a:buChar char="●"/>
            </a:pPr>
            <a:r>
              <a:rPr lang="da"/>
              <a:t>Events</a:t>
            </a:r>
            <a:endParaRPr/>
          </a:p>
          <a:p>
            <a:pPr marL="457200" lvl="0" indent="-342900" algn="l" rtl="0">
              <a:spcBef>
                <a:spcPts val="0"/>
              </a:spcBef>
              <a:spcAft>
                <a:spcPts val="0"/>
              </a:spcAft>
              <a:buSzPts val="1800"/>
              <a:buChar char="●"/>
            </a:pPr>
            <a:r>
              <a:rPr lang="da"/>
              <a:t>Speeches</a:t>
            </a:r>
            <a:endParaRPr/>
          </a:p>
          <a:p>
            <a:pPr marL="457200" lvl="0" indent="-342900" algn="l" rtl="0">
              <a:spcBef>
                <a:spcPts val="0"/>
              </a:spcBef>
              <a:spcAft>
                <a:spcPts val="0"/>
              </a:spcAft>
              <a:buSzPts val="1800"/>
              <a:buChar char="●"/>
            </a:pPr>
            <a:r>
              <a:rPr lang="da"/>
              <a:t>Workshops</a:t>
            </a:r>
            <a:endParaRPr/>
          </a:p>
          <a:p>
            <a:pPr marL="457200" lvl="0" indent="-342900" algn="l" rtl="0">
              <a:spcBef>
                <a:spcPts val="0"/>
              </a:spcBef>
              <a:spcAft>
                <a:spcPts val="0"/>
              </a:spcAft>
              <a:buSzPts val="1800"/>
              <a:buChar char="●"/>
            </a:pPr>
            <a:r>
              <a:rPr lang="da"/>
              <a:t>www.socialkompas.dk</a:t>
            </a:r>
            <a:endParaRPr/>
          </a:p>
          <a:p>
            <a:pPr marL="45720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0" y="199125"/>
            <a:ext cx="4638600" cy="406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endParaRPr sz="2840"/>
          </a:p>
          <a:p>
            <a:pPr marL="0" lvl="0" indent="0" algn="l" rtl="0">
              <a:spcBef>
                <a:spcPts val="0"/>
              </a:spcBef>
              <a:spcAft>
                <a:spcPts val="0"/>
              </a:spcAft>
              <a:buSzPts val="990"/>
              <a:buNone/>
            </a:pPr>
            <a:endParaRPr sz="2840"/>
          </a:p>
          <a:p>
            <a:pPr marL="0" lvl="0" indent="0" algn="l" rtl="0">
              <a:spcBef>
                <a:spcPts val="0"/>
              </a:spcBef>
              <a:spcAft>
                <a:spcPts val="0"/>
              </a:spcAft>
              <a:buSzPts val="990"/>
              <a:buNone/>
            </a:pPr>
            <a:r>
              <a:rPr lang="da" sz="3240"/>
              <a:t>www.socialkompas.dk</a:t>
            </a:r>
            <a:endParaRPr sz="3240"/>
          </a:p>
          <a:p>
            <a:pPr marL="0" lvl="0" indent="0" algn="ctr" rtl="0">
              <a:spcBef>
                <a:spcPts val="0"/>
              </a:spcBef>
              <a:spcAft>
                <a:spcPts val="0"/>
              </a:spcAft>
              <a:buSzPts val="990"/>
              <a:buNone/>
            </a:pPr>
            <a:r>
              <a:rPr lang="da" sz="2840"/>
              <a:t>=</a:t>
            </a:r>
            <a:endParaRPr sz="2840"/>
          </a:p>
          <a:p>
            <a:pPr marL="0" lvl="0" indent="0" algn="ctr" rtl="0">
              <a:spcBef>
                <a:spcPts val="0"/>
              </a:spcBef>
              <a:spcAft>
                <a:spcPts val="0"/>
              </a:spcAft>
              <a:buSzPts val="990"/>
              <a:buNone/>
            </a:pPr>
            <a:r>
              <a:rPr lang="da" sz="2840"/>
              <a:t>Inclusion, participation and development of the local community</a:t>
            </a:r>
            <a:endParaRPr sz="2840"/>
          </a:p>
          <a:p>
            <a:pPr marL="0" lvl="0" indent="0" algn="ctr" rtl="0">
              <a:spcBef>
                <a:spcPts val="0"/>
              </a:spcBef>
              <a:spcAft>
                <a:spcPts val="0"/>
              </a:spcAft>
              <a:buSzPts val="990"/>
              <a:buNone/>
            </a:pPr>
            <a:endParaRPr sz="2840"/>
          </a:p>
          <a:p>
            <a:pPr marL="0" lvl="0" indent="0" algn="ctr" rtl="0">
              <a:spcBef>
                <a:spcPts val="0"/>
              </a:spcBef>
              <a:spcAft>
                <a:spcPts val="0"/>
              </a:spcAft>
              <a:buSzPts val="990"/>
              <a:buNone/>
            </a:pPr>
            <a:r>
              <a:rPr lang="da" sz="2140" u="sng">
                <a:solidFill>
                  <a:schemeClr val="hlink"/>
                </a:solidFill>
                <a:hlinkClick r:id="rId3"/>
              </a:rPr>
              <a:t>www.socialkompas.dk</a:t>
            </a:r>
            <a:endParaRPr sz="2140"/>
          </a:p>
          <a:p>
            <a:pPr marL="0" lvl="0" indent="0" algn="ctr" rtl="0">
              <a:spcBef>
                <a:spcPts val="0"/>
              </a:spcBef>
              <a:spcAft>
                <a:spcPts val="0"/>
              </a:spcAft>
              <a:buSzPts val="990"/>
              <a:buNone/>
            </a:pPr>
            <a:endParaRPr sz="2840"/>
          </a:p>
        </p:txBody>
      </p:sp>
      <p:sp>
        <p:nvSpPr>
          <p:cNvPr id="187" name="Google Shape;187;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Digital platform</a:t>
            </a:r>
            <a:endParaRPr/>
          </a:p>
          <a:p>
            <a:pPr marL="457200" lvl="0" indent="-342900" algn="l" rtl="0">
              <a:spcBef>
                <a:spcPts val="0"/>
              </a:spcBef>
              <a:spcAft>
                <a:spcPts val="0"/>
              </a:spcAft>
              <a:buSzPts val="1800"/>
              <a:buChar char="●"/>
            </a:pPr>
            <a:r>
              <a:rPr lang="da"/>
              <a:t>Visibility of voluntary social activities and unvisited offers from the municipality</a:t>
            </a:r>
            <a:endParaRPr/>
          </a:p>
          <a:p>
            <a:pPr marL="457200" lvl="0" indent="-342900" algn="l" rtl="0">
              <a:spcBef>
                <a:spcPts val="0"/>
              </a:spcBef>
              <a:spcAft>
                <a:spcPts val="0"/>
              </a:spcAft>
              <a:buSzPts val="1800"/>
              <a:buChar char="●"/>
            </a:pPr>
            <a:r>
              <a:rPr lang="da"/>
              <a:t>Activities for people who need help, information or social activities</a:t>
            </a:r>
            <a:endParaRPr/>
          </a:p>
          <a:p>
            <a:pPr marL="457200" lvl="0" indent="-342900" algn="l" rtl="0">
              <a:spcBef>
                <a:spcPts val="0"/>
              </a:spcBef>
              <a:spcAft>
                <a:spcPts val="0"/>
              </a:spcAft>
              <a:buSzPts val="1800"/>
              <a:buChar char="●"/>
            </a:pPr>
            <a:r>
              <a:rPr lang="da"/>
              <a:t>Critical infrastructure in regards to vira, refugees and other catastrophes/emergencies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a"/>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79" name="Google Shape;79;p14"/>
          <p:cNvPicPr preferRelativeResize="0"/>
          <p:nvPr/>
        </p:nvPicPr>
        <p:blipFill>
          <a:blip r:embed="rId3">
            <a:alphaModFix/>
          </a:blip>
          <a:stretch>
            <a:fillRect/>
          </a:stretch>
        </p:blipFill>
        <p:spPr>
          <a:xfrm>
            <a:off x="280988" y="280988"/>
            <a:ext cx="8582025" cy="458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65500" y="595950"/>
            <a:ext cx="4045200" cy="4266000"/>
          </a:xfrm>
          <a:prstGeom prst="rect">
            <a:avLst/>
          </a:prstGeom>
        </p:spPr>
        <p:txBody>
          <a:bodyPr spcFirstLastPara="1" wrap="square" lIns="91425" tIns="91425" rIns="91425" bIns="91425" anchor="b" anchorCtr="0">
            <a:noAutofit/>
          </a:bodyPr>
          <a:lstStyle/>
          <a:p>
            <a:pPr marL="457200" lvl="0" indent="-383540" algn="l" rtl="0">
              <a:spcBef>
                <a:spcPts val="0"/>
              </a:spcBef>
              <a:spcAft>
                <a:spcPts val="0"/>
              </a:spcAft>
              <a:buSzPts val="2440"/>
              <a:buChar char="●"/>
            </a:pPr>
            <a:r>
              <a:rPr lang="da" sz="2440"/>
              <a:t>Non Governmental</a:t>
            </a:r>
            <a:endParaRPr sz="2440"/>
          </a:p>
          <a:p>
            <a:pPr marL="457200" lvl="0" indent="-383540" algn="l" rtl="0">
              <a:spcBef>
                <a:spcPts val="0"/>
              </a:spcBef>
              <a:spcAft>
                <a:spcPts val="0"/>
              </a:spcAft>
              <a:buSzPts val="2440"/>
              <a:buChar char="●"/>
            </a:pPr>
            <a:r>
              <a:rPr lang="da" sz="2440"/>
              <a:t>Non Profit</a:t>
            </a:r>
            <a:endParaRPr sz="2440"/>
          </a:p>
          <a:p>
            <a:pPr marL="457200" lvl="0" indent="-383540" algn="l" rtl="0">
              <a:spcBef>
                <a:spcPts val="0"/>
              </a:spcBef>
              <a:spcAft>
                <a:spcPts val="0"/>
              </a:spcAft>
              <a:buSzPts val="2440"/>
              <a:buChar char="●"/>
            </a:pPr>
            <a:r>
              <a:rPr lang="da" sz="2440"/>
              <a:t>One center in each municipality</a:t>
            </a:r>
            <a:endParaRPr sz="2440"/>
          </a:p>
          <a:p>
            <a:pPr marL="457200" lvl="0" indent="-383540" algn="l" rtl="0">
              <a:spcBef>
                <a:spcPts val="0"/>
              </a:spcBef>
              <a:spcAft>
                <a:spcPts val="0"/>
              </a:spcAft>
              <a:buSzPts val="2440"/>
              <a:buChar char="●"/>
            </a:pPr>
            <a:r>
              <a:rPr lang="da" sz="2440"/>
              <a:t>In Middelfart 70 members</a:t>
            </a:r>
            <a:endParaRPr sz="2440"/>
          </a:p>
          <a:p>
            <a:pPr marL="457200" lvl="0" indent="-383540" algn="l" rtl="0">
              <a:spcBef>
                <a:spcPts val="0"/>
              </a:spcBef>
              <a:spcAft>
                <a:spcPts val="0"/>
              </a:spcAft>
              <a:buSzPts val="2440"/>
              <a:buChar char="●"/>
            </a:pPr>
            <a:r>
              <a:rPr lang="da" sz="2440"/>
              <a:t>Funded ½ by the Government and ½ by the Municipality</a:t>
            </a:r>
            <a:endParaRPr sz="2440"/>
          </a:p>
          <a:p>
            <a:pPr marL="457200" lvl="0" indent="-383540" algn="l" rtl="0">
              <a:spcBef>
                <a:spcPts val="0"/>
              </a:spcBef>
              <a:spcAft>
                <a:spcPts val="0"/>
              </a:spcAft>
              <a:buSzPts val="2440"/>
              <a:buChar char="●"/>
            </a:pPr>
            <a:r>
              <a:rPr lang="da" sz="2440"/>
              <a:t>94.000 Euro annually</a:t>
            </a:r>
            <a:endParaRPr sz="2440"/>
          </a:p>
          <a:p>
            <a:pPr marL="457200" lvl="0" indent="0" algn="l" rtl="0">
              <a:spcBef>
                <a:spcPts val="0"/>
              </a:spcBef>
              <a:spcAft>
                <a:spcPts val="0"/>
              </a:spcAft>
              <a:buNone/>
            </a:pPr>
            <a:endParaRPr sz="2440"/>
          </a:p>
        </p:txBody>
      </p:sp>
      <p:pic>
        <p:nvPicPr>
          <p:cNvPr id="85" name="Google Shape;85;p15"/>
          <p:cNvPicPr preferRelativeResize="0"/>
          <p:nvPr/>
        </p:nvPicPr>
        <p:blipFill>
          <a:blip r:embed="rId3">
            <a:alphaModFix/>
          </a:blip>
          <a:stretch>
            <a:fillRect/>
          </a:stretch>
        </p:blipFill>
        <p:spPr>
          <a:xfrm>
            <a:off x="4835400" y="1039000"/>
            <a:ext cx="4045199" cy="30655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Members</a:t>
            </a:r>
            <a:endParaRPr/>
          </a:p>
        </p:txBody>
      </p:sp>
      <p:sp>
        <p:nvSpPr>
          <p:cNvPr id="91" name="Google Shape;91;p16"/>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da"/>
              <a:t>Voluntary Social Associations located in Middelfart</a:t>
            </a:r>
            <a:endParaRPr/>
          </a:p>
        </p:txBody>
      </p:sp>
      <p:sp>
        <p:nvSpPr>
          <p:cNvPr id="92" name="Google Shape;92;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da"/>
              <a:t>A voluntary social effort can be understood as an activity or effort aimed at increasing the welfare or care of individuals or groups, and as efforts aimed at solving welfare problems within the social area.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Members</a:t>
            </a:r>
            <a:endParaRPr/>
          </a:p>
        </p:txBody>
      </p:sp>
      <p:sp>
        <p:nvSpPr>
          <p:cNvPr id="98" name="Google Shape;98;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Non profit</a:t>
            </a:r>
            <a:endParaRPr/>
          </a:p>
          <a:p>
            <a:pPr marL="457200" lvl="0" indent="-342900" algn="l" rtl="0">
              <a:spcBef>
                <a:spcPts val="0"/>
              </a:spcBef>
              <a:spcAft>
                <a:spcPts val="0"/>
              </a:spcAft>
              <a:buSzPts val="1800"/>
              <a:buChar char="●"/>
            </a:pPr>
            <a:r>
              <a:rPr lang="da"/>
              <a:t>Non Governmental</a:t>
            </a:r>
            <a:endParaRPr/>
          </a:p>
          <a:p>
            <a:pPr marL="457200" lvl="0" indent="-342900" algn="l" rtl="0">
              <a:spcBef>
                <a:spcPts val="0"/>
              </a:spcBef>
              <a:spcAft>
                <a:spcPts val="0"/>
              </a:spcAft>
              <a:buSzPts val="1800"/>
              <a:buChar char="●"/>
            </a:pPr>
            <a:r>
              <a:rPr lang="da"/>
              <a:t>Operates locally </a:t>
            </a:r>
            <a:endParaRPr/>
          </a:p>
          <a:p>
            <a:pPr marL="457200" lvl="0" indent="-342900" algn="l" rtl="0">
              <a:spcBef>
                <a:spcPts val="0"/>
              </a:spcBef>
              <a:spcAft>
                <a:spcPts val="0"/>
              </a:spcAft>
              <a:buSzPts val="1800"/>
              <a:buChar char="●"/>
            </a:pPr>
            <a:r>
              <a:rPr lang="da"/>
              <a:t>Children, Families, Young People, Elderly, Refugees, Disabled, Illness, patient associations etc.  </a:t>
            </a:r>
            <a:endParaRPr/>
          </a:p>
          <a:p>
            <a:pPr marL="457200" lvl="0" indent="-342900" algn="l" rtl="0">
              <a:spcBef>
                <a:spcPts val="0"/>
              </a:spcBef>
              <a:spcAft>
                <a:spcPts val="0"/>
              </a:spcAft>
              <a:buSzPts val="1800"/>
              <a:buChar char="●"/>
            </a:pPr>
            <a:r>
              <a:rPr lang="da"/>
              <a:t>E.G. Red Cross, Danish Refugee Aid, Older Case, Self Help Groups, Mentoring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18"/>
          <p:cNvGrpSpPr/>
          <p:nvPr/>
        </p:nvGrpSpPr>
        <p:grpSpPr>
          <a:xfrm>
            <a:off x="1048841" y="1739579"/>
            <a:ext cx="2497345" cy="2426120"/>
            <a:chOff x="1083016" y="1075254"/>
            <a:chExt cx="2497345" cy="2426120"/>
          </a:xfrm>
        </p:grpSpPr>
        <p:sp>
          <p:nvSpPr>
            <p:cNvPr id="104" name="Google Shape;104;p18"/>
            <p:cNvSpPr/>
            <p:nvPr/>
          </p:nvSpPr>
          <p:spPr>
            <a:xfrm rot="-6596588">
              <a:off x="1191438" y="2621595"/>
              <a:ext cx="771357" cy="771357"/>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6599386">
              <a:off x="2318596" y="1407533"/>
              <a:ext cx="440541" cy="440541"/>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6597701">
              <a:off x="3267625" y="1113818"/>
              <a:ext cx="274172" cy="274172"/>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18"/>
          <p:cNvGrpSpPr/>
          <p:nvPr/>
        </p:nvGrpSpPr>
        <p:grpSpPr>
          <a:xfrm>
            <a:off x="3672884" y="1510049"/>
            <a:ext cx="1948256" cy="2000476"/>
            <a:chOff x="3449241" y="1525816"/>
            <a:chExt cx="2440200" cy="2440200"/>
          </a:xfrm>
        </p:grpSpPr>
        <p:sp>
          <p:nvSpPr>
            <p:cNvPr id="108" name="Google Shape;108;p18"/>
            <p:cNvSpPr/>
            <p:nvPr/>
          </p:nvSpPr>
          <p:spPr>
            <a:xfrm>
              <a:off x="3449241" y="1525816"/>
              <a:ext cx="2440200" cy="2440200"/>
            </a:xfrm>
            <a:prstGeom prst="ellipse">
              <a:avLst/>
            </a:prstGeom>
            <a:solidFill>
              <a:srgbClr val="55156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p:nvPr/>
          </p:nvSpPr>
          <p:spPr>
            <a:xfrm>
              <a:off x="3799281" y="2164210"/>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2200">
                  <a:solidFill>
                    <a:srgbClr val="FFFFFF"/>
                  </a:solidFill>
                  <a:latin typeface="Roboto"/>
                  <a:ea typeface="Roboto"/>
                  <a:cs typeface="Roboto"/>
                  <a:sym typeface="Roboto"/>
                </a:rPr>
                <a:t>Volunteer Center Middelfart</a:t>
              </a:r>
              <a:endParaRPr sz="2200">
                <a:solidFill>
                  <a:srgbClr val="FFFFFF"/>
                </a:solidFill>
                <a:latin typeface="Roboto"/>
                <a:ea typeface="Roboto"/>
                <a:cs typeface="Roboto"/>
                <a:sym typeface="Roboto"/>
              </a:endParaRPr>
            </a:p>
          </p:txBody>
        </p:sp>
      </p:grpSp>
      <p:grpSp>
        <p:nvGrpSpPr>
          <p:cNvPr id="110" name="Google Shape;110;p18"/>
          <p:cNvGrpSpPr/>
          <p:nvPr/>
        </p:nvGrpSpPr>
        <p:grpSpPr>
          <a:xfrm>
            <a:off x="3986462" y="3"/>
            <a:ext cx="1423814" cy="1423800"/>
            <a:chOff x="3490737" y="1374053"/>
            <a:chExt cx="1423814" cy="1423800"/>
          </a:xfrm>
        </p:grpSpPr>
        <p:sp>
          <p:nvSpPr>
            <p:cNvPr id="111" name="Google Shape;111;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txBox="1"/>
            <p:nvPr/>
          </p:nvSpPr>
          <p:spPr>
            <a:xfrm>
              <a:off x="3490750" y="1613600"/>
              <a:ext cx="1423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600">
                  <a:solidFill>
                    <a:srgbClr val="FFFFFF"/>
                  </a:solidFill>
                  <a:latin typeface="Roboto"/>
                  <a:ea typeface="Roboto"/>
                  <a:cs typeface="Roboto"/>
                  <a:sym typeface="Roboto"/>
                </a:rPr>
                <a:t>Promote volunteer work</a:t>
              </a:r>
              <a:endParaRPr sz="1600">
                <a:solidFill>
                  <a:srgbClr val="FFFFFF"/>
                </a:solidFill>
                <a:latin typeface="Roboto"/>
                <a:ea typeface="Roboto"/>
                <a:cs typeface="Roboto"/>
                <a:sym typeface="Roboto"/>
              </a:endParaRPr>
            </a:p>
          </p:txBody>
        </p:sp>
      </p:grpSp>
      <p:grpSp>
        <p:nvGrpSpPr>
          <p:cNvPr id="113" name="Google Shape;113;p18"/>
          <p:cNvGrpSpPr/>
          <p:nvPr/>
        </p:nvGrpSpPr>
        <p:grpSpPr>
          <a:xfrm>
            <a:off x="2153612" y="315778"/>
            <a:ext cx="1423800" cy="1423800"/>
            <a:chOff x="3490737" y="1374053"/>
            <a:chExt cx="1423800" cy="1423800"/>
          </a:xfrm>
        </p:grpSpPr>
        <p:sp>
          <p:nvSpPr>
            <p:cNvPr id="114" name="Google Shape;114;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000">
                  <a:solidFill>
                    <a:srgbClr val="FFFFFF"/>
                  </a:solidFill>
                  <a:latin typeface="Roboto"/>
                  <a:ea typeface="Roboto"/>
                  <a:cs typeface="Roboto"/>
                  <a:sym typeface="Roboto"/>
                </a:rPr>
                <a:t>Promote the visibility of volunteer social work</a:t>
              </a:r>
              <a:endParaRPr sz="1000">
                <a:solidFill>
                  <a:srgbClr val="FFFFFF"/>
                </a:solidFill>
                <a:latin typeface="Roboto"/>
                <a:ea typeface="Roboto"/>
                <a:cs typeface="Roboto"/>
                <a:sym typeface="Roboto"/>
              </a:endParaRPr>
            </a:p>
          </p:txBody>
        </p:sp>
      </p:grpSp>
      <p:grpSp>
        <p:nvGrpSpPr>
          <p:cNvPr id="116" name="Google Shape;116;p18"/>
          <p:cNvGrpSpPr/>
          <p:nvPr/>
        </p:nvGrpSpPr>
        <p:grpSpPr>
          <a:xfrm>
            <a:off x="1749762" y="1923028"/>
            <a:ext cx="1423800" cy="1423800"/>
            <a:chOff x="3490737" y="1374053"/>
            <a:chExt cx="1423800" cy="1423800"/>
          </a:xfrm>
        </p:grpSpPr>
        <p:sp>
          <p:nvSpPr>
            <p:cNvPr id="117" name="Google Shape;117;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000">
                  <a:solidFill>
                    <a:srgbClr val="FFFFFF"/>
                  </a:solidFill>
                  <a:latin typeface="Roboto"/>
                  <a:ea typeface="Roboto"/>
                  <a:cs typeface="Roboto"/>
                  <a:sym typeface="Roboto"/>
                </a:rPr>
                <a:t>Support and contribute to the development of the associations</a:t>
              </a:r>
              <a:endParaRPr sz="1000">
                <a:solidFill>
                  <a:srgbClr val="FFFFFF"/>
                </a:solidFill>
                <a:latin typeface="Roboto"/>
                <a:ea typeface="Roboto"/>
                <a:cs typeface="Roboto"/>
                <a:sym typeface="Roboto"/>
              </a:endParaRPr>
            </a:p>
          </p:txBody>
        </p:sp>
      </p:grpSp>
      <p:grpSp>
        <p:nvGrpSpPr>
          <p:cNvPr id="119" name="Google Shape;119;p18"/>
          <p:cNvGrpSpPr/>
          <p:nvPr/>
        </p:nvGrpSpPr>
        <p:grpSpPr>
          <a:xfrm>
            <a:off x="2190874" y="3442853"/>
            <a:ext cx="1482000" cy="1423800"/>
            <a:chOff x="3490737" y="1374053"/>
            <a:chExt cx="1482000" cy="1423800"/>
          </a:xfrm>
        </p:grpSpPr>
        <p:sp>
          <p:nvSpPr>
            <p:cNvPr id="120" name="Google Shape;120;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txBox="1"/>
            <p:nvPr/>
          </p:nvSpPr>
          <p:spPr>
            <a:xfrm>
              <a:off x="3490737" y="1613600"/>
              <a:ext cx="14820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600">
                  <a:solidFill>
                    <a:srgbClr val="FFFFFF"/>
                  </a:solidFill>
                  <a:latin typeface="Roboto"/>
                  <a:ea typeface="Roboto"/>
                  <a:cs typeface="Roboto"/>
                  <a:sym typeface="Roboto"/>
                </a:rPr>
                <a:t>Cooperation with the Municipality</a:t>
              </a:r>
              <a:endParaRPr sz="1600">
                <a:solidFill>
                  <a:srgbClr val="FFFFFF"/>
                </a:solidFill>
                <a:latin typeface="Roboto"/>
                <a:ea typeface="Roboto"/>
                <a:cs typeface="Roboto"/>
                <a:sym typeface="Roboto"/>
              </a:endParaRPr>
            </a:p>
          </p:txBody>
        </p:sp>
      </p:grpSp>
      <p:grpSp>
        <p:nvGrpSpPr>
          <p:cNvPr id="122" name="Google Shape;122;p18"/>
          <p:cNvGrpSpPr/>
          <p:nvPr/>
        </p:nvGrpSpPr>
        <p:grpSpPr>
          <a:xfrm>
            <a:off x="5716625" y="315778"/>
            <a:ext cx="1754400" cy="1423800"/>
            <a:chOff x="3388050" y="1374053"/>
            <a:chExt cx="1754400" cy="1423800"/>
          </a:xfrm>
        </p:grpSpPr>
        <p:sp>
          <p:nvSpPr>
            <p:cNvPr id="123" name="Google Shape;123;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txBox="1"/>
            <p:nvPr/>
          </p:nvSpPr>
          <p:spPr>
            <a:xfrm>
              <a:off x="3388050" y="1613600"/>
              <a:ext cx="17544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900">
                  <a:solidFill>
                    <a:srgbClr val="FFFFFF"/>
                  </a:solidFill>
                  <a:latin typeface="Roboto"/>
                  <a:ea typeface="Roboto"/>
                  <a:cs typeface="Roboto"/>
                  <a:sym typeface="Roboto"/>
                </a:rPr>
                <a:t>Show directions</a:t>
              </a:r>
              <a:endParaRPr sz="1900">
                <a:solidFill>
                  <a:srgbClr val="FFFFFF"/>
                </a:solidFill>
                <a:latin typeface="Roboto"/>
                <a:ea typeface="Roboto"/>
                <a:cs typeface="Roboto"/>
                <a:sym typeface="Roboto"/>
              </a:endParaRPr>
            </a:p>
          </p:txBody>
        </p:sp>
      </p:grpSp>
      <p:grpSp>
        <p:nvGrpSpPr>
          <p:cNvPr id="125" name="Google Shape;125;p18"/>
          <p:cNvGrpSpPr/>
          <p:nvPr/>
        </p:nvGrpSpPr>
        <p:grpSpPr>
          <a:xfrm>
            <a:off x="6008025" y="1859853"/>
            <a:ext cx="1632000" cy="1423800"/>
            <a:chOff x="3392175" y="1374053"/>
            <a:chExt cx="1632000" cy="1423800"/>
          </a:xfrm>
        </p:grpSpPr>
        <p:sp>
          <p:nvSpPr>
            <p:cNvPr id="126" name="Google Shape;126;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p:nvPr/>
          </p:nvSpPr>
          <p:spPr>
            <a:xfrm>
              <a:off x="3392175" y="1437225"/>
              <a:ext cx="1632000" cy="112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700">
                  <a:solidFill>
                    <a:srgbClr val="FFFFFF"/>
                  </a:solidFill>
                  <a:latin typeface="Roboto"/>
                  <a:ea typeface="Roboto"/>
                  <a:cs typeface="Roboto"/>
                  <a:sym typeface="Roboto"/>
                </a:rPr>
                <a:t>Promoting networks</a:t>
              </a:r>
              <a:endParaRPr sz="1700">
                <a:solidFill>
                  <a:srgbClr val="FFFFFF"/>
                </a:solidFill>
                <a:latin typeface="Roboto"/>
                <a:ea typeface="Roboto"/>
                <a:cs typeface="Roboto"/>
                <a:sym typeface="Roboto"/>
              </a:endParaRPr>
            </a:p>
          </p:txBody>
        </p:sp>
      </p:grpSp>
      <p:grpSp>
        <p:nvGrpSpPr>
          <p:cNvPr id="128" name="Google Shape;128;p18"/>
          <p:cNvGrpSpPr/>
          <p:nvPr/>
        </p:nvGrpSpPr>
        <p:grpSpPr>
          <a:xfrm>
            <a:off x="3928175" y="3596778"/>
            <a:ext cx="1482000" cy="1423800"/>
            <a:chOff x="3490725" y="1374053"/>
            <a:chExt cx="1482000" cy="1423800"/>
          </a:xfrm>
        </p:grpSpPr>
        <p:sp>
          <p:nvSpPr>
            <p:cNvPr id="129" name="Google Shape;129;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p:nvPr/>
          </p:nvSpPr>
          <p:spPr>
            <a:xfrm>
              <a:off x="3490725" y="1613600"/>
              <a:ext cx="1482000" cy="94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700">
                  <a:solidFill>
                    <a:srgbClr val="FFFFFF"/>
                  </a:solidFill>
                  <a:latin typeface="Roboto"/>
                  <a:ea typeface="Roboto"/>
                  <a:cs typeface="Roboto"/>
                  <a:sym typeface="Roboto"/>
                </a:rPr>
                <a:t>Knowledge Center</a:t>
              </a:r>
              <a:endParaRPr sz="1700">
                <a:solidFill>
                  <a:srgbClr val="FFFFFF"/>
                </a:solidFill>
                <a:latin typeface="Roboto"/>
                <a:ea typeface="Roboto"/>
                <a:cs typeface="Roboto"/>
                <a:sym typeface="Roboto"/>
              </a:endParaRPr>
            </a:p>
          </p:txBody>
        </p:sp>
      </p:grpSp>
      <p:grpSp>
        <p:nvGrpSpPr>
          <p:cNvPr id="131" name="Google Shape;131;p18"/>
          <p:cNvGrpSpPr/>
          <p:nvPr/>
        </p:nvGrpSpPr>
        <p:grpSpPr>
          <a:xfrm>
            <a:off x="5792187" y="3442853"/>
            <a:ext cx="1423800" cy="1423800"/>
            <a:chOff x="3490737" y="1374053"/>
            <a:chExt cx="1423800" cy="1423800"/>
          </a:xfrm>
        </p:grpSpPr>
        <p:sp>
          <p:nvSpPr>
            <p:cNvPr id="132" name="Google Shape;132;p18"/>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 sz="1700">
                  <a:solidFill>
                    <a:srgbClr val="FFFFFF"/>
                  </a:solidFill>
                  <a:latin typeface="Roboto"/>
                  <a:ea typeface="Roboto"/>
                  <a:cs typeface="Roboto"/>
                  <a:sym typeface="Roboto"/>
                </a:rPr>
                <a:t>Building bridges</a:t>
              </a:r>
              <a:endParaRPr sz="1700">
                <a:solidFill>
                  <a:srgbClr val="FFFFFF"/>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Promoting Volunteer Work</a:t>
            </a:r>
            <a:endParaRPr/>
          </a:p>
        </p:txBody>
      </p:sp>
      <p:sp>
        <p:nvSpPr>
          <p:cNvPr id="139" name="Google Shape;139;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Individuals who would like to become volunteers</a:t>
            </a:r>
            <a:endParaRPr/>
          </a:p>
          <a:p>
            <a:pPr marL="457200" lvl="0" indent="-342900" algn="l" rtl="0">
              <a:spcBef>
                <a:spcPts val="0"/>
              </a:spcBef>
              <a:spcAft>
                <a:spcPts val="0"/>
              </a:spcAft>
              <a:buSzPts val="1800"/>
              <a:buChar char="●"/>
            </a:pPr>
            <a:r>
              <a:rPr lang="da"/>
              <a:t>NGO jobs</a:t>
            </a:r>
            <a:endParaRPr/>
          </a:p>
          <a:p>
            <a:pPr marL="457200" lvl="0" indent="-342900" algn="l" rtl="0">
              <a:spcBef>
                <a:spcPts val="0"/>
              </a:spcBef>
              <a:spcAft>
                <a:spcPts val="0"/>
              </a:spcAft>
              <a:buSzPts val="1800"/>
              <a:buChar char="●"/>
            </a:pPr>
            <a:r>
              <a:rPr lang="da"/>
              <a:t>Volunteers jobs related to trade and business</a:t>
            </a:r>
            <a:endParaRPr/>
          </a:p>
          <a:p>
            <a:pPr marL="457200" lvl="0" indent="-342900" algn="l" rtl="0">
              <a:spcBef>
                <a:spcPts val="0"/>
              </a:spcBef>
              <a:spcAft>
                <a:spcPts val="0"/>
              </a:spcAft>
              <a:buSzPts val="1800"/>
              <a:buChar char="●"/>
            </a:pPr>
            <a:r>
              <a:rPr lang="da"/>
              <a:t>Volunteer jobs related to the municipality</a:t>
            </a:r>
            <a:endParaRPr/>
          </a:p>
          <a:p>
            <a:pPr marL="45720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Showing Directions</a:t>
            </a:r>
            <a:endParaRPr/>
          </a:p>
        </p:txBody>
      </p:sp>
      <p:sp>
        <p:nvSpPr>
          <p:cNvPr id="145" name="Google Shape;145;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Individuals who need help</a:t>
            </a:r>
            <a:endParaRPr/>
          </a:p>
          <a:p>
            <a:pPr marL="457200" lvl="0" indent="-342900" algn="l" rtl="0">
              <a:spcBef>
                <a:spcPts val="0"/>
              </a:spcBef>
              <a:spcAft>
                <a:spcPts val="0"/>
              </a:spcAft>
              <a:buSzPts val="1800"/>
              <a:buChar char="●"/>
            </a:pPr>
            <a:r>
              <a:rPr lang="da"/>
              <a:t>Next of kin who seeks help and information</a:t>
            </a:r>
            <a:endParaRPr/>
          </a:p>
          <a:p>
            <a:pPr marL="457200" lvl="0" indent="-342900" algn="l" rtl="0">
              <a:spcBef>
                <a:spcPts val="0"/>
              </a:spcBef>
              <a:spcAft>
                <a:spcPts val="0"/>
              </a:spcAft>
              <a:buSzPts val="1800"/>
              <a:buChar char="●"/>
            </a:pPr>
            <a:r>
              <a:rPr lang="da"/>
              <a:t>Employees in the Municipality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a:t>Promoting Network</a:t>
            </a:r>
            <a:endParaRPr/>
          </a:p>
        </p:txBody>
      </p:sp>
      <p:sp>
        <p:nvSpPr>
          <p:cNvPr id="151" name="Google Shape;15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da"/>
              <a:t>Between the associations themselves </a:t>
            </a:r>
            <a:endParaRPr/>
          </a:p>
          <a:p>
            <a:pPr marL="457200" lvl="0" indent="-342900" algn="l" rtl="0">
              <a:spcBef>
                <a:spcPts val="0"/>
              </a:spcBef>
              <a:spcAft>
                <a:spcPts val="0"/>
              </a:spcAft>
              <a:buSzPts val="1800"/>
              <a:buChar char="●"/>
            </a:pPr>
            <a:r>
              <a:rPr lang="da"/>
              <a:t>Between the associations and the municipality</a:t>
            </a: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Skærmshow (16:9)</PresentationFormat>
  <Paragraphs>74</Paragraphs>
  <Slides>16</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Raleway</vt:lpstr>
      <vt:lpstr>Lato</vt:lpstr>
      <vt:lpstr>Arial</vt:lpstr>
      <vt:lpstr>Roboto</vt:lpstr>
      <vt:lpstr>Swiss</vt:lpstr>
      <vt:lpstr>Frivilligcenter Middelfart</vt:lpstr>
      <vt:lpstr>PowerPoint-præsentation</vt:lpstr>
      <vt:lpstr>Non Governmental Non Profit One center in each municipality In Middelfart 70 members Funded ½ by the Government and ½ by the Municipality 94.000 Euro annually </vt:lpstr>
      <vt:lpstr>Members</vt:lpstr>
      <vt:lpstr>Members</vt:lpstr>
      <vt:lpstr>PowerPoint-præsentation</vt:lpstr>
      <vt:lpstr>Promoting Volunteer Work</vt:lpstr>
      <vt:lpstr>Showing Directions</vt:lpstr>
      <vt:lpstr>Promoting Network</vt:lpstr>
      <vt:lpstr>Building Bridges</vt:lpstr>
      <vt:lpstr>Knowledge Center</vt:lpstr>
      <vt:lpstr>Cooperation with the Municipality</vt:lpstr>
      <vt:lpstr>Support to and development of the associations </vt:lpstr>
      <vt:lpstr>PR - promoting activities and volunteer jobs</vt:lpstr>
      <vt:lpstr>  www.socialkompas.dk = Inclusion, participation and development of the local community  www.socialkompas.dk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Frivilligcenter Middelfart</dc:title>
  <dc:creator>Frivilligcentret Middelfart</dc:creator>
  <cp:lastModifiedBy>Frivilligcentret Middelfart</cp:lastModifiedBy>
  <cp:revision>1</cp:revision>
  <dcterms:modified xsi:type="dcterms:W3CDTF">2023-06-10T18:20:46Z</dcterms:modified>
</cp:coreProperties>
</file>