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sldIdLst>
    <p:sldId id="386" r:id="rId2"/>
    <p:sldId id="402" r:id="rId3"/>
    <p:sldId id="403" r:id="rId4"/>
    <p:sldId id="414" r:id="rId5"/>
    <p:sldId id="420" r:id="rId6"/>
    <p:sldId id="415" r:id="rId7"/>
    <p:sldId id="416" r:id="rId8"/>
    <p:sldId id="399" r:id="rId9"/>
    <p:sldId id="398" r:id="rId10"/>
    <p:sldId id="400" r:id="rId11"/>
    <p:sldId id="387" r:id="rId12"/>
    <p:sldId id="404" r:id="rId13"/>
    <p:sldId id="406" r:id="rId14"/>
    <p:sldId id="407" r:id="rId15"/>
    <p:sldId id="408" r:id="rId16"/>
    <p:sldId id="409" r:id="rId17"/>
    <p:sldId id="411" r:id="rId18"/>
    <p:sldId id="391" r:id="rId19"/>
    <p:sldId id="401" r:id="rId20"/>
    <p:sldId id="389" r:id="rId21"/>
    <p:sldId id="392" r:id="rId22"/>
    <p:sldId id="396" r:id="rId23"/>
    <p:sldId id="397" r:id="rId24"/>
    <p:sldId id="418" r:id="rId25"/>
    <p:sldId id="419" r:id="rId26"/>
    <p:sldId id="417" r:id="rId27"/>
  </p:sldIdLst>
  <p:sldSz cx="9144000" cy="6858000" type="screen4x3"/>
  <p:notesSz cx="6877050" cy="100012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a:srgbClr val="E9EFF7"/>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7" autoAdjust="0"/>
    <p:restoredTop sz="94660" autoAdjust="0"/>
  </p:normalViewPr>
  <p:slideViewPr>
    <p:cSldViewPr>
      <p:cViewPr varScale="1">
        <p:scale>
          <a:sx n="63" d="100"/>
          <a:sy n="63" d="100"/>
        </p:scale>
        <p:origin x="1532" y="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3293" y="-77"/>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da-DK"/>
          </a:p>
        </p:txBody>
      </p:sp>
      <p:sp>
        <p:nvSpPr>
          <p:cNvPr id="3" name="Pladsholder til dato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93DCD850-9D9D-4154-A9BC-6D9A564F792B}" type="datetimeFigureOut">
              <a:rPr lang="da-DK" smtClean="0"/>
              <a:pPr/>
              <a:t>09-10-2019</a:t>
            </a:fld>
            <a:endParaRPr lang="da-DK"/>
          </a:p>
        </p:txBody>
      </p:sp>
      <p:sp>
        <p:nvSpPr>
          <p:cNvPr id="4" name="Pladsholder til diasbillede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da-DK"/>
          </a:p>
        </p:txBody>
      </p:sp>
      <p:sp>
        <p:nvSpPr>
          <p:cNvPr id="5" name="Pladsholder til noter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da-DK"/>
          </a:p>
        </p:txBody>
      </p:sp>
      <p:sp>
        <p:nvSpPr>
          <p:cNvPr id="7" name="Pladsholder til diasnumm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570D742F-399D-4886-8970-DD78786AC5D1}" type="slidenum">
              <a:rPr lang="da-DK" smtClean="0"/>
              <a:pPr/>
              <a:t>‹nr.›</a:t>
            </a:fld>
            <a:endParaRPr lang="da-DK"/>
          </a:p>
        </p:txBody>
      </p:sp>
    </p:spTree>
    <p:extLst>
      <p:ext uri="{BB962C8B-B14F-4D97-AF65-F5344CB8AC3E}">
        <p14:creationId xmlns:p14="http://schemas.microsoft.com/office/powerpoint/2010/main" val="82733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a:t>
            </a:fld>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11</a:t>
            </a:fld>
            <a:endParaRPr lang="da-DK"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12</a:t>
            </a:fld>
            <a:endParaRPr lang="da-DK"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17</a:t>
            </a:fld>
            <a:endParaRPr lang="da-DK"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18</a:t>
            </a:fld>
            <a:endParaRPr lang="da-DK"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19</a:t>
            </a:fld>
            <a:endParaRPr lang="da-DK"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20</a:t>
            </a:fld>
            <a:endParaRPr lang="da-DK"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21</a:t>
            </a:fld>
            <a:endParaRPr lang="da-DK"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22</a:t>
            </a:fld>
            <a:endParaRPr lang="da-DK"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23</a:t>
            </a:fld>
            <a:endParaRPr lang="da-DK"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24</a:t>
            </a:fld>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3</a:t>
            </a:fld>
            <a:endParaRPr lang="da-DK"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26</a:t>
            </a:fld>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4</a:t>
            </a:fld>
            <a:endParaRPr lang="da-DK"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5</a:t>
            </a:fld>
            <a:endParaRPr lang="da-DK" dirty="0"/>
          </a:p>
        </p:txBody>
      </p:sp>
    </p:spTree>
    <p:extLst>
      <p:ext uri="{BB962C8B-B14F-4D97-AF65-F5344CB8AC3E}">
        <p14:creationId xmlns:p14="http://schemas.microsoft.com/office/powerpoint/2010/main" val="105323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6</a:t>
            </a:fld>
            <a:endParaRPr lang="da-DK"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7</a:t>
            </a:fld>
            <a:endParaRPr lang="da-DK"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8</a:t>
            </a:fld>
            <a:endParaRPr lang="da-D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9</a:t>
            </a:fld>
            <a:endParaRPr lang="da-DK"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10</a:t>
            </a:fld>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a-DK"/>
              <a:t>Klik for at redigere titeltypografi i masteren</a:t>
            </a:r>
            <a:endParaRPr kumimoji="0" lang="en-US"/>
          </a:p>
        </p:txBody>
      </p:sp>
      <p:sp>
        <p:nvSpPr>
          <p:cNvPr id="22" name="U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a:t>Klik for at redigere undertiteltypografien i masteren</a:t>
            </a:r>
            <a:endParaRPr kumimoji="0" lang="en-US"/>
          </a:p>
        </p:txBody>
      </p:sp>
      <p:sp>
        <p:nvSpPr>
          <p:cNvPr id="7" name="Pladsholder til dato 6"/>
          <p:cNvSpPr>
            <a:spLocks noGrp="1"/>
          </p:cNvSpPr>
          <p:nvPr>
            <p:ph type="dt" sz="half" idx="10"/>
          </p:nvPr>
        </p:nvSpPr>
        <p:spPr/>
        <p:txBody>
          <a:bodyPr/>
          <a:lstStyle/>
          <a:p>
            <a:fld id="{6F4D6C28-5E2F-4B22-B822-8ABFB9A8A72E}" type="datetime1">
              <a:rPr lang="da-DK" smtClean="0"/>
              <a:t>09-10-2019</a:t>
            </a:fld>
            <a:endParaRPr lang="da-DK"/>
          </a:p>
        </p:txBody>
      </p:sp>
      <p:sp>
        <p:nvSpPr>
          <p:cNvPr id="20" name="Pladsholder til sidefod 19"/>
          <p:cNvSpPr>
            <a:spLocks noGrp="1"/>
          </p:cNvSpPr>
          <p:nvPr>
            <p:ph type="ftr" sz="quarter" idx="11"/>
          </p:nvPr>
        </p:nvSpPr>
        <p:spPr/>
        <p:txBody>
          <a:bodyPr/>
          <a:lstStyle/>
          <a:p>
            <a:endParaRPr lang="da-DK"/>
          </a:p>
        </p:txBody>
      </p:sp>
      <p:sp>
        <p:nvSpPr>
          <p:cNvPr id="10" name="Pladsholder til diasnummer 9"/>
          <p:cNvSpPr>
            <a:spLocks noGrp="1"/>
          </p:cNvSpPr>
          <p:nvPr>
            <p:ph type="sldNum" sz="quarter" idx="12"/>
          </p:nvPr>
        </p:nvSpPr>
        <p:spPr/>
        <p:txBody>
          <a:bodyPr/>
          <a:lstStyle/>
          <a:p>
            <a:fld id="{6BAAE076-7F58-41A9-8F73-CDE9F5E0F14C}" type="slidenum">
              <a:rPr lang="da-DK" smtClean="0"/>
              <a:pPr/>
              <a:t>‹nr.›</a:t>
            </a:fld>
            <a:endParaRPr lang="da-DK"/>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46EA3F1A-D4C8-4AF9-8064-F2EFA8B69F12}" type="datetime1">
              <a:rPr lang="da-DK" smtClean="0"/>
              <a:t>09-10-2019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58000" y="274639"/>
            <a:ext cx="1828800" cy="5851525"/>
          </a:xfrm>
        </p:spPr>
        <p:txBody>
          <a:bodyPr vert="eaVert"/>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a:xfrm>
            <a:off x="1143000" y="274640"/>
            <a:ext cx="5562600" cy="5851525"/>
          </a:xfrm>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AB2F8A8F-4C1E-470E-B421-B4BA8B36B808}" type="datetime1">
              <a:rPr lang="da-DK" smtClean="0"/>
              <a:t>09-10-2019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D0F563FB-E414-407E-B63B-DBF976752D3D}" type="datetime1">
              <a:rPr lang="da-DK" smtClean="0"/>
              <a:t>09-10-2019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a:t>Klik for at redigere typografi i masteren</a:t>
            </a:r>
          </a:p>
        </p:txBody>
      </p:sp>
      <p:sp>
        <p:nvSpPr>
          <p:cNvPr id="4" name="Pladsholder til dato 3"/>
          <p:cNvSpPr>
            <a:spLocks noGrp="1"/>
          </p:cNvSpPr>
          <p:nvPr>
            <p:ph type="dt" sz="half" idx="10"/>
          </p:nvPr>
        </p:nvSpPr>
        <p:spPr/>
        <p:txBody>
          <a:bodyPr/>
          <a:lstStyle/>
          <a:p>
            <a:fld id="{F297D745-0AA3-44C4-96F8-F4486FD65A83}" type="datetime1">
              <a:rPr lang="da-DK" smtClean="0"/>
              <a:t>09-10-2019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
        <p:nvSpPr>
          <p:cNvPr id="10" name="Rektangel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da-DK"/>
              <a:t>Klik for at redigere titeltypografi i masteren</a:t>
            </a:r>
            <a:endParaRPr kumimoji="0" lang="en-US"/>
          </a:p>
        </p:txBody>
      </p:sp>
      <p:sp>
        <p:nvSpPr>
          <p:cNvPr id="3" name="Pladsholder til ind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ind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58E91238-D37C-493C-9825-322DC965573B}" type="datetime1">
              <a:rPr lang="da-DK" smtClean="0"/>
              <a:t>09-10-2019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4" name="Pladsholder til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5" name="Pladsholder til ind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6" name="Pladsholder til ind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7" name="Pladsholder til dato 6"/>
          <p:cNvSpPr>
            <a:spLocks noGrp="1"/>
          </p:cNvSpPr>
          <p:nvPr>
            <p:ph type="dt" sz="half" idx="10"/>
          </p:nvPr>
        </p:nvSpPr>
        <p:spPr/>
        <p:txBody>
          <a:bodyPr/>
          <a:lstStyle/>
          <a:p>
            <a:fld id="{32395B30-0CC7-4F95-A410-23EE69634CE1}" type="datetime1">
              <a:rPr lang="da-DK" smtClean="0"/>
              <a:t>09-10-2019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da-DK"/>
              <a:t>Klik for at redigere titeltypografi i masteren</a:t>
            </a:r>
            <a:endParaRPr kumimoji="0" lang="en-US"/>
          </a:p>
        </p:txBody>
      </p:sp>
      <p:sp>
        <p:nvSpPr>
          <p:cNvPr id="3" name="Pladsholder til dato 2"/>
          <p:cNvSpPr>
            <a:spLocks noGrp="1"/>
          </p:cNvSpPr>
          <p:nvPr>
            <p:ph type="dt" sz="half" idx="10"/>
          </p:nvPr>
        </p:nvSpPr>
        <p:spPr/>
        <p:txBody>
          <a:bodyPr/>
          <a:lstStyle/>
          <a:p>
            <a:fld id="{BC1114D1-5812-4225-ABE9-7F382871B0D7}" type="datetime1">
              <a:rPr lang="da-DK" smtClean="0"/>
              <a:t>09-10-2019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ktangel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Pladsholder til dato 1"/>
          <p:cNvSpPr>
            <a:spLocks noGrp="1"/>
          </p:cNvSpPr>
          <p:nvPr>
            <p:ph type="dt" sz="half" idx="10"/>
          </p:nvPr>
        </p:nvSpPr>
        <p:spPr/>
        <p:txBody>
          <a:bodyPr/>
          <a:lstStyle/>
          <a:p>
            <a:fld id="{D0682CF6-15B2-43FE-BF26-A77FC687B631}" type="datetime1">
              <a:rPr lang="da-DK" smtClean="0"/>
              <a:t>09-10-2019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BAAE076-7F58-41A9-8F73-CDE9F5E0F14C}" type="slidenum">
              <a:rPr lang="da-DK" smtClean="0"/>
              <a:pPr/>
              <a:t>‹nr.›</a:t>
            </a:fld>
            <a:endParaRPr lang="da-DK"/>
          </a:p>
        </p:txBody>
      </p:sp>
      <p:sp>
        <p:nvSpPr>
          <p:cNvPr id="6" name="Rektangel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a-DK"/>
              <a:t>Klik for at redigere titeltypografi i masteren</a:t>
            </a:r>
            <a:endParaRPr kumimoji="0" lang="en-US"/>
          </a:p>
        </p:txBody>
      </p:sp>
      <p:sp>
        <p:nvSpPr>
          <p:cNvPr id="3" name="Pladsholder til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a-DK"/>
              <a:t>Klik for at redigere typografi i masteren</a:t>
            </a:r>
          </a:p>
        </p:txBody>
      </p:sp>
      <p:sp>
        <p:nvSpPr>
          <p:cNvPr id="4" name="Pladsholder til ind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AF249700-FB7B-4FF7-9CAC-2F2028F213A1}" type="datetime1">
              <a:rPr lang="da-DK" smtClean="0"/>
              <a:t>09-10-2019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a-DK"/>
              <a:t>Klik for at redigere titeltypografi i masteren</a:t>
            </a:r>
            <a:endParaRPr kumimoji="0" lang="en-US"/>
          </a:p>
        </p:txBody>
      </p:sp>
      <p:sp>
        <p:nvSpPr>
          <p:cNvPr id="5" name="Pladsholder til dato 4"/>
          <p:cNvSpPr>
            <a:spLocks noGrp="1"/>
          </p:cNvSpPr>
          <p:nvPr>
            <p:ph type="dt" sz="half" idx="10"/>
          </p:nvPr>
        </p:nvSpPr>
        <p:spPr/>
        <p:txBody>
          <a:bodyPr/>
          <a:lstStyle/>
          <a:p>
            <a:fld id="{9E6A1595-F28F-493C-8F53-6FB400E508BF}" type="datetime1">
              <a:rPr lang="da-DK" smtClean="0"/>
              <a:t>09-10-2019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BAAE076-7F58-41A9-8F73-CDE9F5E0F14C}" type="slidenum">
              <a:rPr lang="da-DK" smtClean="0"/>
              <a:pPr/>
              <a:t>‹nr.›</a:t>
            </a:fld>
            <a:endParaRPr lang="da-DK"/>
          </a:p>
        </p:txBody>
      </p:sp>
      <p:sp>
        <p:nvSpPr>
          <p:cNvPr id="8"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ladsholder til bille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a-DK"/>
              <a:t>Klik på ikonet for at tilføje et billede</a:t>
            </a:r>
            <a:endParaRPr kumimoji="0" lang="en-US" dirty="0"/>
          </a:p>
        </p:txBody>
      </p:sp>
      <p:sp>
        <p:nvSpPr>
          <p:cNvPr id="9" name="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Pladsholder til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a-DK"/>
              <a:t>Klik for at redigere typografi i masteren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Kran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Pladsholder til titel 4"/>
          <p:cNvSpPr>
            <a:spLocks noGrp="1"/>
          </p:cNvSpPr>
          <p:nvPr>
            <p:ph type="title"/>
          </p:nvPr>
        </p:nvSpPr>
        <p:spPr>
          <a:xfrm>
            <a:off x="1435608" y="274638"/>
            <a:ext cx="7498080" cy="1143000"/>
          </a:xfrm>
          <a:prstGeom prst="rect">
            <a:avLst/>
          </a:prstGeom>
        </p:spPr>
        <p:txBody>
          <a:bodyPr anchor="ctr">
            <a:normAutofit/>
          </a:bodyPr>
          <a:lstStyle/>
          <a:p>
            <a:r>
              <a:rPr kumimoji="0" lang="da-DK"/>
              <a:t>Klik for at redigere titeltypografi i masteren</a:t>
            </a:r>
            <a:endParaRPr kumimoji="0" lang="en-US"/>
          </a:p>
        </p:txBody>
      </p:sp>
      <p:sp>
        <p:nvSpPr>
          <p:cNvPr id="9" name="Pladsholder til teks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da-DK"/>
              <a:t>Klik for at redigere typografi i masteren</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24" name="Pladsholder til dato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ABB08F-D0B8-438C-B560-C3655A5ADC96}" type="datetime1">
              <a:rPr lang="da-DK" smtClean="0"/>
              <a:t>09-10-2019</a:t>
            </a:fld>
            <a:endParaRPr lang="da-DK"/>
          </a:p>
        </p:txBody>
      </p:sp>
      <p:sp>
        <p:nvSpPr>
          <p:cNvPr id="10" name="Pladsholder til sidefod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a-DK"/>
          </a:p>
        </p:txBody>
      </p:sp>
      <p:sp>
        <p:nvSpPr>
          <p:cNvPr id="22" name="Pladsholder til dias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BAAE076-7F58-41A9-8F73-CDE9F5E0F14C}" type="slidenum">
              <a:rPr lang="da-DK" smtClean="0"/>
              <a:pPr/>
              <a:t>‹nr.›</a:t>
            </a:fld>
            <a:endParaRPr lang="da-DK"/>
          </a:p>
        </p:txBody>
      </p:sp>
      <p:sp>
        <p:nvSpPr>
          <p:cNvPr id="15" name="Rektangel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i.dk/fakta-og-cases/innovationstilgange/samskabel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cviden.dk/portal/da/persons/jens-ulrich(2b2275ba-c70e-48ba-bc73-8460bfbf2a01)/publication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5"/>
          <p:cNvSpPr txBox="1"/>
          <p:nvPr/>
        </p:nvSpPr>
        <p:spPr>
          <a:xfrm>
            <a:off x="5724128" y="5661248"/>
            <a:ext cx="2592288" cy="769441"/>
          </a:xfrm>
          <a:prstGeom prst="rect">
            <a:avLst/>
          </a:prstGeom>
          <a:noFill/>
        </p:spPr>
        <p:txBody>
          <a:bodyPr wrap="square" rtlCol="0">
            <a:spAutoFit/>
          </a:bodyPr>
          <a:lstStyle/>
          <a:p>
            <a:r>
              <a:rPr lang="da-DK" sz="3200" b="1" dirty="0">
                <a:solidFill>
                  <a:schemeClr val="tx1">
                    <a:lumMod val="65000"/>
                    <a:lumOff val="35000"/>
                  </a:schemeClr>
                </a:solidFill>
                <a:latin typeface="Arial" pitchFamily="34" charset="0"/>
                <a:cs typeface="Arial" pitchFamily="34" charset="0"/>
              </a:rPr>
              <a:t>Interfolk</a:t>
            </a:r>
          </a:p>
          <a:p>
            <a:r>
              <a:rPr lang="da-DK" sz="1200" b="1" dirty="0">
                <a:solidFill>
                  <a:schemeClr val="tx1">
                    <a:lumMod val="65000"/>
                    <a:lumOff val="35000"/>
                  </a:schemeClr>
                </a:solidFill>
                <a:latin typeface="Arial" pitchFamily="34" charset="0"/>
                <a:cs typeface="Arial" pitchFamily="34" charset="0"/>
              </a:rPr>
              <a:t> </a:t>
            </a:r>
            <a:r>
              <a:rPr lang="da-DK" sz="1050" b="1" dirty="0">
                <a:solidFill>
                  <a:schemeClr val="tx1">
                    <a:lumMod val="65000"/>
                    <a:lumOff val="35000"/>
                  </a:schemeClr>
                </a:solidFill>
                <a:latin typeface="Arial" pitchFamily="34" charset="0"/>
                <a:cs typeface="Arial" pitchFamily="34" charset="0"/>
              </a:rPr>
              <a:t>Institute for Civil Society    </a:t>
            </a:r>
          </a:p>
        </p:txBody>
      </p:sp>
      <p:pic>
        <p:nvPicPr>
          <p:cNvPr id="7" name="Billede 6" descr="rapport_logo, lille.jpg"/>
          <p:cNvPicPr>
            <a:picLocks noChangeAspect="1"/>
          </p:cNvPicPr>
          <p:nvPr/>
        </p:nvPicPr>
        <p:blipFill>
          <a:blip r:embed="rId2" cstate="print"/>
          <a:stretch>
            <a:fillRect/>
          </a:stretch>
        </p:blipFill>
        <p:spPr>
          <a:xfrm>
            <a:off x="7668344" y="5806176"/>
            <a:ext cx="568862" cy="576063"/>
          </a:xfrm>
          <a:prstGeom prst="rect">
            <a:avLst/>
          </a:prstGeom>
        </p:spPr>
      </p:pic>
      <p:sp>
        <p:nvSpPr>
          <p:cNvPr id="9" name="Rektangel 8"/>
          <p:cNvSpPr/>
          <p:nvPr/>
        </p:nvSpPr>
        <p:spPr>
          <a:xfrm>
            <a:off x="1043608" y="1461190"/>
            <a:ext cx="7272808" cy="1275698"/>
          </a:xfrm>
          <a:prstGeom prst="rect">
            <a:avLst/>
          </a:prstGeom>
          <a:solidFill>
            <a:schemeClr val="accent3">
              <a:lumMod val="40000"/>
              <a:lumOff val="60000"/>
            </a:schemeClr>
          </a:solidFill>
          <a:ln>
            <a:solidFill>
              <a:schemeClr val="tx2"/>
            </a:solidFill>
          </a:ln>
        </p:spPr>
        <p:txBody>
          <a:bodyPr wrap="square" tIns="144000" bIns="144000">
            <a:spAutoFit/>
          </a:bodyPr>
          <a:lstStyle/>
          <a:p>
            <a:pPr algn="ctr"/>
            <a:r>
              <a:rPr lang="en-GB" sz="2000" b="1" i="1" dirty="0">
                <a:solidFill>
                  <a:schemeClr val="tx2"/>
                </a:solidFill>
              </a:rPr>
              <a:t>Good practice of co-creation:</a:t>
            </a:r>
            <a:endParaRPr lang="da-DK" sz="2000" dirty="0">
              <a:solidFill>
                <a:schemeClr val="tx2"/>
              </a:solidFill>
            </a:endParaRPr>
          </a:p>
          <a:p>
            <a:pPr algn="ctr"/>
            <a:r>
              <a:rPr lang="en-GB" sz="2000" b="1" dirty="0">
                <a:solidFill>
                  <a:schemeClr val="tx2"/>
                </a:solidFill>
              </a:rPr>
              <a:t>3-day European pilot course </a:t>
            </a:r>
            <a:endParaRPr lang="da-DK" sz="2000" dirty="0">
              <a:solidFill>
                <a:schemeClr val="tx2"/>
              </a:solidFill>
            </a:endParaRPr>
          </a:p>
          <a:p>
            <a:pPr algn="ctr"/>
            <a:r>
              <a:rPr lang="en-GB" sz="2000" b="1" dirty="0">
                <a:solidFill>
                  <a:schemeClr val="tx2"/>
                </a:solidFill>
              </a:rPr>
              <a:t>9 – 11 October 2019 in Copenhagen</a:t>
            </a:r>
            <a:r>
              <a:rPr lang="en-GB" sz="2400" dirty="0"/>
              <a:t>	</a:t>
            </a:r>
            <a:endParaRPr lang="da-DK" sz="2400" dirty="0"/>
          </a:p>
        </p:txBody>
      </p:sp>
      <p:sp>
        <p:nvSpPr>
          <p:cNvPr id="1027" name="Rectangle 3"/>
          <p:cNvSpPr>
            <a:spLocks noChangeArrowheads="1"/>
          </p:cNvSpPr>
          <p:nvPr/>
        </p:nvSpPr>
        <p:spPr bwMode="auto">
          <a:xfrm>
            <a:off x="1079612" y="3176455"/>
            <a:ext cx="7272808" cy="1121809"/>
          </a:xfrm>
          <a:prstGeom prst="rect">
            <a:avLst/>
          </a:prstGeom>
          <a:solidFill>
            <a:srgbClr val="D6E3BC"/>
          </a:solidFill>
          <a:ln w="9525">
            <a:solidFill>
              <a:schemeClr val="accent1"/>
            </a:solidFill>
            <a:miter lim="800000"/>
            <a:headEnd/>
            <a:tailEnd/>
          </a:ln>
          <a:effectLst/>
        </p:spPr>
        <p:txBody>
          <a:bodyPr vert="horz" wrap="square" lIns="91440" tIns="144000" rIns="91440" bIns="144000" numCol="1" anchor="ctr" anchorCtr="0" compatLnSpc="1">
            <a:prstTxWarp prst="textNoShape">
              <a:avLst/>
            </a:prstTxWarp>
            <a:spAutoFit/>
          </a:bodyPr>
          <a:lstStyle/>
          <a:p>
            <a:pPr algn="ctr" fontAlgn="base">
              <a:spcBef>
                <a:spcPts val="600"/>
              </a:spcBef>
              <a:tabLst>
                <a:tab pos="227013" algn="l"/>
              </a:tabLst>
            </a:pPr>
            <a:r>
              <a:rPr lang="en-GB" sz="2000" b="1" dirty="0">
                <a:solidFill>
                  <a:schemeClr val="tx2"/>
                </a:solidFill>
              </a:rPr>
              <a:t>1</a:t>
            </a:r>
            <a:r>
              <a:rPr lang="en-GB" sz="2000" b="1" baseline="30000" dirty="0">
                <a:solidFill>
                  <a:schemeClr val="tx2"/>
                </a:solidFill>
              </a:rPr>
              <a:t>st</a:t>
            </a:r>
            <a:r>
              <a:rPr lang="en-GB" sz="2000" b="1" dirty="0">
                <a:solidFill>
                  <a:schemeClr val="tx2"/>
                </a:solidFill>
              </a:rPr>
              <a:t> day: 14:30 – 15:00 / presentation</a:t>
            </a:r>
          </a:p>
          <a:p>
            <a:pPr algn="ctr" fontAlgn="base">
              <a:spcBef>
                <a:spcPts val="1200"/>
              </a:spcBef>
              <a:tabLst>
                <a:tab pos="227013" algn="l"/>
              </a:tabLst>
            </a:pPr>
            <a:r>
              <a:rPr lang="en-GB" sz="2400" b="1" dirty="0">
                <a:solidFill>
                  <a:schemeClr val="tx2"/>
                </a:solidFill>
              </a:rPr>
              <a:t>Project idea and innovative value of co-creation</a:t>
            </a:r>
          </a:p>
        </p:txBody>
      </p:sp>
      <p:sp>
        <p:nvSpPr>
          <p:cNvPr id="10" name="Tekstboks 9"/>
          <p:cNvSpPr txBox="1"/>
          <p:nvPr/>
        </p:nvSpPr>
        <p:spPr>
          <a:xfrm>
            <a:off x="4716016" y="5301208"/>
            <a:ext cx="3600400" cy="369332"/>
          </a:xfrm>
          <a:prstGeom prst="rect">
            <a:avLst/>
          </a:prstGeom>
          <a:noFill/>
        </p:spPr>
        <p:txBody>
          <a:bodyPr wrap="square" rtlCol="0">
            <a:spAutoFit/>
          </a:bodyPr>
          <a:lstStyle/>
          <a:p>
            <a:pPr lvl="0" algn="r">
              <a:spcBef>
                <a:spcPct val="0"/>
              </a:spcBef>
            </a:pPr>
            <a:r>
              <a:rPr lang="da-DK" b="1" dirty="0">
                <a:solidFill>
                  <a:schemeClr val="tx1">
                    <a:lumMod val="65000"/>
                    <a:lumOff val="35000"/>
                  </a:schemeClr>
                </a:solidFill>
                <a:effectLst>
                  <a:outerShdw blurRad="50000" dist="30000" dir="5400000" algn="tl" rotWithShape="0">
                    <a:srgbClr val="000000">
                      <a:alpha val="30000"/>
                    </a:srgbClr>
                  </a:outerShdw>
                </a:effectLst>
                <a:latin typeface="Arial" pitchFamily="34" charset="0"/>
                <a:cs typeface="Arial" pitchFamily="34" charset="0"/>
              </a:rPr>
              <a:t>   </a:t>
            </a:r>
            <a:r>
              <a:rPr lang="da-DK" sz="1700" b="1" dirty="0">
                <a:solidFill>
                  <a:schemeClr val="tx1">
                    <a:lumMod val="65000"/>
                    <a:lumOff val="35000"/>
                  </a:schemeClr>
                </a:solidFill>
                <a:effectLst>
                  <a:outerShdw blurRad="50000" dist="30000" dir="5400000" algn="tl" rotWithShape="0">
                    <a:srgbClr val="000000">
                      <a:alpha val="30000"/>
                    </a:srgbClr>
                  </a:outerShdw>
                </a:effectLst>
                <a:latin typeface="Arial" pitchFamily="34" charset="0"/>
                <a:cs typeface="Arial" pitchFamily="34" charset="0"/>
              </a:rPr>
              <a:t>Hans Jørgen Vodsgaard</a:t>
            </a:r>
          </a:p>
        </p:txBody>
      </p:sp>
      <p:sp>
        <p:nvSpPr>
          <p:cNvPr id="8" name="Pladsholder til diasnummer 7"/>
          <p:cNvSpPr>
            <a:spLocks noGrp="1"/>
          </p:cNvSpPr>
          <p:nvPr>
            <p:ph type="sldNum" sz="quarter" idx="12"/>
          </p:nvPr>
        </p:nvSpPr>
        <p:spPr/>
        <p:txBody>
          <a:bodyPr/>
          <a:lstStyle/>
          <a:p>
            <a:fld id="{6BAAE076-7F58-41A9-8F73-CDE9F5E0F14C}" type="slidenum">
              <a:rPr lang="da-DK" smtClean="0"/>
              <a:pPr/>
              <a:t>1</a:t>
            </a:fld>
            <a:endParaRPr lang="da-DK" dirty="0"/>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32655"/>
            <a:ext cx="7272808" cy="7332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a:t>       Background 2010s </a:t>
            </a:r>
            <a:r>
              <a:rPr lang="en-GB" sz="2400" dirty="0"/>
              <a:t>- current transition period </a:t>
            </a:r>
          </a:p>
        </p:txBody>
      </p:sp>
      <p:sp>
        <p:nvSpPr>
          <p:cNvPr id="10" name="Pladsholder til indhold 9"/>
          <p:cNvSpPr>
            <a:spLocks noGrp="1"/>
          </p:cNvSpPr>
          <p:nvPr>
            <p:ph idx="1"/>
          </p:nvPr>
        </p:nvSpPr>
        <p:spPr>
          <a:xfrm>
            <a:off x="791072" y="1268760"/>
            <a:ext cx="7992888" cy="4320480"/>
          </a:xfrm>
        </p:spPr>
        <p:txBody>
          <a:bodyPr>
            <a:noAutofit/>
          </a:bodyPr>
          <a:lstStyle/>
          <a:p>
            <a:pPr marL="0" indent="0">
              <a:lnSpc>
                <a:spcPct val="114000"/>
              </a:lnSpc>
              <a:spcBef>
                <a:spcPts val="0"/>
              </a:spcBef>
              <a:buNone/>
            </a:pPr>
            <a:r>
              <a:rPr lang="en-GB" sz="1600" dirty="0">
                <a:latin typeface="Arial" pitchFamily="34" charset="0"/>
                <a:cs typeface="Arial" pitchFamily="34" charset="0"/>
              </a:rPr>
              <a:t>Neo-liberal – neo-conservative – neo-social-democracy – neo-left (identity policy)</a:t>
            </a:r>
          </a:p>
          <a:p>
            <a:pPr marL="0" indent="0">
              <a:lnSpc>
                <a:spcPct val="114000"/>
              </a:lnSpc>
              <a:spcBef>
                <a:spcPts val="0"/>
              </a:spcBef>
              <a:buNone/>
            </a:pPr>
            <a:r>
              <a:rPr lang="en-GB" sz="1600" dirty="0">
                <a:latin typeface="Arial" pitchFamily="34" charset="0"/>
                <a:cs typeface="Arial" pitchFamily="34" charset="0"/>
              </a:rPr>
              <a:t>Populism and neo-nationalism at the left, middle and right </a:t>
            </a:r>
          </a:p>
          <a:p>
            <a:pPr marL="274320" lvl="1" indent="0">
              <a:lnSpc>
                <a:spcPct val="114000"/>
              </a:lnSpc>
              <a:buNone/>
            </a:pPr>
            <a:r>
              <a:rPr lang="en-GB" sz="1500" dirty="0">
                <a:latin typeface="Arial" pitchFamily="34" charset="0"/>
                <a:cs typeface="Arial" pitchFamily="34" charset="0"/>
              </a:rPr>
              <a:t>9/11 (2001): new conflicts </a:t>
            </a:r>
          </a:p>
          <a:p>
            <a:pPr marL="274320" lvl="1" indent="0">
              <a:lnSpc>
                <a:spcPct val="114000"/>
              </a:lnSpc>
              <a:spcBef>
                <a:spcPts val="0"/>
              </a:spcBef>
              <a:buNone/>
            </a:pPr>
            <a:r>
              <a:rPr lang="en-GB" sz="1500" b="1" dirty="0">
                <a:latin typeface="Arial" pitchFamily="34" charset="0"/>
                <a:cs typeface="Arial" pitchFamily="34" charset="0"/>
              </a:rPr>
              <a:t>2007-2009: Financial crises</a:t>
            </a:r>
          </a:p>
          <a:p>
            <a:pPr marL="274320" lvl="1" indent="0">
              <a:lnSpc>
                <a:spcPct val="114000"/>
              </a:lnSpc>
              <a:spcBef>
                <a:spcPts val="0"/>
              </a:spcBef>
              <a:buNone/>
            </a:pPr>
            <a:r>
              <a:rPr lang="en-GB" sz="1500" dirty="0">
                <a:latin typeface="Arial" pitchFamily="34" charset="0"/>
                <a:cs typeface="Arial" pitchFamily="34" charset="0"/>
              </a:rPr>
              <a:t>August 2015: Immigrant crisis / Merkel, </a:t>
            </a:r>
            <a:r>
              <a:rPr lang="da-DK" sz="1500" dirty="0" err="1">
                <a:latin typeface="Arial" pitchFamily="34" charset="0"/>
                <a:cs typeface="Arial" pitchFamily="34" charset="0"/>
              </a:rPr>
              <a:t>Wir</a:t>
            </a:r>
            <a:r>
              <a:rPr lang="da-DK" sz="1500" dirty="0">
                <a:latin typeface="Arial" pitchFamily="34" charset="0"/>
                <a:cs typeface="Arial" pitchFamily="34" charset="0"/>
              </a:rPr>
              <a:t> </a:t>
            </a:r>
            <a:r>
              <a:rPr lang="da-DK" sz="1500" dirty="0" err="1">
                <a:latin typeface="Arial" pitchFamily="34" charset="0"/>
                <a:cs typeface="Arial" pitchFamily="34" charset="0"/>
              </a:rPr>
              <a:t>schaffen</a:t>
            </a:r>
            <a:r>
              <a:rPr lang="da-DK" sz="1500" dirty="0">
                <a:latin typeface="Arial" pitchFamily="34" charset="0"/>
                <a:cs typeface="Arial" pitchFamily="34" charset="0"/>
              </a:rPr>
              <a:t> das </a:t>
            </a:r>
            <a:endParaRPr lang="en-GB" sz="1500" dirty="0">
              <a:latin typeface="Arial" pitchFamily="34" charset="0"/>
              <a:cs typeface="Arial" pitchFamily="34" charset="0"/>
            </a:endParaRPr>
          </a:p>
          <a:p>
            <a:pPr marL="0" indent="0">
              <a:lnSpc>
                <a:spcPct val="114000"/>
              </a:lnSpc>
              <a:spcBef>
                <a:spcPts val="1200"/>
              </a:spcBef>
              <a:buNone/>
            </a:pPr>
            <a:r>
              <a:rPr lang="en-GB" sz="1600" b="1" dirty="0">
                <a:latin typeface="Arial" pitchFamily="34" charset="0"/>
                <a:cs typeface="Arial" pitchFamily="34" charset="0"/>
              </a:rPr>
              <a:t>2010s</a:t>
            </a:r>
          </a:p>
          <a:p>
            <a:pPr marL="0" indent="0">
              <a:lnSpc>
                <a:spcPct val="114000"/>
              </a:lnSpc>
              <a:spcBef>
                <a:spcPts val="0"/>
              </a:spcBef>
              <a:buNone/>
            </a:pPr>
            <a:r>
              <a:rPr lang="en-GB" sz="1600" dirty="0">
                <a:latin typeface="Arial" pitchFamily="34" charset="0"/>
                <a:cs typeface="Arial" pitchFamily="34" charset="0"/>
              </a:rPr>
              <a:t>Limits for Globalisation &amp; the Competitive State  / </a:t>
            </a:r>
          </a:p>
          <a:p>
            <a:pPr marL="0" indent="0">
              <a:lnSpc>
                <a:spcPct val="114000"/>
              </a:lnSpc>
              <a:spcBef>
                <a:spcPts val="0"/>
              </a:spcBef>
              <a:buNone/>
            </a:pPr>
            <a:r>
              <a:rPr lang="en-GB" sz="1600" dirty="0">
                <a:latin typeface="Arial" pitchFamily="34" charset="0"/>
                <a:cs typeface="Arial" pitchFamily="34" charset="0"/>
              </a:rPr>
              <a:t>democratic demands of national sovereignty </a:t>
            </a:r>
          </a:p>
          <a:p>
            <a:pPr marL="0" indent="0">
              <a:lnSpc>
                <a:spcPct val="114000"/>
              </a:lnSpc>
              <a:buNone/>
            </a:pPr>
            <a:r>
              <a:rPr lang="en-GB" sz="1600" dirty="0">
                <a:latin typeface="Arial" pitchFamily="34" charset="0"/>
                <a:cs typeface="Arial" pitchFamily="34" charset="0"/>
              </a:rPr>
              <a:t>New welfare state on the agenda &amp; empowerment of civil society </a:t>
            </a:r>
          </a:p>
          <a:p>
            <a:pPr marL="0" indent="0">
              <a:lnSpc>
                <a:spcPct val="114000"/>
              </a:lnSpc>
              <a:spcBef>
                <a:spcPts val="0"/>
              </a:spcBef>
              <a:buNone/>
            </a:pPr>
            <a:r>
              <a:rPr lang="en-GB" sz="1600" b="1" dirty="0">
                <a:latin typeface="Arial" pitchFamily="34" charset="0"/>
                <a:cs typeface="Arial" pitchFamily="34" charset="0"/>
              </a:rPr>
              <a:t>From New Public management to New Public Governance </a:t>
            </a:r>
          </a:p>
          <a:p>
            <a:pPr marL="0" indent="0">
              <a:lnSpc>
                <a:spcPct val="125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a:buNone/>
            </a:pPr>
            <a:endParaRPr lang="en-GB" sz="1600" dirty="0">
              <a:latin typeface="Arial" pitchFamily="34" charset="0"/>
              <a:cs typeface="Arial" pitchFamily="34" charset="0"/>
            </a:endParaRPr>
          </a:p>
          <a:p>
            <a:pPr>
              <a:buNone/>
            </a:pPr>
            <a:endParaRPr lang="en-GB" sz="2000" b="1"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10</a:t>
            </a:fld>
            <a:endParaRPr lang="da-DK" b="1" dirty="0">
              <a:solidFill>
                <a:schemeClr val="tx2"/>
              </a:solidFill>
            </a:endParaRPr>
          </a:p>
        </p:txBody>
      </p:sp>
      <p:pic>
        <p:nvPicPr>
          <p:cNvPr id="8" name="Billede 7" descr="Miro, The wall of the moon, 1958.JPG"/>
          <p:cNvPicPr>
            <a:picLocks noChangeAspect="1"/>
          </p:cNvPicPr>
          <p:nvPr/>
        </p:nvPicPr>
        <p:blipFill>
          <a:blip r:embed="rId3" cstate="print"/>
          <a:stretch>
            <a:fillRect/>
          </a:stretch>
        </p:blipFill>
        <p:spPr>
          <a:xfrm>
            <a:off x="2339752" y="4725144"/>
            <a:ext cx="4176464" cy="15908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a:t>        The last years a collaborative turn </a:t>
            </a:r>
          </a:p>
        </p:txBody>
      </p:sp>
      <p:sp>
        <p:nvSpPr>
          <p:cNvPr id="10" name="Pladsholder til indhold 9"/>
          <p:cNvSpPr>
            <a:spLocks noGrp="1"/>
          </p:cNvSpPr>
          <p:nvPr>
            <p:ph idx="1"/>
          </p:nvPr>
        </p:nvSpPr>
        <p:spPr>
          <a:xfrm>
            <a:off x="899592" y="1412776"/>
            <a:ext cx="8074144" cy="5040560"/>
          </a:xfrm>
        </p:spPr>
        <p:txBody>
          <a:bodyPr>
            <a:noAutofit/>
          </a:bodyPr>
          <a:lstStyle/>
          <a:p>
            <a:pPr marL="0" indent="0">
              <a:lnSpc>
                <a:spcPct val="125000"/>
              </a:lnSpc>
              <a:spcBef>
                <a:spcPts val="0"/>
              </a:spcBef>
              <a:buNone/>
            </a:pPr>
            <a:r>
              <a:rPr lang="en-GB" sz="1600" dirty="0">
                <a:latin typeface="Arial" pitchFamily="34" charset="0"/>
                <a:cs typeface="Arial" pitchFamily="34" charset="0"/>
              </a:rPr>
              <a:t>The concept "co-creation" (in Danish “</a:t>
            </a:r>
            <a:r>
              <a:rPr lang="en-GB" sz="1600" dirty="0" err="1">
                <a:latin typeface="Arial" pitchFamily="34" charset="0"/>
                <a:cs typeface="Arial" pitchFamily="34" charset="0"/>
              </a:rPr>
              <a:t>samskabelse</a:t>
            </a:r>
            <a:r>
              <a:rPr lang="en-GB" sz="1600" dirty="0">
                <a:latin typeface="Arial" pitchFamily="34" charset="0"/>
                <a:cs typeface="Arial" pitchFamily="34" charset="0"/>
              </a:rPr>
              <a:t>” </a:t>
            </a:r>
            <a:r>
              <a:rPr lang="en-GB" sz="1400" dirty="0">
                <a:latin typeface="Arial" pitchFamily="34" charset="0"/>
                <a:cs typeface="Arial" pitchFamily="34" charset="0"/>
              </a:rPr>
              <a:t>– if you wish to search at the internet) </a:t>
            </a:r>
          </a:p>
          <a:p>
            <a:pPr marL="360000" indent="-360000">
              <a:lnSpc>
                <a:spcPct val="125000"/>
              </a:lnSpc>
              <a:spcBef>
                <a:spcPts val="0"/>
              </a:spcBef>
            </a:pPr>
            <a:r>
              <a:rPr lang="en-GB" sz="1600" dirty="0">
                <a:latin typeface="Arial" pitchFamily="34" charset="0"/>
                <a:cs typeface="Arial" pitchFamily="34" charset="0"/>
              </a:rPr>
              <a:t>has the last years marked the municipal agenda for the delivery of welfare services, both in Denmark and other Western European and Nordic countries. </a:t>
            </a:r>
          </a:p>
          <a:p>
            <a:pPr marL="0" indent="0">
              <a:lnSpc>
                <a:spcPct val="125000"/>
              </a:lnSpc>
              <a:spcBef>
                <a:spcPts val="0"/>
              </a:spcBef>
              <a:buNone/>
            </a:pPr>
            <a:endParaRPr lang="en-GB" sz="1600" dirty="0">
              <a:latin typeface="Arial" pitchFamily="34" charset="0"/>
              <a:cs typeface="Arial" pitchFamily="34" charset="0"/>
            </a:endParaRPr>
          </a:p>
          <a:p>
            <a:pPr marL="0" indent="0">
              <a:lnSpc>
                <a:spcPct val="125000"/>
              </a:lnSpc>
              <a:spcBef>
                <a:spcPts val="0"/>
              </a:spcBef>
              <a:buNone/>
            </a:pPr>
            <a:r>
              <a:rPr lang="en-GB" sz="1600" dirty="0">
                <a:latin typeface="Arial" pitchFamily="34" charset="0"/>
                <a:cs typeface="Arial" pitchFamily="34" charset="0"/>
              </a:rPr>
              <a:t>It seems like a "collaborative turn" –  as a new mantra </a:t>
            </a:r>
          </a:p>
          <a:p>
            <a:pPr marL="0" indent="0">
              <a:lnSpc>
                <a:spcPct val="125000"/>
              </a:lnSpc>
              <a:spcBef>
                <a:spcPts val="0"/>
              </a:spcBef>
              <a:buNone/>
            </a:pPr>
            <a:r>
              <a:rPr lang="en-GB" sz="1600" dirty="0">
                <a:latin typeface="Arial" pitchFamily="34" charset="0"/>
                <a:cs typeface="Arial" pitchFamily="34" charset="0"/>
              </a:rPr>
              <a:t>used by municipal employees and politicians for new initiatives such as</a:t>
            </a:r>
          </a:p>
          <a:p>
            <a:pPr marL="360000" indent="-360000">
              <a:lnSpc>
                <a:spcPct val="125000"/>
              </a:lnSpc>
              <a:spcBef>
                <a:spcPts val="0"/>
              </a:spcBef>
            </a:pPr>
            <a:r>
              <a:rPr lang="en-GB" sz="1600" dirty="0">
                <a:latin typeface="Arial" pitchFamily="34" charset="0"/>
                <a:cs typeface="Arial" pitchFamily="34" charset="0"/>
              </a:rPr>
              <a:t>'</a:t>
            </a:r>
            <a:r>
              <a:rPr lang="en-GB" sz="1600" dirty="0" err="1">
                <a:latin typeface="Arial" pitchFamily="34" charset="0"/>
                <a:cs typeface="Arial" pitchFamily="34" charset="0"/>
              </a:rPr>
              <a:t>Kommune</a:t>
            </a:r>
            <a:r>
              <a:rPr lang="en-GB" sz="1600" dirty="0">
                <a:latin typeface="Arial" pitchFamily="34" charset="0"/>
                <a:cs typeface="Arial" pitchFamily="34" charset="0"/>
              </a:rPr>
              <a:t> 3.0' (</a:t>
            </a:r>
            <a:r>
              <a:rPr lang="en-GB" sz="1600" dirty="0" err="1">
                <a:latin typeface="Arial" pitchFamily="34" charset="0"/>
                <a:cs typeface="Arial" pitchFamily="34" charset="0"/>
              </a:rPr>
              <a:t>Skanderborg</a:t>
            </a:r>
            <a:r>
              <a:rPr lang="en-GB" sz="1600" dirty="0">
                <a:latin typeface="Arial" pitchFamily="34" charset="0"/>
                <a:cs typeface="Arial" pitchFamily="34" charset="0"/>
              </a:rPr>
              <a:t> Municipality), </a:t>
            </a:r>
          </a:p>
          <a:p>
            <a:pPr marL="360000" indent="-360000">
              <a:lnSpc>
                <a:spcPct val="125000"/>
              </a:lnSpc>
              <a:spcBef>
                <a:spcPts val="0"/>
              </a:spcBef>
            </a:pPr>
            <a:r>
              <a:rPr lang="en-GB" sz="1600" dirty="0">
                <a:latin typeface="Arial" pitchFamily="34" charset="0"/>
                <a:cs typeface="Arial" pitchFamily="34" charset="0"/>
              </a:rPr>
              <a:t>'</a:t>
            </a:r>
            <a:r>
              <a:rPr lang="en-GB" sz="1600" dirty="0" err="1">
                <a:latin typeface="Arial" pitchFamily="34" charset="0"/>
                <a:cs typeface="Arial" pitchFamily="34" charset="0"/>
              </a:rPr>
              <a:t>Kommune</a:t>
            </a:r>
            <a:r>
              <a:rPr lang="en-GB" sz="1600" dirty="0">
                <a:latin typeface="Arial" pitchFamily="34" charset="0"/>
                <a:cs typeface="Arial" pitchFamily="34" charset="0"/>
              </a:rPr>
              <a:t> </a:t>
            </a:r>
            <a:r>
              <a:rPr lang="en-GB" sz="1600" dirty="0" err="1">
                <a:latin typeface="Arial" pitchFamily="34" charset="0"/>
                <a:cs typeface="Arial" pitchFamily="34" charset="0"/>
              </a:rPr>
              <a:t>Forfra</a:t>
            </a:r>
            <a:r>
              <a:rPr lang="en-GB" sz="1600" dirty="0">
                <a:latin typeface="Arial" pitchFamily="34" charset="0"/>
                <a:cs typeface="Arial" pitchFamily="34" charset="0"/>
              </a:rPr>
              <a:t>' (Aarhus Municipality) </a:t>
            </a:r>
          </a:p>
          <a:p>
            <a:pPr marL="360000" indent="-360000">
              <a:lnSpc>
                <a:spcPct val="125000"/>
              </a:lnSpc>
              <a:spcBef>
                <a:spcPts val="0"/>
              </a:spcBef>
            </a:pPr>
            <a:r>
              <a:rPr lang="en-GB" sz="1600" dirty="0">
                <a:latin typeface="Arial" pitchFamily="34" charset="0"/>
                <a:cs typeface="Arial" pitchFamily="34" charset="0"/>
              </a:rPr>
              <a:t>'Future Welfare Alliances' (Local Government Denmark). </a:t>
            </a:r>
          </a:p>
          <a:p>
            <a:pPr marL="0" indent="0">
              <a:lnSpc>
                <a:spcPct val="125000"/>
              </a:lnSpc>
              <a:spcBef>
                <a:spcPts val="0"/>
              </a:spcBef>
              <a:buNone/>
            </a:pPr>
            <a:endParaRPr lang="en-GB" sz="1600" dirty="0">
              <a:latin typeface="Arial" pitchFamily="34" charset="0"/>
              <a:cs typeface="Arial" pitchFamily="34" charset="0"/>
            </a:endParaRPr>
          </a:p>
          <a:p>
            <a:pPr marL="0" indent="0">
              <a:lnSpc>
                <a:spcPct val="125000"/>
              </a:lnSpc>
              <a:spcBef>
                <a:spcPts val="0"/>
              </a:spcBef>
              <a:buNone/>
            </a:pPr>
            <a:r>
              <a:rPr lang="en-GB" sz="1600" dirty="0">
                <a:latin typeface="Arial" pitchFamily="34" charset="0"/>
                <a:cs typeface="Arial" pitchFamily="34" charset="0"/>
              </a:rPr>
              <a:t>In recent years, a new 'market' has emerged, </a:t>
            </a:r>
          </a:p>
          <a:p>
            <a:pPr marL="360000" indent="-360000">
              <a:lnSpc>
                <a:spcPct val="125000"/>
              </a:lnSpc>
              <a:spcBef>
                <a:spcPts val="0"/>
              </a:spcBef>
            </a:pPr>
            <a:r>
              <a:rPr lang="en-GB" sz="1600" dirty="0">
                <a:latin typeface="Arial" pitchFamily="34" charset="0"/>
                <a:cs typeface="Arial" pitchFamily="34" charset="0"/>
              </a:rPr>
              <a:t>where consultants, think tanks and researchers </a:t>
            </a:r>
          </a:p>
          <a:p>
            <a:pPr marL="360000" indent="-360000">
              <a:lnSpc>
                <a:spcPct val="125000"/>
              </a:lnSpc>
              <a:spcBef>
                <a:spcPts val="0"/>
              </a:spcBef>
              <a:buNone/>
            </a:pPr>
            <a:r>
              <a:rPr lang="en-GB" sz="1600" dirty="0">
                <a:latin typeface="Arial" pitchFamily="34" charset="0"/>
                <a:cs typeface="Arial" pitchFamily="34" charset="0"/>
              </a:rPr>
              <a:t>	offer analyzes, competence development, counselling</a:t>
            </a:r>
          </a:p>
          <a:p>
            <a:pPr marL="360000" indent="-360000">
              <a:lnSpc>
                <a:spcPct val="125000"/>
              </a:lnSpc>
              <a:spcBef>
                <a:spcPts val="0"/>
              </a:spcBef>
              <a:buNone/>
            </a:pPr>
            <a:r>
              <a:rPr lang="en-GB" sz="1600" dirty="0">
                <a:latin typeface="Arial" pitchFamily="34" charset="0"/>
                <a:cs typeface="Arial" pitchFamily="34" charset="0"/>
              </a:rPr>
              <a:t>      and promotion to support the agenda of co-creation. </a:t>
            </a:r>
            <a:endParaRPr lang="da-DK" sz="1600" dirty="0">
              <a:latin typeface="Arial" pitchFamily="34" charset="0"/>
              <a:cs typeface="Arial" pitchFamily="34" charset="0"/>
            </a:endParaRPr>
          </a:p>
          <a:p>
            <a:pPr marL="0" indent="0">
              <a:lnSpc>
                <a:spcPct val="125000"/>
              </a:lnSpc>
              <a:spcBef>
                <a:spcPts val="0"/>
              </a:spcBef>
              <a:buNone/>
            </a:pPr>
            <a:endParaRPr lang="en-GB" sz="1600" dirty="0">
              <a:latin typeface="Arial" pitchFamily="34" charset="0"/>
              <a:cs typeface="Arial" pitchFamily="34" charset="0"/>
            </a:endParaRPr>
          </a:p>
          <a:p>
            <a:pPr marL="0" indent="0">
              <a:lnSpc>
                <a:spcPct val="125000"/>
              </a:lnSpc>
              <a:spcBef>
                <a:spcPts val="0"/>
              </a:spcBef>
              <a:buNone/>
            </a:pPr>
            <a:endParaRPr lang="en-GB" sz="1600" dirty="0">
              <a:latin typeface="Arial" pitchFamily="34" charset="0"/>
              <a:cs typeface="Arial" pitchFamily="34" charset="0"/>
            </a:endParaRPr>
          </a:p>
          <a:p>
            <a:pPr marL="0" indent="0">
              <a:lnSpc>
                <a:spcPct val="125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a:buNone/>
            </a:pPr>
            <a:endParaRPr lang="en-GB" sz="1400" i="1" dirty="0">
              <a:latin typeface="Arial" pitchFamily="34" charset="0"/>
              <a:cs typeface="Arial" pitchFamily="34" charset="0"/>
            </a:endParaRPr>
          </a:p>
          <a:p>
            <a:pPr>
              <a:buNone/>
            </a:pPr>
            <a:endParaRPr lang="en-GB" sz="1600" dirty="0">
              <a:latin typeface="Arial" pitchFamily="34" charset="0"/>
              <a:cs typeface="Arial" pitchFamily="34" charset="0"/>
            </a:endParaRPr>
          </a:p>
          <a:p>
            <a:pPr>
              <a:buNone/>
            </a:pPr>
            <a:endParaRPr lang="en-GB" sz="2000" b="1"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11</a:t>
            </a:fld>
            <a:endParaRPr lang="da-DK" b="1" dirty="0">
              <a:solidFill>
                <a:schemeClr val="tx2"/>
              </a:solidFill>
            </a:endParaRPr>
          </a:p>
        </p:txBody>
      </p:sp>
      <p:pic>
        <p:nvPicPr>
          <p:cNvPr id="8" name="Billede 7" descr="Delaunay, Første skive, 1914.JPG"/>
          <p:cNvPicPr>
            <a:picLocks noChangeAspect="1"/>
          </p:cNvPicPr>
          <p:nvPr/>
        </p:nvPicPr>
        <p:blipFill>
          <a:blip r:embed="rId3" cstate="print"/>
          <a:stretch>
            <a:fillRect/>
          </a:stretch>
        </p:blipFill>
        <p:spPr>
          <a:xfrm>
            <a:off x="6876256" y="4293096"/>
            <a:ext cx="1800200" cy="17580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rgbClr val="FFC000"/>
          </a:solidFill>
        </p:spPr>
        <p:txBody>
          <a:bodyPr>
            <a:noAutofit/>
          </a:bodyPr>
          <a:lstStyle/>
          <a:p>
            <a:r>
              <a:rPr lang="en-US" sz="2800" dirty="0">
                <a:latin typeface="+mn-lt"/>
                <a:cs typeface="Arial" pitchFamily="34" charset="0"/>
              </a:rPr>
              <a:t>       Mega-trends: </a:t>
            </a:r>
            <a:r>
              <a:rPr lang="en-GB" sz="2800" dirty="0">
                <a:solidFill>
                  <a:schemeClr val="tx1"/>
                </a:solidFill>
                <a:latin typeface="+mn-lt"/>
              </a:rPr>
              <a:t>Need for a third way </a:t>
            </a:r>
          </a:p>
        </p:txBody>
      </p:sp>
      <p:sp>
        <p:nvSpPr>
          <p:cNvPr id="10" name="Pladsholder til indhold 9"/>
          <p:cNvSpPr>
            <a:spLocks noGrp="1"/>
          </p:cNvSpPr>
          <p:nvPr>
            <p:ph idx="1"/>
          </p:nvPr>
        </p:nvSpPr>
        <p:spPr>
          <a:xfrm>
            <a:off x="683568" y="1021378"/>
            <a:ext cx="8146152" cy="5112568"/>
          </a:xfrm>
        </p:spPr>
        <p:txBody>
          <a:bodyPr>
            <a:noAutofit/>
          </a:bodyPr>
          <a:lstStyle/>
          <a:p>
            <a:pPr>
              <a:buNone/>
            </a:pPr>
            <a:r>
              <a:rPr lang="en-GB" sz="1600" dirty="0">
                <a:latin typeface="Arial" pitchFamily="34" charset="0"/>
                <a:cs typeface="Arial" pitchFamily="34" charset="0"/>
              </a:rPr>
              <a:t>The former traditional social democratic agenda / crisis in 1980s</a:t>
            </a:r>
          </a:p>
          <a:p>
            <a:pPr>
              <a:buNone/>
            </a:pPr>
            <a:r>
              <a:rPr lang="en-GB" sz="1600" dirty="0">
                <a:latin typeface="Arial" pitchFamily="34" charset="0"/>
                <a:cs typeface="Arial" pitchFamily="34" charset="0"/>
              </a:rPr>
              <a:t>The neo-liberalism /market-oriented reforms / crisis in 2010s </a:t>
            </a:r>
          </a:p>
          <a:p>
            <a:pPr>
              <a:buNone/>
            </a:pPr>
            <a:endParaRPr lang="en-GB" sz="1600" dirty="0">
              <a:latin typeface="Arial" pitchFamily="34" charset="0"/>
              <a:cs typeface="Arial" pitchFamily="34" charset="0"/>
            </a:endParaRPr>
          </a:p>
          <a:p>
            <a:pPr>
              <a:buNone/>
            </a:pPr>
            <a:r>
              <a:rPr lang="en-GB" sz="1600" dirty="0">
                <a:latin typeface="Arial" pitchFamily="34" charset="0"/>
                <a:cs typeface="Arial" pitchFamily="34" charset="0"/>
              </a:rPr>
              <a:t>Need for a third way</a:t>
            </a:r>
          </a:p>
          <a:p>
            <a:pPr>
              <a:spcBef>
                <a:spcPts val="1200"/>
              </a:spcBef>
              <a:buFont typeface="Arial" pitchFamily="34" charset="0"/>
              <a:buChar char="•"/>
            </a:pPr>
            <a:r>
              <a:rPr lang="en-GB" sz="1600" dirty="0">
                <a:latin typeface="Arial" pitchFamily="34" charset="0"/>
                <a:cs typeface="Arial" pitchFamily="34" charset="0"/>
              </a:rPr>
              <a:t>Not traditional social democratic public management and control                     (priority of first sector) </a:t>
            </a:r>
          </a:p>
          <a:p>
            <a:pPr>
              <a:spcBef>
                <a:spcPts val="1200"/>
              </a:spcBef>
              <a:buFont typeface="Arial" pitchFamily="34" charset="0"/>
              <a:buChar char="•"/>
            </a:pPr>
            <a:r>
              <a:rPr lang="en-GB" sz="1600" dirty="0">
                <a:latin typeface="Arial" pitchFamily="34" charset="0"/>
                <a:cs typeface="Arial" pitchFamily="34" charset="0"/>
              </a:rPr>
              <a:t>Not New public management  with market control</a:t>
            </a:r>
          </a:p>
          <a:p>
            <a:pPr>
              <a:spcBef>
                <a:spcPts val="0"/>
              </a:spcBef>
              <a:buNone/>
            </a:pPr>
            <a:r>
              <a:rPr lang="en-GB" sz="1600" dirty="0">
                <a:latin typeface="Arial" pitchFamily="34" charset="0"/>
                <a:cs typeface="Arial" pitchFamily="34" charset="0"/>
              </a:rPr>
              <a:t>	(priority of second sector)</a:t>
            </a:r>
          </a:p>
          <a:p>
            <a:pPr>
              <a:spcBef>
                <a:spcPts val="1200"/>
              </a:spcBef>
              <a:buFont typeface="Arial" pitchFamily="34" charset="0"/>
              <a:buChar char="•"/>
            </a:pPr>
            <a:r>
              <a:rPr lang="en-GB" sz="1600" dirty="0">
                <a:latin typeface="Arial" pitchFamily="34" charset="0"/>
                <a:cs typeface="Arial" pitchFamily="34" charset="0"/>
              </a:rPr>
              <a:t>But New Public Governance / empowerment of civil society </a:t>
            </a:r>
          </a:p>
          <a:p>
            <a:pPr>
              <a:spcBef>
                <a:spcPts val="0"/>
              </a:spcBef>
              <a:buNone/>
            </a:pPr>
            <a:r>
              <a:rPr lang="en-GB" sz="1600" dirty="0">
                <a:latin typeface="Arial" pitchFamily="34" charset="0"/>
                <a:cs typeface="Arial" pitchFamily="34" charset="0"/>
              </a:rPr>
              <a:t>	(priority of third sector )</a:t>
            </a:r>
          </a:p>
          <a:p>
            <a:pPr marL="360000" indent="-360000">
              <a:buNone/>
            </a:pPr>
            <a:endParaRPr lang="en-GB" sz="1600" dirty="0">
              <a:latin typeface="Arial" pitchFamily="34" charset="0"/>
              <a:cs typeface="Arial" pitchFamily="34" charset="0"/>
            </a:endParaRPr>
          </a:p>
          <a:p>
            <a:pPr marL="72000" indent="0">
              <a:buNone/>
            </a:pPr>
            <a:r>
              <a:rPr lang="en-GB" sz="1600" dirty="0">
                <a:latin typeface="Arial" pitchFamily="34" charset="0"/>
                <a:cs typeface="Arial" pitchFamily="34" charset="0"/>
              </a:rPr>
              <a:t>The agenda tends now to shift from New Public Management </a:t>
            </a:r>
          </a:p>
          <a:p>
            <a:pPr marL="72000" indent="0">
              <a:spcBef>
                <a:spcPts val="0"/>
              </a:spcBef>
              <a:buNone/>
            </a:pPr>
            <a:r>
              <a:rPr lang="en-GB" sz="1600" dirty="0">
                <a:latin typeface="Arial" pitchFamily="34" charset="0"/>
                <a:cs typeface="Arial" pitchFamily="34" charset="0"/>
              </a:rPr>
              <a:t>to New Public Governance (</a:t>
            </a:r>
            <a:r>
              <a:rPr lang="en-GB" sz="1600" dirty="0" err="1">
                <a:latin typeface="Arial" pitchFamily="34" charset="0"/>
                <a:cs typeface="Arial" pitchFamily="34" charset="0"/>
              </a:rPr>
              <a:t>Bovaird</a:t>
            </a:r>
            <a:r>
              <a:rPr lang="en-GB" sz="1600" dirty="0">
                <a:latin typeface="Arial" pitchFamily="34" charset="0"/>
                <a:cs typeface="Arial" pitchFamily="34" charset="0"/>
              </a:rPr>
              <a:t> &amp; </a:t>
            </a:r>
            <a:r>
              <a:rPr lang="en-GB" sz="1600" dirty="0" err="1">
                <a:latin typeface="Arial" pitchFamily="34" charset="0"/>
                <a:cs typeface="Arial" pitchFamily="34" charset="0"/>
              </a:rPr>
              <a:t>Löffler</a:t>
            </a:r>
            <a:r>
              <a:rPr lang="en-GB" sz="1600" dirty="0">
                <a:latin typeface="Arial" pitchFamily="34" charset="0"/>
                <a:cs typeface="Arial" pitchFamily="34" charset="0"/>
              </a:rPr>
              <a:t> 2012, </a:t>
            </a:r>
            <a:r>
              <a:rPr lang="en-GB" sz="1600" dirty="0" err="1">
                <a:latin typeface="Arial" pitchFamily="34" charset="0"/>
                <a:cs typeface="Arial" pitchFamily="34" charset="0"/>
              </a:rPr>
              <a:t>Pestoff</a:t>
            </a:r>
            <a:r>
              <a:rPr lang="en-GB" sz="1600" dirty="0">
                <a:latin typeface="Arial" pitchFamily="34" charset="0"/>
                <a:cs typeface="Arial" pitchFamily="34" charset="0"/>
              </a:rPr>
              <a:t> 2012). </a:t>
            </a:r>
          </a:p>
          <a:p>
            <a:pPr marL="357750" indent="-285750"/>
            <a:r>
              <a:rPr lang="en-GB" sz="1600" dirty="0">
                <a:latin typeface="Arial" pitchFamily="34" charset="0"/>
                <a:cs typeface="Arial" pitchFamily="34" charset="0"/>
              </a:rPr>
              <a:t>Co-creation is now seen by many as a supplement or even viable alternative to government and market-based production of public services. </a:t>
            </a:r>
          </a:p>
          <a:p>
            <a:pPr>
              <a:buNone/>
            </a:pPr>
            <a:endParaRPr lang="en-GB" sz="1600" dirty="0">
              <a:latin typeface="Arial" pitchFamily="34" charset="0"/>
              <a:cs typeface="Arial" pitchFamily="34" charset="0"/>
            </a:endParaRPr>
          </a:p>
          <a:p>
            <a:pPr>
              <a:buNone/>
            </a:pPr>
            <a:r>
              <a:rPr lang="en-US" sz="1200" dirty="0">
                <a:latin typeface="Arial" pitchFamily="34" charset="0"/>
                <a:cs typeface="Arial" pitchFamily="34" charset="0"/>
              </a:rPr>
              <a:t>The state, the first sector / The market, the second sector / The civil society, the third sector </a:t>
            </a:r>
            <a:endParaRPr lang="da-DK" sz="1200" dirty="0">
              <a:latin typeface="Arial" pitchFamily="34" charset="0"/>
              <a:cs typeface="Arial" pitchFamily="34" charset="0"/>
            </a:endParaRPr>
          </a:p>
          <a:p>
            <a:pPr marL="0" indent="0">
              <a:lnSpc>
                <a:spcPct val="130000"/>
              </a:lnSpc>
              <a:spcBef>
                <a:spcPts val="1200"/>
              </a:spcBef>
              <a:buNone/>
            </a:pPr>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404664"/>
            <a:ext cx="457200" cy="332656"/>
          </a:xfrm>
        </p:spPr>
        <p:txBody>
          <a:bodyPr/>
          <a:lstStyle/>
          <a:p>
            <a:fld id="{6BAAE076-7F58-41A9-8F73-CDE9F5E0F14C}" type="slidenum">
              <a:rPr lang="da-DK" b="1" smtClean="0">
                <a:solidFill>
                  <a:schemeClr val="bg1"/>
                </a:solidFill>
              </a:rPr>
              <a:pPr/>
              <a:t>12</a:t>
            </a:fld>
            <a:endParaRPr lang="da-DK" b="1" dirty="0">
              <a:solidFill>
                <a:schemeClr val="bg1"/>
              </a:solidFill>
            </a:endParaRPr>
          </a:p>
        </p:txBody>
      </p:sp>
    </p:spTree>
    <p:extLst>
      <p:ext uri="{BB962C8B-B14F-4D97-AF65-F5344CB8AC3E}">
        <p14:creationId xmlns:p14="http://schemas.microsoft.com/office/powerpoint/2010/main" val="305016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2987824" y="2204864"/>
            <a:ext cx="4032448" cy="1944216"/>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dsholder til indhold 6"/>
          <p:cNvSpPr>
            <a:spLocks noGrp="1"/>
          </p:cNvSpPr>
          <p:nvPr>
            <p:ph sz="half" idx="4294967295"/>
          </p:nvPr>
        </p:nvSpPr>
        <p:spPr>
          <a:xfrm>
            <a:off x="2987824" y="2060848"/>
            <a:ext cx="4608513" cy="3672407"/>
          </a:xfrm>
        </p:spPr>
        <p:txBody>
          <a:bodyPr>
            <a:normAutofit/>
          </a:bodyPr>
          <a:lstStyle/>
          <a:p>
            <a:pPr algn="ctr">
              <a:buNone/>
            </a:pPr>
            <a:endParaRPr lang="en-GB"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r>
              <a:rPr lang="en-GB" sz="2000" b="1" dirty="0">
                <a:latin typeface="Arial" pitchFamily="34" charset="0"/>
                <a:cs typeface="Arial" pitchFamily="34" charset="0"/>
              </a:rPr>
              <a:t>    market</a:t>
            </a:r>
            <a:r>
              <a:rPr lang="en-GB" sz="2000" dirty="0">
                <a:latin typeface="Arial" pitchFamily="34" charset="0"/>
                <a:cs typeface="Arial" pitchFamily="34" charset="0"/>
              </a:rPr>
              <a:t> </a:t>
            </a:r>
            <a:r>
              <a:rPr lang="en-GB" dirty="0">
                <a:latin typeface="Arial" pitchFamily="34" charset="0"/>
                <a:cs typeface="Arial" pitchFamily="34" charset="0"/>
              </a:rPr>
              <a:t>      </a:t>
            </a:r>
            <a:r>
              <a:rPr lang="en-GB" sz="2000" dirty="0">
                <a:latin typeface="Arial" pitchFamily="34" charset="0"/>
                <a:cs typeface="Arial" pitchFamily="34" charset="0"/>
              </a:rPr>
              <a:t> </a:t>
            </a:r>
            <a:r>
              <a:rPr lang="en-GB" sz="2000" b="1" dirty="0">
                <a:latin typeface="Arial" pitchFamily="34" charset="0"/>
                <a:cs typeface="Arial" pitchFamily="34" charset="0"/>
              </a:rPr>
              <a:t>state</a:t>
            </a:r>
          </a:p>
          <a:p>
            <a:pPr>
              <a:spcBef>
                <a:spcPts val="1200"/>
              </a:spcBef>
              <a:buNone/>
            </a:pPr>
            <a:r>
              <a:rPr lang="en-GB" sz="1600" b="1" dirty="0">
                <a:latin typeface="Arial" pitchFamily="34" charset="0"/>
                <a:cs typeface="Arial" pitchFamily="34" charset="0"/>
              </a:rPr>
              <a:t>          </a:t>
            </a:r>
            <a:r>
              <a:rPr lang="en-GB" dirty="0">
                <a:latin typeface="Arial" pitchFamily="34" charset="0"/>
                <a:cs typeface="Arial" pitchFamily="34" charset="0"/>
              </a:rPr>
              <a:t>       </a:t>
            </a:r>
            <a:r>
              <a:rPr lang="en-GB" sz="1400" b="1" i="1" dirty="0">
                <a:latin typeface="Arial" pitchFamily="34" charset="0"/>
                <a:cs typeface="Arial" pitchFamily="34" charset="0"/>
              </a:rPr>
              <a:t>Democracy</a:t>
            </a:r>
          </a:p>
          <a:p>
            <a:pPr>
              <a:spcBef>
                <a:spcPts val="0"/>
              </a:spcBef>
              <a:buNone/>
            </a:pPr>
            <a:r>
              <a:rPr lang="en-GB" sz="1400" b="1" i="1" dirty="0">
                <a:latin typeface="Arial" pitchFamily="34" charset="0"/>
                <a:cs typeface="Arial" pitchFamily="34" charset="0"/>
              </a:rPr>
              <a:t>                         Public sphere</a:t>
            </a:r>
          </a:p>
          <a:p>
            <a:pPr>
              <a:spcBef>
                <a:spcPts val="1200"/>
              </a:spcBef>
              <a:buNone/>
            </a:pPr>
            <a:r>
              <a:rPr lang="en-GB" dirty="0">
                <a:latin typeface="Arial" pitchFamily="34" charset="0"/>
                <a:cs typeface="Arial" pitchFamily="34" charset="0"/>
              </a:rPr>
              <a:t>          </a:t>
            </a:r>
            <a:r>
              <a:rPr lang="en-GB" sz="2000" b="1" dirty="0">
                <a:latin typeface="Arial" pitchFamily="34" charset="0"/>
                <a:cs typeface="Arial" pitchFamily="34" charset="0"/>
              </a:rPr>
              <a:t>civil society</a:t>
            </a:r>
          </a:p>
          <a:p>
            <a:pPr>
              <a:spcBef>
                <a:spcPts val="1200"/>
              </a:spcBef>
              <a:buNone/>
            </a:pPr>
            <a:r>
              <a:rPr lang="en-GB" sz="1600" b="1" dirty="0">
                <a:latin typeface="Arial" pitchFamily="34" charset="0"/>
                <a:cs typeface="Arial" pitchFamily="34" charset="0"/>
              </a:rPr>
              <a:t>                   </a:t>
            </a:r>
            <a:r>
              <a:rPr lang="en-GB" sz="1400" b="1" i="1" dirty="0">
                <a:latin typeface="Arial" pitchFamily="34" charset="0"/>
                <a:cs typeface="Arial" pitchFamily="34" charset="0"/>
              </a:rPr>
              <a:t>Private sphere</a:t>
            </a:r>
          </a:p>
          <a:p>
            <a:pPr>
              <a:buNone/>
            </a:pPr>
            <a:endParaRPr lang="en-GB" sz="1600" b="1" dirty="0">
              <a:latin typeface="Arial" pitchFamily="34" charset="0"/>
              <a:cs typeface="Arial" pitchFamily="34" charset="0"/>
            </a:endParaRPr>
          </a:p>
        </p:txBody>
      </p:sp>
      <p:sp>
        <p:nvSpPr>
          <p:cNvPr id="2" name="Titel 1"/>
          <p:cNvSpPr>
            <a:spLocks noGrp="1"/>
          </p:cNvSpPr>
          <p:nvPr>
            <p:ph type="title" idx="4294967295"/>
          </p:nvPr>
        </p:nvSpPr>
        <p:spPr>
          <a:xfrm>
            <a:off x="1644650" y="274639"/>
            <a:ext cx="7499350" cy="706090"/>
          </a:xfrm>
        </p:spPr>
        <p:txBody>
          <a:bodyPr>
            <a:normAutofit/>
          </a:bodyPr>
          <a:lstStyle/>
          <a:p>
            <a:r>
              <a:rPr lang="en-GB" sz="3600"/>
              <a:t>Habermas – Model of Society</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en-GB"/>
          </a:p>
        </p:txBody>
      </p:sp>
      <p:cxnSp>
        <p:nvCxnSpPr>
          <p:cNvPr id="15" name="Lige forbindelse 14"/>
          <p:cNvCxnSpPr>
            <a:stCxn id="9" idx="0"/>
          </p:cNvCxnSpPr>
          <p:nvPr/>
        </p:nvCxnSpPr>
        <p:spPr>
          <a:xfrm rot="16200000" flipH="1">
            <a:off x="4427984" y="2780928"/>
            <a:ext cx="1152128"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ladsholder til indhold 3" descr="rapport_logo, lille.jpg"/>
          <p:cNvPicPr>
            <a:picLocks noChangeAspect="1"/>
          </p:cNvPicPr>
          <p:nvPr/>
        </p:nvPicPr>
        <p:blipFill>
          <a:blip r:embed="rId2" cstate="print"/>
          <a:stretch>
            <a:fillRect/>
          </a:stretch>
        </p:blipFill>
        <p:spPr>
          <a:xfrm>
            <a:off x="107504" y="5877272"/>
            <a:ext cx="765965" cy="825515"/>
          </a:xfrm>
          <a:prstGeom prst="rect">
            <a:avLst/>
          </a:prstGeom>
        </p:spPr>
      </p:pic>
      <p:sp>
        <p:nvSpPr>
          <p:cNvPr id="23" name="Pladsholder til diasnummer 7"/>
          <p:cNvSpPr>
            <a:spLocks noGrp="1"/>
          </p:cNvSpPr>
          <p:nvPr>
            <p:ph type="sldNum" sz="quarter" idx="12"/>
          </p:nvPr>
        </p:nvSpPr>
        <p:spPr>
          <a:xfrm>
            <a:off x="251520" y="332656"/>
            <a:ext cx="457200" cy="476250"/>
          </a:xfrm>
        </p:spPr>
        <p:txBody>
          <a:bodyPr/>
          <a:lstStyle/>
          <a:p>
            <a:fld id="{6BAAE076-7F58-41A9-8F73-CDE9F5E0F14C}" type="slidenum">
              <a:rPr lang="en-GB" b="1" smtClean="0">
                <a:solidFill>
                  <a:schemeClr val="tx2"/>
                </a:solidFill>
              </a:rPr>
              <a:pPr/>
              <a:t>13</a:t>
            </a:fld>
            <a:endParaRPr lang="en-GB" b="1">
              <a:solidFill>
                <a:schemeClr val="tx2"/>
              </a:solidFill>
            </a:endParaRPr>
          </a:p>
        </p:txBody>
      </p:sp>
      <p:sp>
        <p:nvSpPr>
          <p:cNvPr id="13" name="Tekstboks 12"/>
          <p:cNvSpPr txBox="1"/>
          <p:nvPr/>
        </p:nvSpPr>
        <p:spPr>
          <a:xfrm>
            <a:off x="2627784" y="1124744"/>
            <a:ext cx="4608512" cy="892552"/>
          </a:xfrm>
          <a:prstGeom prst="rect">
            <a:avLst/>
          </a:prstGeom>
          <a:noFill/>
        </p:spPr>
        <p:txBody>
          <a:bodyPr wrap="square" rtlCol="0">
            <a:spAutoFit/>
          </a:bodyPr>
          <a:lstStyle/>
          <a:p>
            <a:pPr algn="ctr"/>
            <a:r>
              <a:rPr lang="en-GB" b="1" dirty="0">
                <a:latin typeface="Arial" pitchFamily="34" charset="0"/>
                <a:cs typeface="Arial" pitchFamily="34" charset="0"/>
              </a:rPr>
              <a:t>Technical -instrumental rationality</a:t>
            </a:r>
          </a:p>
          <a:p>
            <a:pPr algn="ctr"/>
            <a:r>
              <a:rPr lang="en-GB" sz="1600" b="1" dirty="0">
                <a:latin typeface="Arial" pitchFamily="34" charset="0"/>
                <a:cs typeface="Arial" pitchFamily="34" charset="0"/>
              </a:rPr>
              <a:t>(How  - on effective means) </a:t>
            </a:r>
          </a:p>
          <a:p>
            <a:endParaRPr lang="en-GB" dirty="0"/>
          </a:p>
        </p:txBody>
      </p:sp>
      <p:sp>
        <p:nvSpPr>
          <p:cNvPr id="14" name="Tekstboks 13"/>
          <p:cNvSpPr txBox="1"/>
          <p:nvPr/>
        </p:nvSpPr>
        <p:spPr>
          <a:xfrm>
            <a:off x="3059832" y="5661248"/>
            <a:ext cx="4320480" cy="861774"/>
          </a:xfrm>
          <a:prstGeom prst="rect">
            <a:avLst/>
          </a:prstGeom>
          <a:noFill/>
        </p:spPr>
        <p:txBody>
          <a:bodyPr wrap="square" rtlCol="0">
            <a:spAutoFit/>
          </a:bodyPr>
          <a:lstStyle/>
          <a:p>
            <a:pPr algn="ctr"/>
            <a:r>
              <a:rPr lang="en-GB" sz="1600" b="1" dirty="0">
                <a:latin typeface="Arial" pitchFamily="34" charset="0"/>
                <a:cs typeface="Arial" pitchFamily="34" charset="0"/>
              </a:rPr>
              <a:t>Communicative og expressive  rationality </a:t>
            </a:r>
          </a:p>
          <a:p>
            <a:pPr algn="ctr"/>
            <a:r>
              <a:rPr lang="en-GB" sz="1600" b="1" dirty="0">
                <a:latin typeface="Arial" pitchFamily="34" charset="0"/>
                <a:cs typeface="Arial" pitchFamily="34" charset="0"/>
              </a:rPr>
              <a:t>(Why  - on purpose and meaning) </a:t>
            </a:r>
          </a:p>
          <a:p>
            <a:endParaRPr lang="en-GB" dirty="0"/>
          </a:p>
        </p:txBody>
      </p:sp>
      <p:sp>
        <p:nvSpPr>
          <p:cNvPr id="16" name="Tekstboks 15"/>
          <p:cNvSpPr txBox="1"/>
          <p:nvPr/>
        </p:nvSpPr>
        <p:spPr>
          <a:xfrm>
            <a:off x="1331640" y="2924944"/>
            <a:ext cx="1584176" cy="1754326"/>
          </a:xfrm>
          <a:prstGeom prst="rect">
            <a:avLst/>
          </a:prstGeom>
          <a:noFill/>
        </p:spPr>
        <p:txBody>
          <a:bodyPr wrap="square" rtlCol="0">
            <a:spAutoFit/>
          </a:bodyPr>
          <a:lstStyle/>
          <a:p>
            <a:pPr>
              <a:spcBef>
                <a:spcPts val="600"/>
              </a:spcBef>
            </a:pPr>
            <a:r>
              <a:rPr lang="en-GB" dirty="0"/>
              <a:t>SYSTEM</a:t>
            </a:r>
          </a:p>
          <a:p>
            <a:endParaRPr lang="en-GB" dirty="0"/>
          </a:p>
          <a:p>
            <a:endParaRPr lang="en-GB" dirty="0"/>
          </a:p>
          <a:p>
            <a:endParaRPr lang="en-GB" dirty="0"/>
          </a:p>
          <a:p>
            <a:endParaRPr lang="en-GB" dirty="0"/>
          </a:p>
          <a:p>
            <a:r>
              <a:rPr lang="en-GB" dirty="0"/>
              <a:t>LIFE  WORLD</a:t>
            </a:r>
          </a:p>
        </p:txBody>
      </p:sp>
      <p:sp>
        <p:nvSpPr>
          <p:cNvPr id="11" name="Ellipse 10"/>
          <p:cNvSpPr/>
          <p:nvPr/>
        </p:nvSpPr>
        <p:spPr>
          <a:xfrm>
            <a:off x="2987824" y="3429000"/>
            <a:ext cx="3960440" cy="1872208"/>
          </a:xfrm>
          <a:prstGeom prst="ellipse">
            <a:avLst/>
          </a:prstGeom>
          <a:solidFill>
            <a:schemeClr val="accent3">
              <a:lumMod val="75000"/>
              <a:alpha val="2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39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1547664" y="2060848"/>
            <a:ext cx="4032448" cy="2088232"/>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dsholder til indhold 6"/>
          <p:cNvSpPr>
            <a:spLocks noGrp="1"/>
          </p:cNvSpPr>
          <p:nvPr>
            <p:ph sz="half" idx="4294967295"/>
          </p:nvPr>
        </p:nvSpPr>
        <p:spPr>
          <a:xfrm>
            <a:off x="1115616" y="1340769"/>
            <a:ext cx="4608513" cy="4464496"/>
          </a:xfrm>
        </p:spPr>
        <p:txBody>
          <a:bodyPr>
            <a:normAutofit lnSpcReduction="10000"/>
          </a:bodyPr>
          <a:lstStyle/>
          <a:p>
            <a:pPr algn="ctr">
              <a:buNone/>
            </a:pPr>
            <a:r>
              <a:rPr lang="en-GB" sz="2800" dirty="0">
                <a:latin typeface="Arial" pitchFamily="34" charset="0"/>
                <a:cs typeface="Arial" pitchFamily="34" charset="0"/>
              </a:rPr>
              <a:t>    System</a:t>
            </a:r>
          </a:p>
          <a:p>
            <a:pPr>
              <a:buNone/>
            </a:pPr>
            <a:endParaRPr lang="en-GB"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r>
              <a:rPr lang="en-GB" sz="1600" b="1" dirty="0">
                <a:latin typeface="Arial" pitchFamily="34" charset="0"/>
                <a:cs typeface="Arial" pitchFamily="34" charset="0"/>
              </a:rPr>
              <a:t>State</a:t>
            </a:r>
            <a:r>
              <a:rPr lang="en-GB" dirty="0">
                <a:latin typeface="Arial" pitchFamily="34" charset="0"/>
                <a:cs typeface="Arial" pitchFamily="34" charset="0"/>
              </a:rPr>
              <a:t>      </a:t>
            </a:r>
            <a:r>
              <a:rPr lang="en-GB" sz="1600" b="1" dirty="0">
                <a:latin typeface="Arial" pitchFamily="34" charset="0"/>
                <a:cs typeface="Arial" pitchFamily="34" charset="0"/>
              </a:rPr>
              <a:t>Market </a:t>
            </a:r>
          </a:p>
          <a:p>
            <a:pPr>
              <a:spcBef>
                <a:spcPts val="0"/>
              </a:spcBef>
              <a:buNone/>
            </a:pPr>
            <a:r>
              <a:rPr lang="en-GB" sz="1600" b="1" dirty="0">
                <a:latin typeface="Arial" pitchFamily="34" charset="0"/>
                <a:cs typeface="Arial" pitchFamily="34" charset="0"/>
              </a:rPr>
              <a:t>          </a:t>
            </a:r>
          </a:p>
          <a:p>
            <a:pPr>
              <a:spcBef>
                <a:spcPts val="0"/>
              </a:spcBef>
              <a:buNone/>
            </a:pPr>
            <a:endParaRPr lang="en-GB" sz="1600" b="1" dirty="0">
              <a:latin typeface="Arial" pitchFamily="34" charset="0"/>
              <a:cs typeface="Arial" pitchFamily="34" charset="0"/>
            </a:endParaRPr>
          </a:p>
          <a:p>
            <a:pPr>
              <a:buNone/>
            </a:pPr>
            <a:r>
              <a:rPr lang="en-GB" dirty="0">
                <a:latin typeface="Arial" pitchFamily="34" charset="0"/>
                <a:cs typeface="Arial" pitchFamily="34" charset="0"/>
              </a:rPr>
              <a:t>                </a:t>
            </a:r>
            <a:r>
              <a:rPr lang="en-GB" sz="1400" b="1" dirty="0">
                <a:latin typeface="Arial" pitchFamily="34" charset="0"/>
                <a:cs typeface="Arial" pitchFamily="34" charset="0"/>
              </a:rPr>
              <a:t>Parliament</a:t>
            </a:r>
          </a:p>
          <a:p>
            <a:pPr>
              <a:spcBef>
                <a:spcPts val="0"/>
              </a:spcBef>
              <a:buNone/>
            </a:pPr>
            <a:r>
              <a:rPr lang="en-GB" sz="1400" b="1" i="1" dirty="0">
                <a:latin typeface="Arial" pitchFamily="34" charset="0"/>
                <a:cs typeface="Arial" pitchFamily="34" charset="0"/>
              </a:rPr>
              <a:t>                            Democratic public </a:t>
            </a:r>
          </a:p>
          <a:p>
            <a:pPr>
              <a:spcBef>
                <a:spcPts val="1800"/>
              </a:spcBef>
              <a:buNone/>
            </a:pPr>
            <a:r>
              <a:rPr lang="en-GB" dirty="0">
                <a:latin typeface="Arial" pitchFamily="34" charset="0"/>
                <a:cs typeface="Arial" pitchFamily="34" charset="0"/>
              </a:rPr>
              <a:t>             </a:t>
            </a:r>
            <a:r>
              <a:rPr lang="en-GB" sz="1800" b="1" dirty="0">
                <a:latin typeface="Arial" pitchFamily="34" charset="0"/>
                <a:cs typeface="Arial" pitchFamily="34" charset="0"/>
              </a:rPr>
              <a:t>  Civil society                        </a:t>
            </a:r>
          </a:p>
          <a:p>
            <a:pPr>
              <a:buNone/>
            </a:pPr>
            <a:r>
              <a:rPr lang="en-GB" sz="1600" b="1" dirty="0">
                <a:latin typeface="Arial" pitchFamily="34" charset="0"/>
                <a:cs typeface="Arial" pitchFamily="34" charset="0"/>
              </a:rPr>
              <a:t>                           </a:t>
            </a:r>
            <a:r>
              <a:rPr lang="en-GB" sz="1400" b="1" i="1" dirty="0">
                <a:latin typeface="Arial" pitchFamily="34" charset="0"/>
                <a:cs typeface="Arial" pitchFamily="34" charset="0"/>
              </a:rPr>
              <a:t>Personal sphere </a:t>
            </a:r>
          </a:p>
          <a:p>
            <a:pPr>
              <a:buNone/>
            </a:pPr>
            <a:endParaRPr lang="en-GB" sz="1600" b="1" dirty="0">
              <a:latin typeface="Arial" pitchFamily="34" charset="0"/>
              <a:cs typeface="Arial" pitchFamily="34" charset="0"/>
            </a:endParaRPr>
          </a:p>
          <a:p>
            <a:pPr algn="ctr">
              <a:spcBef>
                <a:spcPts val="1200"/>
              </a:spcBef>
              <a:buNone/>
            </a:pPr>
            <a:r>
              <a:rPr lang="en-GB" sz="2800" dirty="0">
                <a:latin typeface="Arial" pitchFamily="34" charset="0"/>
                <a:cs typeface="Arial" pitchFamily="34" charset="0"/>
              </a:rPr>
              <a:t>    Life world  </a:t>
            </a:r>
          </a:p>
        </p:txBody>
      </p:sp>
      <p:sp>
        <p:nvSpPr>
          <p:cNvPr id="2" name="Titel 1"/>
          <p:cNvSpPr>
            <a:spLocks noGrp="1"/>
          </p:cNvSpPr>
          <p:nvPr>
            <p:ph type="title" idx="4294967295"/>
          </p:nvPr>
        </p:nvSpPr>
        <p:spPr>
          <a:xfrm>
            <a:off x="1475656" y="260648"/>
            <a:ext cx="7499350" cy="634081"/>
          </a:xfrm>
        </p:spPr>
        <p:txBody>
          <a:bodyPr>
            <a:normAutofit/>
          </a:bodyPr>
          <a:lstStyle/>
          <a:p>
            <a:r>
              <a:rPr lang="en-GB" sz="3200" dirty="0"/>
              <a:t>Habermas – Life spheres and life roles   </a:t>
            </a:r>
          </a:p>
        </p:txBody>
      </p:sp>
      <p:sp>
        <p:nvSpPr>
          <p:cNvPr id="12" name="Pladsholder til indhold 11"/>
          <p:cNvSpPr>
            <a:spLocks noGrp="1"/>
          </p:cNvSpPr>
          <p:nvPr>
            <p:ph sz="half" idx="4294967295"/>
          </p:nvPr>
        </p:nvSpPr>
        <p:spPr>
          <a:xfrm>
            <a:off x="5796137" y="1268413"/>
            <a:ext cx="1656183" cy="4919662"/>
          </a:xfrm>
        </p:spPr>
        <p:txBody>
          <a:bodyPr>
            <a:normAutofit/>
          </a:bodyPr>
          <a:lstStyle/>
          <a:p>
            <a:pPr marL="0" indent="0">
              <a:spcBef>
                <a:spcPts val="0"/>
              </a:spcBef>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600" b="1" dirty="0">
              <a:latin typeface="Arial" pitchFamily="34" charset="0"/>
              <a:cs typeface="Arial" pitchFamily="34" charset="0"/>
            </a:endParaRPr>
          </a:p>
          <a:p>
            <a:pPr marL="0" indent="0">
              <a:spcBef>
                <a:spcPts val="0"/>
              </a:spcBef>
              <a:buClrTx/>
              <a:buNone/>
            </a:pPr>
            <a:r>
              <a:rPr lang="en-GB" sz="1600" dirty="0">
                <a:latin typeface="Arial" pitchFamily="34" charset="0"/>
                <a:cs typeface="Arial" pitchFamily="34" charset="0"/>
              </a:rPr>
              <a:t>Employee  </a:t>
            </a:r>
          </a:p>
          <a:p>
            <a:pPr marL="0" indent="0">
              <a:spcBef>
                <a:spcPts val="0"/>
              </a:spcBef>
              <a:buClrTx/>
              <a:buNone/>
            </a:pPr>
            <a:r>
              <a:rPr lang="en-GB" sz="1600" dirty="0">
                <a:latin typeface="Arial" pitchFamily="34" charset="0"/>
                <a:cs typeface="Arial" pitchFamily="34" charset="0"/>
              </a:rPr>
              <a:t>Customer</a:t>
            </a:r>
          </a:p>
          <a:p>
            <a:pPr marL="0" indent="0">
              <a:spcBef>
                <a:spcPts val="0"/>
              </a:spcBef>
              <a:buClrTx/>
              <a:buNone/>
            </a:pPr>
            <a:r>
              <a:rPr lang="en-GB" sz="1600" dirty="0">
                <a:latin typeface="Arial" pitchFamily="34" charset="0"/>
                <a:cs typeface="Arial" pitchFamily="34" charset="0"/>
              </a:rPr>
              <a:t>Client  </a:t>
            </a:r>
          </a:p>
          <a:p>
            <a:pPr marL="0" indent="0">
              <a:spcBef>
                <a:spcPts val="0"/>
              </a:spcBef>
              <a:buClrTx/>
              <a:buNone/>
            </a:pPr>
            <a:endParaRPr lang="en-GB" sz="1600" dirty="0">
              <a:latin typeface="Arial" pitchFamily="34" charset="0"/>
              <a:cs typeface="Arial" pitchFamily="34" charset="0"/>
            </a:endParaRPr>
          </a:p>
          <a:p>
            <a:pPr marL="0" indent="0">
              <a:spcBef>
                <a:spcPts val="1200"/>
              </a:spcBef>
              <a:buClrTx/>
              <a:buNone/>
            </a:pPr>
            <a:r>
              <a:rPr lang="en-GB" sz="1600" dirty="0">
                <a:latin typeface="Arial" pitchFamily="34" charset="0"/>
                <a:cs typeface="Arial" pitchFamily="34" charset="0"/>
              </a:rPr>
              <a:t>Citizen  </a:t>
            </a:r>
          </a:p>
          <a:p>
            <a:pPr marL="0" indent="0">
              <a:spcBef>
                <a:spcPts val="0"/>
              </a:spcBef>
              <a:buClrTx/>
              <a:buNone/>
            </a:pPr>
            <a:endParaRPr lang="en-GB" sz="1600" dirty="0">
              <a:latin typeface="Arial" pitchFamily="34" charset="0"/>
              <a:cs typeface="Arial" pitchFamily="34" charset="0"/>
            </a:endParaRPr>
          </a:p>
          <a:p>
            <a:pPr marL="0" indent="0">
              <a:spcBef>
                <a:spcPts val="0"/>
              </a:spcBef>
              <a:buClrTx/>
              <a:buNone/>
            </a:pPr>
            <a:r>
              <a:rPr lang="en-GB" sz="1600" dirty="0">
                <a:latin typeface="Arial" pitchFamily="34" charset="0"/>
                <a:cs typeface="Arial" pitchFamily="34" charset="0"/>
              </a:rPr>
              <a:t>Fellowman  </a:t>
            </a:r>
          </a:p>
          <a:p>
            <a:pPr marL="0" indent="0">
              <a:spcBef>
                <a:spcPts val="0"/>
              </a:spcBef>
              <a:buClrTx/>
              <a:buNone/>
            </a:pPr>
            <a:endParaRPr lang="en-GB" sz="1600" dirty="0">
              <a:latin typeface="Arial" pitchFamily="34" charset="0"/>
              <a:cs typeface="Arial" pitchFamily="34" charset="0"/>
            </a:endParaRPr>
          </a:p>
          <a:p>
            <a:pPr marL="0" indent="0">
              <a:spcBef>
                <a:spcPts val="0"/>
              </a:spcBef>
              <a:buClrTx/>
              <a:buNone/>
            </a:pPr>
            <a:r>
              <a:rPr lang="en-GB" sz="1600" dirty="0">
                <a:latin typeface="Arial" pitchFamily="34" charset="0"/>
                <a:cs typeface="Arial" pitchFamily="34" charset="0"/>
              </a:rPr>
              <a:t>Person / human </a:t>
            </a:r>
          </a:p>
          <a:p>
            <a:pPr marL="0" indent="0">
              <a:spcBef>
                <a:spcPts val="0"/>
              </a:spcBef>
              <a:buClrTx/>
              <a:buNone/>
            </a:pPr>
            <a:endParaRPr lang="en-GB" sz="1400" b="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en-GB"/>
          </a:p>
        </p:txBody>
      </p:sp>
      <p:cxnSp>
        <p:nvCxnSpPr>
          <p:cNvPr id="15" name="Lige forbindelse 14"/>
          <p:cNvCxnSpPr>
            <a:stCxn id="9" idx="0"/>
          </p:cNvCxnSpPr>
          <p:nvPr/>
        </p:nvCxnSpPr>
        <p:spPr>
          <a:xfrm rot="16200000" flipH="1">
            <a:off x="3023828" y="2600908"/>
            <a:ext cx="10801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ladsholder til indhold 3" descr="rapport_logo, lille.jpg"/>
          <p:cNvPicPr>
            <a:picLocks noChangeAspect="1"/>
          </p:cNvPicPr>
          <p:nvPr/>
        </p:nvPicPr>
        <p:blipFill>
          <a:blip r:embed="rId2" cstate="print"/>
          <a:stretch>
            <a:fillRect/>
          </a:stretch>
        </p:blipFill>
        <p:spPr>
          <a:xfrm>
            <a:off x="107504" y="5877272"/>
            <a:ext cx="765965" cy="825515"/>
          </a:xfrm>
          <a:prstGeom prst="rect">
            <a:avLst/>
          </a:prstGeom>
        </p:spPr>
      </p:pic>
      <p:sp>
        <p:nvSpPr>
          <p:cNvPr id="13" name="Pladsholder til diasnummer 7"/>
          <p:cNvSpPr>
            <a:spLocks noGrp="1"/>
          </p:cNvSpPr>
          <p:nvPr>
            <p:ph type="sldNum" sz="quarter" idx="12"/>
          </p:nvPr>
        </p:nvSpPr>
        <p:spPr>
          <a:xfrm>
            <a:off x="251520" y="332656"/>
            <a:ext cx="457200" cy="476250"/>
          </a:xfrm>
        </p:spPr>
        <p:txBody>
          <a:bodyPr/>
          <a:lstStyle/>
          <a:p>
            <a:fld id="{6BAAE076-7F58-41A9-8F73-CDE9F5E0F14C}" type="slidenum">
              <a:rPr lang="en-GB" b="1" smtClean="0">
                <a:solidFill>
                  <a:schemeClr val="tx2"/>
                </a:solidFill>
              </a:rPr>
              <a:pPr/>
              <a:t>14</a:t>
            </a:fld>
            <a:endParaRPr lang="en-GB" b="1">
              <a:solidFill>
                <a:schemeClr val="tx2"/>
              </a:solidFill>
            </a:endParaRPr>
          </a:p>
        </p:txBody>
      </p:sp>
      <p:sp>
        <p:nvSpPr>
          <p:cNvPr id="11" name="Ellipse 10"/>
          <p:cNvSpPr/>
          <p:nvPr/>
        </p:nvSpPr>
        <p:spPr>
          <a:xfrm>
            <a:off x="1619672" y="3212976"/>
            <a:ext cx="4032448" cy="1872208"/>
          </a:xfrm>
          <a:prstGeom prst="ellipse">
            <a:avLst/>
          </a:prstGeom>
          <a:solidFill>
            <a:schemeClr val="accent3">
              <a:lumMod val="75000"/>
              <a:alpha val="2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ladsholder til indhold 11"/>
          <p:cNvSpPr txBox="1">
            <a:spLocks/>
          </p:cNvSpPr>
          <p:nvPr/>
        </p:nvSpPr>
        <p:spPr>
          <a:xfrm>
            <a:off x="7487817" y="1268760"/>
            <a:ext cx="1332655" cy="491966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6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900"/>
              </a:spcBef>
              <a:spcAft>
                <a:spcPts val="0"/>
              </a:spcAft>
              <a:buClrTx/>
              <a:buSzPct val="80000"/>
              <a:buFont typeface="Wingdings 2"/>
              <a:buNone/>
              <a:tabLst/>
              <a:defRPr/>
            </a:pPr>
            <a:r>
              <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Bourgeois</a:t>
            </a:r>
          </a:p>
          <a:p>
            <a:pPr marL="0" marR="0" lvl="0" indent="0" algn="l" defTabSz="914400" rtl="0" eaLnBrk="1" fontAlgn="auto" latinLnBrk="0" hangingPunct="1">
              <a:lnSpc>
                <a:spcPct val="100000"/>
              </a:lnSpc>
              <a:spcBef>
                <a:spcPts val="1200"/>
              </a:spcBef>
              <a:spcAft>
                <a:spcPts val="0"/>
              </a:spcAft>
              <a:buClrTx/>
              <a:buSzPct val="80000"/>
              <a:buFont typeface="Wingdings 2"/>
              <a:buNone/>
              <a:tabLst/>
              <a:defRPr/>
            </a:pPr>
            <a:endPar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Pct val="80000"/>
              <a:buFont typeface="Wingdings 2"/>
              <a:buNone/>
              <a:tabLst/>
              <a:defRPr/>
            </a:pPr>
            <a:r>
              <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Citoyen  </a:t>
            </a: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r>
              <a:rPr lang="en-GB" sz="1600" dirty="0" err="1">
                <a:solidFill>
                  <a:srgbClr val="C00000"/>
                </a:solidFill>
                <a:latin typeface="Arial" pitchFamily="34" charset="0"/>
                <a:cs typeface="Arial" pitchFamily="34" charset="0"/>
              </a:rPr>
              <a:t>L’Homme</a:t>
            </a:r>
            <a:r>
              <a:rPr lang="en-GB" sz="1600" dirty="0">
                <a:latin typeface="Arial" pitchFamily="34" charset="0"/>
                <a:cs typeface="Arial" pitchFamily="34" charset="0"/>
              </a:rPr>
              <a:t> </a:t>
            </a:r>
            <a:r>
              <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6" name="Tekstboks 15"/>
          <p:cNvSpPr txBox="1"/>
          <p:nvPr/>
        </p:nvSpPr>
        <p:spPr>
          <a:xfrm>
            <a:off x="1403648" y="5949280"/>
            <a:ext cx="7272808" cy="523220"/>
          </a:xfrm>
          <a:prstGeom prst="rect">
            <a:avLst/>
          </a:prstGeom>
          <a:noFill/>
        </p:spPr>
        <p:txBody>
          <a:bodyPr wrap="square" rtlCol="0">
            <a:spAutoFit/>
          </a:bodyPr>
          <a:lstStyle/>
          <a:p>
            <a:r>
              <a:rPr lang="en-GB" sz="1400" dirty="0">
                <a:latin typeface="Arial" pitchFamily="34" charset="0"/>
                <a:cs typeface="Arial" pitchFamily="34" charset="0"/>
              </a:rPr>
              <a:t>The good life implies</a:t>
            </a:r>
          </a:p>
          <a:p>
            <a:pPr>
              <a:buFont typeface="Arial" pitchFamily="34" charset="0"/>
              <a:buChar char="•"/>
            </a:pPr>
            <a:r>
              <a:rPr lang="en-GB" sz="1400" dirty="0">
                <a:latin typeface="Arial" pitchFamily="34" charset="0"/>
                <a:cs typeface="Arial" pitchFamily="34" charset="0"/>
              </a:rPr>
              <a:t>   A balance between the roles as bourgeois, citoyen and </a:t>
            </a:r>
            <a:r>
              <a:rPr lang="en-GB" sz="1400" dirty="0" err="1">
                <a:latin typeface="Arial" pitchFamily="34" charset="0"/>
                <a:cs typeface="Arial" pitchFamily="34" charset="0"/>
              </a:rPr>
              <a:t>l’homme</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69547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1187624" y="1628800"/>
            <a:ext cx="4032448" cy="2952328"/>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dsholder til indhold 6"/>
          <p:cNvSpPr>
            <a:spLocks noGrp="1"/>
          </p:cNvSpPr>
          <p:nvPr>
            <p:ph sz="half" idx="4294967295"/>
          </p:nvPr>
        </p:nvSpPr>
        <p:spPr>
          <a:xfrm>
            <a:off x="827584" y="1052736"/>
            <a:ext cx="4536504" cy="5279355"/>
          </a:xfrm>
          <a:noFill/>
        </p:spPr>
        <p:txBody>
          <a:bodyPr>
            <a:normAutofit fontScale="92500" lnSpcReduction="10000"/>
          </a:bodyPr>
          <a:lstStyle/>
          <a:p>
            <a:pPr algn="ctr">
              <a:buNone/>
            </a:pPr>
            <a:r>
              <a:rPr lang="en-GB" dirty="0">
                <a:latin typeface="Arial" pitchFamily="34" charset="0"/>
                <a:cs typeface="Arial" pitchFamily="34" charset="0"/>
              </a:rPr>
              <a:t>    System </a:t>
            </a:r>
          </a:p>
          <a:p>
            <a:pPr algn="ctr">
              <a:buNone/>
            </a:pPr>
            <a:endParaRPr lang="en-GB" dirty="0">
              <a:latin typeface="Arial" pitchFamily="34" charset="0"/>
              <a:cs typeface="Arial" pitchFamily="34" charset="0"/>
            </a:endParaRPr>
          </a:p>
          <a:p>
            <a:pPr>
              <a:buNone/>
            </a:pPr>
            <a:endParaRPr lang="en-GB"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p>
          <a:p>
            <a:pPr>
              <a:spcBef>
                <a:spcPts val="0"/>
              </a:spcBef>
              <a:buNone/>
            </a:pPr>
            <a:r>
              <a:rPr lang="en-GB" sz="2300" b="1" dirty="0">
                <a:latin typeface="Arial" pitchFamily="34" charset="0"/>
                <a:cs typeface="Arial" pitchFamily="34" charset="0"/>
              </a:rPr>
              <a:t>              Market</a:t>
            </a:r>
            <a:r>
              <a:rPr lang="en-GB" sz="2300" dirty="0">
                <a:latin typeface="Arial" pitchFamily="34" charset="0"/>
                <a:cs typeface="Arial" pitchFamily="34" charset="0"/>
              </a:rPr>
              <a:t>              </a:t>
            </a:r>
            <a:r>
              <a:rPr lang="en-GB" sz="2300" b="1" dirty="0">
                <a:latin typeface="Arial" pitchFamily="34" charset="0"/>
                <a:cs typeface="Arial" pitchFamily="34" charset="0"/>
              </a:rPr>
              <a:t>State      </a:t>
            </a:r>
            <a:r>
              <a:rPr lang="en-GB" sz="1600" b="1" dirty="0">
                <a:latin typeface="Arial" pitchFamily="34" charset="0"/>
                <a:cs typeface="Arial" pitchFamily="34" charset="0"/>
              </a:rPr>
              <a:t>   </a:t>
            </a:r>
            <a:endParaRPr lang="en-GB" sz="1200" b="1"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p>
          <a:p>
            <a:pPr>
              <a:spcBef>
                <a:spcPts val="0"/>
              </a:spcBef>
              <a:buNone/>
            </a:pPr>
            <a:endParaRPr lang="en-GB" dirty="0">
              <a:latin typeface="Arial" pitchFamily="34" charset="0"/>
              <a:cs typeface="Arial" pitchFamily="34" charset="0"/>
            </a:endParaRPr>
          </a:p>
          <a:p>
            <a:pPr>
              <a:spcBef>
                <a:spcPts val="0"/>
              </a:spcBef>
              <a:buNone/>
            </a:pPr>
            <a:endParaRPr lang="en-GB" sz="1400" b="1" i="1" dirty="0">
              <a:latin typeface="Arial" pitchFamily="34" charset="0"/>
              <a:cs typeface="Arial" pitchFamily="34" charset="0"/>
            </a:endParaRPr>
          </a:p>
          <a:p>
            <a:pPr>
              <a:spcBef>
                <a:spcPts val="0"/>
              </a:spcBef>
              <a:buNone/>
            </a:pPr>
            <a:r>
              <a:rPr lang="en-GB" sz="1400" b="1" i="1" dirty="0">
                <a:latin typeface="Arial" pitchFamily="34" charset="0"/>
                <a:cs typeface="Arial" pitchFamily="34" charset="0"/>
              </a:rPr>
              <a:t>                                  Spectator democracy </a:t>
            </a:r>
          </a:p>
          <a:p>
            <a:pPr>
              <a:spcBef>
                <a:spcPts val="0"/>
              </a:spcBef>
              <a:buNone/>
            </a:pPr>
            <a:r>
              <a:rPr lang="en-GB" sz="1400" b="1" i="1" dirty="0">
                <a:latin typeface="Arial" pitchFamily="34" charset="0"/>
                <a:cs typeface="Arial" pitchFamily="34" charset="0"/>
              </a:rPr>
              <a:t>                    </a:t>
            </a:r>
          </a:p>
          <a:p>
            <a:pPr>
              <a:buNone/>
            </a:pPr>
            <a:r>
              <a:rPr lang="en-GB" sz="1400" b="1" i="1" dirty="0">
                <a:latin typeface="Arial" pitchFamily="34" charset="0"/>
                <a:cs typeface="Arial" pitchFamily="34" charset="0"/>
              </a:rPr>
              <a:t>                               </a:t>
            </a:r>
            <a:r>
              <a:rPr lang="en-GB" sz="1400" b="1" dirty="0">
                <a:latin typeface="Arial" pitchFamily="34" charset="0"/>
                <a:cs typeface="Arial" pitchFamily="34" charset="0"/>
              </a:rPr>
              <a:t>Civil society is privatised </a:t>
            </a:r>
          </a:p>
          <a:p>
            <a:pPr>
              <a:buNone/>
            </a:pPr>
            <a:r>
              <a:rPr lang="en-GB" sz="1400" b="1" i="1" dirty="0">
                <a:latin typeface="Arial" pitchFamily="34" charset="0"/>
                <a:cs typeface="Arial" pitchFamily="34" charset="0"/>
              </a:rPr>
              <a:t>                              Persons looses autonomy</a:t>
            </a:r>
          </a:p>
          <a:p>
            <a:pPr>
              <a:spcBef>
                <a:spcPts val="0"/>
              </a:spcBef>
              <a:buNone/>
            </a:pPr>
            <a:r>
              <a:rPr lang="en-GB" sz="1400" b="1" i="1" dirty="0">
                <a:latin typeface="Arial" pitchFamily="34" charset="0"/>
                <a:cs typeface="Arial" pitchFamily="34" charset="0"/>
              </a:rPr>
              <a:t>         </a:t>
            </a:r>
            <a:endParaRPr lang="en-GB" sz="1800" b="1" dirty="0">
              <a:latin typeface="Arial" pitchFamily="34" charset="0"/>
              <a:cs typeface="Arial" pitchFamily="34" charset="0"/>
            </a:endParaRPr>
          </a:p>
          <a:p>
            <a:pPr>
              <a:spcBef>
                <a:spcPts val="0"/>
              </a:spcBef>
              <a:buNone/>
            </a:pPr>
            <a:r>
              <a:rPr lang="en-GB" sz="1800" b="1" dirty="0">
                <a:latin typeface="Arial" pitchFamily="34" charset="0"/>
                <a:cs typeface="Arial" pitchFamily="34" charset="0"/>
              </a:rPr>
              <a:t>                              </a:t>
            </a:r>
            <a:endParaRPr lang="en-GB" sz="1600" b="1" dirty="0">
              <a:latin typeface="Arial" pitchFamily="34" charset="0"/>
              <a:cs typeface="Arial" pitchFamily="34" charset="0"/>
            </a:endParaRPr>
          </a:p>
          <a:p>
            <a:pPr algn="ctr">
              <a:buNone/>
            </a:pPr>
            <a:r>
              <a:rPr lang="en-GB" dirty="0">
                <a:latin typeface="Arial" pitchFamily="34" charset="0"/>
                <a:cs typeface="Arial" pitchFamily="34" charset="0"/>
              </a:rPr>
              <a:t>    Life world</a:t>
            </a:r>
          </a:p>
        </p:txBody>
      </p:sp>
      <p:sp>
        <p:nvSpPr>
          <p:cNvPr id="2" name="Titel 1"/>
          <p:cNvSpPr>
            <a:spLocks noGrp="1"/>
          </p:cNvSpPr>
          <p:nvPr>
            <p:ph type="title" idx="4294967295"/>
          </p:nvPr>
        </p:nvSpPr>
        <p:spPr>
          <a:xfrm>
            <a:off x="1187624" y="260648"/>
            <a:ext cx="7956376" cy="634081"/>
          </a:xfrm>
        </p:spPr>
        <p:txBody>
          <a:bodyPr>
            <a:normAutofit/>
          </a:bodyPr>
          <a:lstStyle/>
          <a:p>
            <a:r>
              <a:rPr lang="en-GB" sz="3200" dirty="0"/>
              <a:t>Habermas – </a:t>
            </a:r>
            <a:r>
              <a:rPr lang="en-GB" sz="3100" dirty="0"/>
              <a:t>The system colonises the life world</a:t>
            </a:r>
          </a:p>
        </p:txBody>
      </p:sp>
      <p:sp>
        <p:nvSpPr>
          <p:cNvPr id="12" name="Pladsholder til indhold 11"/>
          <p:cNvSpPr>
            <a:spLocks noGrp="1"/>
          </p:cNvSpPr>
          <p:nvPr>
            <p:ph sz="half" idx="4294967295"/>
          </p:nvPr>
        </p:nvSpPr>
        <p:spPr>
          <a:xfrm>
            <a:off x="5436096" y="1052736"/>
            <a:ext cx="3707904" cy="5328592"/>
          </a:xfrm>
        </p:spPr>
        <p:txBody>
          <a:bodyPr>
            <a:normAutofit fontScale="92500" lnSpcReduction="10000"/>
          </a:bodyPr>
          <a:lstStyle/>
          <a:p>
            <a:pPr marL="0" indent="0">
              <a:spcBef>
                <a:spcPts val="0"/>
              </a:spcBef>
              <a:buNone/>
            </a:pPr>
            <a:endParaRPr lang="en-GB" sz="1400" b="1" dirty="0">
              <a:latin typeface="Arial" pitchFamily="34" charset="0"/>
              <a:cs typeface="Arial" pitchFamily="34" charset="0"/>
            </a:endParaRPr>
          </a:p>
          <a:p>
            <a:pPr marL="0" indent="0">
              <a:spcBef>
                <a:spcPts val="0"/>
              </a:spcBef>
              <a:buNone/>
            </a:pPr>
            <a:endParaRPr lang="en-GB" sz="1800" b="1" dirty="0">
              <a:latin typeface="Arial" pitchFamily="34" charset="0"/>
              <a:cs typeface="Arial" pitchFamily="34" charset="0"/>
            </a:endParaRPr>
          </a:p>
          <a:p>
            <a:pPr marL="0" indent="0">
              <a:spcBef>
                <a:spcPts val="0"/>
              </a:spcBef>
              <a:buNone/>
            </a:pPr>
            <a:r>
              <a:rPr lang="en-GB" sz="1800" b="1" dirty="0">
                <a:latin typeface="Arial" pitchFamily="34" charset="0"/>
                <a:cs typeface="Arial" pitchFamily="34" charset="0"/>
              </a:rPr>
              <a:t>The neoliberal system    </a:t>
            </a:r>
          </a:p>
          <a:p>
            <a:pPr marL="0" indent="0">
              <a:lnSpc>
                <a:spcPct val="120000"/>
              </a:lnSpc>
              <a:spcBef>
                <a:spcPts val="0"/>
              </a:spcBef>
              <a:buClrTx/>
              <a:buFont typeface="Wingdings" pitchFamily="2" charset="2"/>
              <a:buChar char="§"/>
            </a:pPr>
            <a:r>
              <a:rPr lang="en-GB" sz="1800" dirty="0">
                <a:latin typeface="Arial" pitchFamily="34" charset="0"/>
                <a:cs typeface="Arial" pitchFamily="34" charset="0"/>
              </a:rPr>
              <a:t>  T</a:t>
            </a:r>
            <a:r>
              <a:rPr lang="en-GB" sz="1600" dirty="0">
                <a:latin typeface="Arial" pitchFamily="34" charset="0"/>
                <a:cs typeface="Arial" pitchFamily="34" charset="0"/>
              </a:rPr>
              <a:t>he competitive state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New public management</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Commercialization</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Instrumentalisation  </a:t>
            </a:r>
          </a:p>
          <a:p>
            <a:pPr marL="0" indent="0">
              <a:lnSpc>
                <a:spcPct val="120000"/>
              </a:lnSpc>
              <a:spcBef>
                <a:spcPts val="0"/>
              </a:spcBef>
              <a:buClrTx/>
              <a:buNone/>
            </a:pPr>
            <a:endParaRPr lang="en-GB" sz="1800" dirty="0">
              <a:latin typeface="Arial" pitchFamily="34" charset="0"/>
              <a:cs typeface="Arial" pitchFamily="34" charset="0"/>
            </a:endParaRPr>
          </a:p>
          <a:p>
            <a:pPr marL="0" indent="0">
              <a:lnSpc>
                <a:spcPct val="120000"/>
              </a:lnSpc>
              <a:spcBef>
                <a:spcPts val="0"/>
              </a:spcBef>
              <a:buClrTx/>
              <a:buNone/>
            </a:pPr>
            <a:r>
              <a:rPr lang="en-GB" sz="1800" b="1" dirty="0">
                <a:latin typeface="Arial" pitchFamily="34" charset="0"/>
                <a:cs typeface="Arial" pitchFamily="34" charset="0"/>
              </a:rPr>
              <a:t>The colonised life world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Media:  Public service to Infotainment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University:  Free thinking to Invoices</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Education:  Bildung to competences</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Culture:  Experience economy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NGO’s:  private volunteering</a:t>
            </a:r>
          </a:p>
          <a:p>
            <a:pPr marL="0" indent="0">
              <a:lnSpc>
                <a:spcPct val="120000"/>
              </a:lnSpc>
              <a:spcBef>
                <a:spcPts val="0"/>
              </a:spcBef>
              <a:buClrTx/>
              <a:buNone/>
            </a:pPr>
            <a:endParaRPr lang="en-GB" sz="1900" b="1" dirty="0">
              <a:latin typeface="Arial" pitchFamily="34" charset="0"/>
              <a:cs typeface="Arial" pitchFamily="34" charset="0"/>
            </a:endParaRPr>
          </a:p>
          <a:p>
            <a:pPr marL="0" indent="0">
              <a:lnSpc>
                <a:spcPct val="120000"/>
              </a:lnSpc>
              <a:spcBef>
                <a:spcPts val="0"/>
              </a:spcBef>
              <a:buClrTx/>
              <a:buNone/>
            </a:pPr>
            <a:r>
              <a:rPr lang="en-GB" sz="1900" b="1" dirty="0">
                <a:latin typeface="Arial" pitchFamily="34" charset="0"/>
                <a:cs typeface="Arial" pitchFamily="34" charset="0"/>
              </a:rPr>
              <a:t>Key words: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One-dimensional society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Civil society looses learning capacity</a:t>
            </a:r>
          </a:p>
          <a:p>
            <a:pPr marL="0" indent="0">
              <a:spcBef>
                <a:spcPts val="300"/>
              </a:spcBef>
              <a:buClrTx/>
              <a:buFont typeface="Wingdings" pitchFamily="2" charset="2"/>
              <a:buChar char="§"/>
            </a:pPr>
            <a:r>
              <a:rPr lang="en-GB" sz="1600" dirty="0">
                <a:latin typeface="Arial" pitchFamily="34" charset="0"/>
                <a:cs typeface="Arial" pitchFamily="34" charset="0"/>
              </a:rPr>
              <a:t>   Citizens looses autonomy</a:t>
            </a:r>
          </a:p>
          <a:p>
            <a:pPr marL="0" indent="0">
              <a:buClrTx/>
              <a:buNone/>
            </a:pPr>
            <a:r>
              <a:rPr lang="en-GB" sz="1700" i="1" dirty="0">
                <a:latin typeface="Arial" pitchFamily="34" charset="0"/>
                <a:cs typeface="Arial" pitchFamily="34" charset="0"/>
              </a:rPr>
              <a:t>Less ”</a:t>
            </a:r>
            <a:r>
              <a:rPr lang="en-GB" sz="1700" i="1" dirty="0"/>
              <a:t>Liberty, equality, fraternity” </a:t>
            </a:r>
            <a:endParaRPr lang="en-GB" sz="1700" i="1" dirty="0">
              <a:latin typeface="Arial" pitchFamily="34" charset="0"/>
              <a:cs typeface="Arial" pitchFamily="34" charset="0"/>
            </a:endParaRPr>
          </a:p>
          <a:p>
            <a:pPr marL="0" indent="0">
              <a:spcBef>
                <a:spcPts val="0"/>
              </a:spcBef>
              <a:buClrTx/>
              <a:buNone/>
            </a:pPr>
            <a:endParaRPr lang="en-GB" sz="1900" dirty="0">
              <a:latin typeface="Arial" pitchFamily="34" charset="0"/>
              <a:cs typeface="Arial" pitchFamily="34" charset="0"/>
            </a:endParaRPr>
          </a:p>
          <a:p>
            <a:pPr marL="0" indent="0">
              <a:spcBef>
                <a:spcPts val="0"/>
              </a:spcBef>
              <a:buClrTx/>
              <a:buNone/>
            </a:pPr>
            <a:endParaRPr lang="en-GB" sz="1900" dirty="0">
              <a:solidFill>
                <a:schemeClr val="tx2"/>
              </a:solidFill>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en-GB"/>
          </a:p>
        </p:txBody>
      </p:sp>
      <p:pic>
        <p:nvPicPr>
          <p:cNvPr id="6" name="Pladsholder til indhold 3" descr="rapport_logo, lille.jpg"/>
          <p:cNvPicPr>
            <a:picLocks noChangeAspect="1"/>
          </p:cNvPicPr>
          <p:nvPr/>
        </p:nvPicPr>
        <p:blipFill>
          <a:blip r:embed="rId2" cstate="print"/>
          <a:stretch>
            <a:fillRect/>
          </a:stretch>
        </p:blipFill>
        <p:spPr>
          <a:xfrm>
            <a:off x="107504" y="5877272"/>
            <a:ext cx="765965" cy="825515"/>
          </a:xfrm>
          <a:prstGeom prst="rect">
            <a:avLst/>
          </a:prstGeom>
        </p:spPr>
      </p:pic>
      <p:cxnSp>
        <p:nvCxnSpPr>
          <p:cNvPr id="15" name="Lige forbindelse 14"/>
          <p:cNvCxnSpPr/>
          <p:nvPr/>
        </p:nvCxnSpPr>
        <p:spPr>
          <a:xfrm>
            <a:off x="3059832" y="1628800"/>
            <a:ext cx="936104" cy="2448272"/>
          </a:xfrm>
          <a:prstGeom prst="line">
            <a:avLst/>
          </a:prstGeom>
        </p:spPr>
        <p:style>
          <a:lnRef idx="1">
            <a:schemeClr val="accent1"/>
          </a:lnRef>
          <a:fillRef idx="0">
            <a:schemeClr val="accent1"/>
          </a:fillRef>
          <a:effectRef idx="0">
            <a:schemeClr val="accent1"/>
          </a:effectRef>
          <a:fontRef idx="minor">
            <a:schemeClr val="tx1"/>
          </a:fontRef>
        </p:style>
      </p:cxnSp>
      <p:sp>
        <p:nvSpPr>
          <p:cNvPr id="22" name="Pladsholder til diasnummer 7"/>
          <p:cNvSpPr>
            <a:spLocks noGrp="1"/>
          </p:cNvSpPr>
          <p:nvPr>
            <p:ph type="sldNum" sz="quarter" idx="12"/>
          </p:nvPr>
        </p:nvSpPr>
        <p:spPr>
          <a:xfrm>
            <a:off x="251520" y="332656"/>
            <a:ext cx="457200" cy="476250"/>
          </a:xfrm>
        </p:spPr>
        <p:txBody>
          <a:bodyPr/>
          <a:lstStyle/>
          <a:p>
            <a:fld id="{6BAAE076-7F58-41A9-8F73-CDE9F5E0F14C}" type="slidenum">
              <a:rPr lang="en-GB" b="1" smtClean="0">
                <a:solidFill>
                  <a:schemeClr val="tx2"/>
                </a:solidFill>
              </a:rPr>
              <a:pPr/>
              <a:t>15</a:t>
            </a:fld>
            <a:endParaRPr lang="en-GB" b="1">
              <a:solidFill>
                <a:schemeClr val="tx2"/>
              </a:solidFill>
            </a:endParaRPr>
          </a:p>
        </p:txBody>
      </p:sp>
      <p:sp>
        <p:nvSpPr>
          <p:cNvPr id="11" name="Ellipse 10"/>
          <p:cNvSpPr/>
          <p:nvPr/>
        </p:nvSpPr>
        <p:spPr>
          <a:xfrm>
            <a:off x="1331640" y="4077072"/>
            <a:ext cx="3960440" cy="1008112"/>
          </a:xfrm>
          <a:prstGeom prst="ellipse">
            <a:avLst/>
          </a:prstGeom>
          <a:solidFill>
            <a:schemeClr val="accent3">
              <a:lumMod val="75000"/>
              <a:alpha val="2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273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2987824" y="2204864"/>
            <a:ext cx="4032448" cy="1671573"/>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dsholder til indhold 6"/>
          <p:cNvSpPr>
            <a:spLocks noGrp="1"/>
          </p:cNvSpPr>
          <p:nvPr>
            <p:ph sz="half" idx="4294967295"/>
          </p:nvPr>
        </p:nvSpPr>
        <p:spPr>
          <a:xfrm>
            <a:off x="2987824" y="1928504"/>
            <a:ext cx="4608513" cy="3672407"/>
          </a:xfrm>
        </p:spPr>
        <p:txBody>
          <a:bodyPr>
            <a:normAutofit/>
          </a:bodyPr>
          <a:lstStyle/>
          <a:p>
            <a:pPr algn="ctr">
              <a:buNone/>
            </a:pPr>
            <a:endParaRPr lang="en-GB"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r>
              <a:rPr lang="en-GB" sz="2000" b="1" dirty="0">
                <a:latin typeface="Arial" pitchFamily="34" charset="0"/>
                <a:cs typeface="Arial" pitchFamily="34" charset="0"/>
              </a:rPr>
              <a:t>    market</a:t>
            </a:r>
            <a:r>
              <a:rPr lang="en-GB" sz="2000" dirty="0">
                <a:latin typeface="Arial" pitchFamily="34" charset="0"/>
                <a:cs typeface="Arial" pitchFamily="34" charset="0"/>
              </a:rPr>
              <a:t> </a:t>
            </a:r>
            <a:r>
              <a:rPr lang="en-GB" dirty="0">
                <a:latin typeface="Arial" pitchFamily="34" charset="0"/>
                <a:cs typeface="Arial" pitchFamily="34" charset="0"/>
              </a:rPr>
              <a:t>      </a:t>
            </a:r>
            <a:r>
              <a:rPr lang="en-GB" sz="2000" dirty="0">
                <a:latin typeface="Arial" pitchFamily="34" charset="0"/>
                <a:cs typeface="Arial" pitchFamily="34" charset="0"/>
              </a:rPr>
              <a:t> </a:t>
            </a:r>
            <a:r>
              <a:rPr lang="en-GB" sz="2000" b="1" dirty="0">
                <a:latin typeface="Arial" pitchFamily="34" charset="0"/>
                <a:cs typeface="Arial" pitchFamily="34" charset="0"/>
              </a:rPr>
              <a:t>state</a:t>
            </a:r>
          </a:p>
          <a:p>
            <a:pPr>
              <a:spcBef>
                <a:spcPts val="1200"/>
              </a:spcBef>
              <a:buNone/>
            </a:pPr>
            <a:r>
              <a:rPr lang="en-GB" sz="1600" b="1" dirty="0">
                <a:latin typeface="Arial" pitchFamily="34" charset="0"/>
                <a:cs typeface="Arial" pitchFamily="34" charset="0"/>
              </a:rPr>
              <a:t>          </a:t>
            </a:r>
            <a:r>
              <a:rPr lang="en-GB" dirty="0">
                <a:latin typeface="Arial" pitchFamily="34" charset="0"/>
                <a:cs typeface="Arial" pitchFamily="34" charset="0"/>
              </a:rPr>
              <a:t>  </a:t>
            </a:r>
            <a:r>
              <a:rPr lang="en-GB" sz="1400" b="1" i="1" dirty="0">
                <a:latin typeface="Arial" pitchFamily="34" charset="0"/>
                <a:cs typeface="Arial" pitchFamily="34" charset="0"/>
              </a:rPr>
              <a:t>Democracy Public sphere</a:t>
            </a:r>
          </a:p>
          <a:p>
            <a:pPr>
              <a:spcBef>
                <a:spcPts val="0"/>
              </a:spcBef>
              <a:buNone/>
            </a:pPr>
            <a:r>
              <a:rPr lang="en-GB" sz="1400" b="1" i="1" dirty="0">
                <a:latin typeface="Arial" pitchFamily="34" charset="0"/>
                <a:cs typeface="Arial" pitchFamily="34" charset="0"/>
              </a:rPr>
              <a:t>                             CO-CREATION </a:t>
            </a:r>
          </a:p>
          <a:p>
            <a:pPr>
              <a:spcBef>
                <a:spcPts val="1200"/>
              </a:spcBef>
              <a:buNone/>
            </a:pPr>
            <a:r>
              <a:rPr lang="en-GB" dirty="0">
                <a:latin typeface="Arial" pitchFamily="34" charset="0"/>
                <a:cs typeface="Arial" pitchFamily="34" charset="0"/>
              </a:rPr>
              <a:t>          </a:t>
            </a:r>
            <a:r>
              <a:rPr lang="en-GB" sz="2000" b="1" dirty="0">
                <a:latin typeface="Arial" pitchFamily="34" charset="0"/>
                <a:cs typeface="Arial" pitchFamily="34" charset="0"/>
              </a:rPr>
              <a:t>civil society</a:t>
            </a:r>
          </a:p>
          <a:p>
            <a:pPr>
              <a:spcBef>
                <a:spcPts val="1200"/>
              </a:spcBef>
              <a:buNone/>
            </a:pPr>
            <a:r>
              <a:rPr lang="en-GB" sz="1600" b="1" dirty="0">
                <a:latin typeface="Arial" pitchFamily="34" charset="0"/>
                <a:cs typeface="Arial" pitchFamily="34" charset="0"/>
              </a:rPr>
              <a:t>                   </a:t>
            </a:r>
            <a:r>
              <a:rPr lang="en-GB" sz="1400" b="1" i="1" dirty="0">
                <a:latin typeface="Arial" pitchFamily="34" charset="0"/>
                <a:cs typeface="Arial" pitchFamily="34" charset="0"/>
              </a:rPr>
              <a:t>Private sphere</a:t>
            </a:r>
          </a:p>
          <a:p>
            <a:pPr>
              <a:buNone/>
            </a:pPr>
            <a:endParaRPr lang="en-GB" sz="1600" b="1" dirty="0">
              <a:latin typeface="Arial" pitchFamily="34" charset="0"/>
              <a:cs typeface="Arial" pitchFamily="34" charset="0"/>
            </a:endParaRPr>
          </a:p>
        </p:txBody>
      </p:sp>
      <p:sp>
        <p:nvSpPr>
          <p:cNvPr id="2" name="Titel 1"/>
          <p:cNvSpPr>
            <a:spLocks noGrp="1"/>
          </p:cNvSpPr>
          <p:nvPr>
            <p:ph type="title" idx="4294967295"/>
          </p:nvPr>
        </p:nvSpPr>
        <p:spPr>
          <a:xfrm>
            <a:off x="1644650" y="274639"/>
            <a:ext cx="7247830" cy="706090"/>
          </a:xfrm>
        </p:spPr>
        <p:txBody>
          <a:bodyPr>
            <a:normAutofit fontScale="90000"/>
          </a:bodyPr>
          <a:lstStyle/>
          <a:p>
            <a:r>
              <a:rPr lang="en-GB" sz="2600" dirty="0"/>
              <a:t>New Public Governance help to resurrect Civil society </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en-GB"/>
          </a:p>
        </p:txBody>
      </p:sp>
      <p:cxnSp>
        <p:nvCxnSpPr>
          <p:cNvPr id="15" name="Lige forbindelse 14"/>
          <p:cNvCxnSpPr>
            <a:cxnSpLocks/>
            <a:stCxn id="9" idx="0"/>
          </p:cNvCxnSpPr>
          <p:nvPr/>
        </p:nvCxnSpPr>
        <p:spPr>
          <a:xfrm flipH="1">
            <a:off x="4788024" y="2204864"/>
            <a:ext cx="216024" cy="1368152"/>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ladsholder til indhold 3" descr="rapport_logo, lille.jpg"/>
          <p:cNvPicPr>
            <a:picLocks noChangeAspect="1"/>
          </p:cNvPicPr>
          <p:nvPr/>
        </p:nvPicPr>
        <p:blipFill>
          <a:blip r:embed="rId2" cstate="print"/>
          <a:stretch>
            <a:fillRect/>
          </a:stretch>
        </p:blipFill>
        <p:spPr>
          <a:xfrm>
            <a:off x="107504" y="5877272"/>
            <a:ext cx="765965" cy="825515"/>
          </a:xfrm>
          <a:prstGeom prst="rect">
            <a:avLst/>
          </a:prstGeom>
        </p:spPr>
      </p:pic>
      <p:sp>
        <p:nvSpPr>
          <p:cNvPr id="23" name="Pladsholder til diasnummer 7"/>
          <p:cNvSpPr>
            <a:spLocks noGrp="1"/>
          </p:cNvSpPr>
          <p:nvPr>
            <p:ph type="sldNum" sz="quarter" idx="12"/>
          </p:nvPr>
        </p:nvSpPr>
        <p:spPr>
          <a:xfrm>
            <a:off x="251520" y="332656"/>
            <a:ext cx="457200" cy="476250"/>
          </a:xfrm>
        </p:spPr>
        <p:txBody>
          <a:bodyPr/>
          <a:lstStyle/>
          <a:p>
            <a:fld id="{6BAAE076-7F58-41A9-8F73-CDE9F5E0F14C}" type="slidenum">
              <a:rPr lang="en-GB" b="1" smtClean="0">
                <a:solidFill>
                  <a:schemeClr val="tx2"/>
                </a:solidFill>
              </a:rPr>
              <a:pPr/>
              <a:t>16</a:t>
            </a:fld>
            <a:endParaRPr lang="en-GB" b="1">
              <a:solidFill>
                <a:schemeClr val="tx2"/>
              </a:solidFill>
            </a:endParaRPr>
          </a:p>
        </p:txBody>
      </p:sp>
      <p:sp>
        <p:nvSpPr>
          <p:cNvPr id="13" name="Tekstboks 12"/>
          <p:cNvSpPr txBox="1"/>
          <p:nvPr/>
        </p:nvSpPr>
        <p:spPr>
          <a:xfrm>
            <a:off x="2627784" y="1124744"/>
            <a:ext cx="4608512" cy="892552"/>
          </a:xfrm>
          <a:prstGeom prst="rect">
            <a:avLst/>
          </a:prstGeom>
          <a:noFill/>
        </p:spPr>
        <p:txBody>
          <a:bodyPr wrap="square" rtlCol="0">
            <a:spAutoFit/>
          </a:bodyPr>
          <a:lstStyle/>
          <a:p>
            <a:pPr algn="ctr"/>
            <a:r>
              <a:rPr lang="en-GB" b="1" dirty="0">
                <a:latin typeface="Arial" pitchFamily="34" charset="0"/>
                <a:cs typeface="Arial" pitchFamily="34" charset="0"/>
              </a:rPr>
              <a:t>Technical -instrumental rationality</a:t>
            </a:r>
          </a:p>
          <a:p>
            <a:pPr algn="ctr"/>
            <a:r>
              <a:rPr lang="en-GB" sz="1600" b="1" dirty="0">
                <a:latin typeface="Arial" pitchFamily="34" charset="0"/>
                <a:cs typeface="Arial" pitchFamily="34" charset="0"/>
              </a:rPr>
              <a:t>(How  - on effective means) </a:t>
            </a:r>
          </a:p>
          <a:p>
            <a:endParaRPr lang="en-GB" dirty="0"/>
          </a:p>
        </p:txBody>
      </p:sp>
      <p:sp>
        <p:nvSpPr>
          <p:cNvPr id="14" name="Tekstboks 13"/>
          <p:cNvSpPr txBox="1"/>
          <p:nvPr/>
        </p:nvSpPr>
        <p:spPr>
          <a:xfrm>
            <a:off x="3059832" y="5661248"/>
            <a:ext cx="4320480" cy="861774"/>
          </a:xfrm>
          <a:prstGeom prst="rect">
            <a:avLst/>
          </a:prstGeom>
          <a:noFill/>
        </p:spPr>
        <p:txBody>
          <a:bodyPr wrap="square" rtlCol="0">
            <a:spAutoFit/>
          </a:bodyPr>
          <a:lstStyle/>
          <a:p>
            <a:pPr algn="ctr"/>
            <a:r>
              <a:rPr lang="en-GB" sz="1600" b="1" dirty="0">
                <a:latin typeface="Arial" pitchFamily="34" charset="0"/>
                <a:cs typeface="Arial" pitchFamily="34" charset="0"/>
              </a:rPr>
              <a:t>Communicative og expressive  rationality </a:t>
            </a:r>
          </a:p>
          <a:p>
            <a:pPr algn="ctr"/>
            <a:r>
              <a:rPr lang="en-GB" sz="1600" b="1" dirty="0">
                <a:latin typeface="Arial" pitchFamily="34" charset="0"/>
                <a:cs typeface="Arial" pitchFamily="34" charset="0"/>
              </a:rPr>
              <a:t>(Why  - on purpose and meaning) </a:t>
            </a:r>
          </a:p>
          <a:p>
            <a:endParaRPr lang="en-GB" dirty="0"/>
          </a:p>
        </p:txBody>
      </p:sp>
      <p:sp>
        <p:nvSpPr>
          <p:cNvPr id="16" name="Tekstboks 15"/>
          <p:cNvSpPr txBox="1"/>
          <p:nvPr/>
        </p:nvSpPr>
        <p:spPr>
          <a:xfrm>
            <a:off x="1331640" y="2924944"/>
            <a:ext cx="1584176" cy="1754326"/>
          </a:xfrm>
          <a:prstGeom prst="rect">
            <a:avLst/>
          </a:prstGeom>
          <a:noFill/>
        </p:spPr>
        <p:txBody>
          <a:bodyPr wrap="square" rtlCol="0">
            <a:spAutoFit/>
          </a:bodyPr>
          <a:lstStyle/>
          <a:p>
            <a:pPr>
              <a:spcBef>
                <a:spcPts val="600"/>
              </a:spcBef>
            </a:pPr>
            <a:r>
              <a:rPr lang="en-GB" dirty="0"/>
              <a:t>SYSTEM</a:t>
            </a:r>
          </a:p>
          <a:p>
            <a:endParaRPr lang="en-GB" dirty="0"/>
          </a:p>
          <a:p>
            <a:endParaRPr lang="en-GB" dirty="0"/>
          </a:p>
          <a:p>
            <a:endParaRPr lang="en-GB" dirty="0"/>
          </a:p>
          <a:p>
            <a:endParaRPr lang="en-GB" dirty="0"/>
          </a:p>
          <a:p>
            <a:r>
              <a:rPr lang="en-GB" dirty="0"/>
              <a:t>LIFE  WORLD</a:t>
            </a:r>
          </a:p>
        </p:txBody>
      </p:sp>
      <p:sp>
        <p:nvSpPr>
          <p:cNvPr id="11" name="Ellipse 10"/>
          <p:cNvSpPr/>
          <p:nvPr/>
        </p:nvSpPr>
        <p:spPr>
          <a:xfrm>
            <a:off x="3023828" y="2940914"/>
            <a:ext cx="3960440" cy="2432302"/>
          </a:xfrm>
          <a:prstGeom prst="ellipse">
            <a:avLst/>
          </a:prstGeom>
          <a:solidFill>
            <a:schemeClr val="accent3">
              <a:lumMod val="75000"/>
              <a:alpha val="2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Lige pilforbindelse 7"/>
          <p:cNvCxnSpPr/>
          <p:nvPr/>
        </p:nvCxnSpPr>
        <p:spPr>
          <a:xfrm flipH="1" flipV="1">
            <a:off x="7596336" y="3227854"/>
            <a:ext cx="36004"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43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a:solidFill>
            <a:schemeClr val="tx2">
              <a:lumMod val="20000"/>
              <a:lumOff val="80000"/>
            </a:schemeClr>
          </a:solidFill>
        </p:spPr>
        <p:txBody>
          <a:bodyPr>
            <a:noAutofit/>
          </a:bodyPr>
          <a:lstStyle/>
          <a:p>
            <a:r>
              <a:rPr lang="en-GB" sz="2800" dirty="0">
                <a:latin typeface="+mn-lt"/>
              </a:rPr>
              <a:t>    </a:t>
            </a:r>
            <a:r>
              <a:rPr lang="en-US" sz="2800" dirty="0">
                <a:latin typeface="Arial" pitchFamily="34" charset="0"/>
                <a:cs typeface="Arial" pitchFamily="34" charset="0"/>
              </a:rPr>
              <a:t>A balanced Tricolore </a:t>
            </a:r>
            <a:endParaRPr lang="en-GB" sz="2800" dirty="0">
              <a:latin typeface="+mn-lt"/>
            </a:endParaRPr>
          </a:p>
        </p:txBody>
      </p:sp>
      <p:sp>
        <p:nvSpPr>
          <p:cNvPr id="10" name="Pladsholder til indhold 9"/>
          <p:cNvSpPr>
            <a:spLocks noGrp="1"/>
          </p:cNvSpPr>
          <p:nvPr>
            <p:ph idx="1"/>
          </p:nvPr>
        </p:nvSpPr>
        <p:spPr>
          <a:xfrm>
            <a:off x="395536" y="886654"/>
            <a:ext cx="8748464" cy="5710698"/>
          </a:xfrm>
        </p:spPr>
        <p:txBody>
          <a:bodyPr>
            <a:noAutofit/>
          </a:bodyPr>
          <a:lstStyle/>
          <a:p>
            <a:pPr marL="0" indent="0">
              <a:lnSpc>
                <a:spcPct val="130000"/>
              </a:lnSpc>
              <a:spcBef>
                <a:spcPts val="0"/>
              </a:spcBef>
              <a:buNone/>
            </a:pPr>
            <a:r>
              <a:rPr lang="en-GB" sz="1600" i="1" dirty="0">
                <a:latin typeface="Arial" pitchFamily="34" charset="0"/>
                <a:cs typeface="Arial" pitchFamily="34" charset="0"/>
              </a:rPr>
              <a:t>The main value from the  French Revolution 1789</a:t>
            </a:r>
          </a:p>
          <a:p>
            <a:pPr marL="0" indent="0">
              <a:lnSpc>
                <a:spcPct val="130000"/>
              </a:lnSpc>
              <a:buNone/>
            </a:pPr>
            <a:r>
              <a:rPr lang="en-GB" sz="1600" i="1" dirty="0">
                <a:latin typeface="Arial" pitchFamily="34" charset="0"/>
                <a:cs typeface="Arial" pitchFamily="34" charset="0"/>
              </a:rPr>
              <a:t>The </a:t>
            </a:r>
            <a:r>
              <a:rPr lang="en-GB" sz="1600" i="1" dirty="0" err="1">
                <a:latin typeface="Arial" pitchFamily="34" charset="0"/>
                <a:cs typeface="Arial" pitchFamily="34" charset="0"/>
              </a:rPr>
              <a:t>tricolore</a:t>
            </a:r>
            <a:r>
              <a:rPr lang="en-GB" sz="1600" i="1" dirty="0">
                <a:latin typeface="Arial" pitchFamily="34" charset="0"/>
                <a:cs typeface="Arial" pitchFamily="34" charset="0"/>
              </a:rPr>
              <a:t>: </a:t>
            </a:r>
          </a:p>
          <a:p>
            <a:pPr marL="0" indent="0">
              <a:lnSpc>
                <a:spcPct val="130000"/>
              </a:lnSpc>
              <a:spcBef>
                <a:spcPts val="0"/>
              </a:spcBef>
              <a:buNone/>
            </a:pPr>
            <a:r>
              <a:rPr lang="en-GB" sz="1600" i="1" dirty="0">
                <a:latin typeface="Arial" pitchFamily="34" charset="0"/>
                <a:cs typeface="Arial" pitchFamily="34" charset="0"/>
              </a:rPr>
              <a:t>Liberty, (Blue)    -  Bourgeois      -   market        </a:t>
            </a:r>
          </a:p>
          <a:p>
            <a:pPr marL="0" indent="0">
              <a:lnSpc>
                <a:spcPct val="130000"/>
              </a:lnSpc>
              <a:spcBef>
                <a:spcPts val="0"/>
              </a:spcBef>
              <a:buNone/>
            </a:pPr>
            <a:r>
              <a:rPr lang="en-GB" sz="1600" i="1" dirty="0" err="1">
                <a:latin typeface="Arial" pitchFamily="34" charset="0"/>
                <a:cs typeface="Arial" pitchFamily="34" charset="0"/>
              </a:rPr>
              <a:t>Egality</a:t>
            </a:r>
            <a:r>
              <a:rPr lang="en-GB" sz="1600" i="1" dirty="0">
                <a:latin typeface="Arial" pitchFamily="34" charset="0"/>
                <a:cs typeface="Arial" pitchFamily="34" charset="0"/>
              </a:rPr>
              <a:t> (White)   -  </a:t>
            </a:r>
            <a:r>
              <a:rPr lang="en-GB" sz="1600" i="1" dirty="0" err="1">
                <a:latin typeface="Arial" pitchFamily="34" charset="0"/>
                <a:cs typeface="Arial" pitchFamily="34" charset="0"/>
              </a:rPr>
              <a:t>Cityoen</a:t>
            </a:r>
            <a:r>
              <a:rPr lang="en-GB" sz="1600" i="1" dirty="0">
                <a:latin typeface="Arial" pitchFamily="34" charset="0"/>
                <a:cs typeface="Arial" pitchFamily="34" charset="0"/>
              </a:rPr>
              <a:t>          -  state. </a:t>
            </a:r>
          </a:p>
          <a:p>
            <a:pPr marL="0" indent="0">
              <a:lnSpc>
                <a:spcPct val="130000"/>
              </a:lnSpc>
              <a:spcBef>
                <a:spcPts val="0"/>
              </a:spcBef>
              <a:buNone/>
            </a:pPr>
            <a:r>
              <a:rPr lang="en-GB" sz="1600" i="1" dirty="0">
                <a:latin typeface="Arial" pitchFamily="34" charset="0"/>
                <a:cs typeface="Arial" pitchFamily="34" charset="0"/>
              </a:rPr>
              <a:t>Fraternity (Red) -  </a:t>
            </a:r>
            <a:r>
              <a:rPr lang="en-GB" sz="1600" i="1" dirty="0" err="1">
                <a:latin typeface="Arial" pitchFamily="34" charset="0"/>
                <a:cs typeface="Arial" pitchFamily="34" charset="0"/>
              </a:rPr>
              <a:t>L’Homme</a:t>
            </a:r>
            <a:r>
              <a:rPr lang="en-GB" sz="1600" i="1" dirty="0">
                <a:latin typeface="Arial" pitchFamily="34" charset="0"/>
                <a:cs typeface="Arial" pitchFamily="34" charset="0"/>
              </a:rPr>
              <a:t>       -  civil society   </a:t>
            </a:r>
          </a:p>
          <a:p>
            <a:pPr marL="0" indent="0">
              <a:lnSpc>
                <a:spcPct val="130000"/>
              </a:lnSpc>
              <a:spcBef>
                <a:spcPts val="0"/>
              </a:spcBef>
              <a:buNone/>
            </a:pPr>
            <a:endParaRPr lang="en-GB" sz="1600" i="1" dirty="0">
              <a:latin typeface="Arial" pitchFamily="34" charset="0"/>
              <a:cs typeface="Arial" pitchFamily="34" charset="0"/>
            </a:endParaRPr>
          </a:p>
          <a:p>
            <a:pPr marL="0" indent="0">
              <a:lnSpc>
                <a:spcPct val="130000"/>
              </a:lnSpc>
              <a:spcBef>
                <a:spcPts val="0"/>
              </a:spcBef>
              <a:buNone/>
            </a:pPr>
            <a:r>
              <a:rPr lang="en-GB" sz="1600" i="1" dirty="0">
                <a:latin typeface="Arial" pitchFamily="34" charset="0"/>
                <a:cs typeface="Arial" pitchFamily="34" charset="0"/>
              </a:rPr>
              <a:t>The socialist have used the red colour, but in reality they were whites. </a:t>
            </a:r>
          </a:p>
          <a:p>
            <a:pPr marL="0" indent="0">
              <a:lnSpc>
                <a:spcPct val="130000"/>
              </a:lnSpc>
              <a:spcBef>
                <a:spcPts val="1200"/>
              </a:spcBef>
              <a:buNone/>
            </a:pPr>
            <a:r>
              <a:rPr lang="en-GB" sz="1600" i="1" dirty="0">
                <a:latin typeface="Arial" pitchFamily="34" charset="0"/>
                <a:cs typeface="Arial" pitchFamily="34" charset="0"/>
              </a:rPr>
              <a:t>We may not need more </a:t>
            </a:r>
            <a:r>
              <a:rPr lang="en-GB" sz="1600" i="1" dirty="0" err="1">
                <a:latin typeface="Arial" pitchFamily="34" charset="0"/>
                <a:cs typeface="Arial" pitchFamily="34" charset="0"/>
              </a:rPr>
              <a:t>egality</a:t>
            </a:r>
            <a:r>
              <a:rPr lang="en-GB" sz="1600" i="1" dirty="0">
                <a:latin typeface="Arial" pitchFamily="34" charset="0"/>
                <a:cs typeface="Arial" pitchFamily="34" charset="0"/>
              </a:rPr>
              <a:t>, but more fraternity / a stronger civil society</a:t>
            </a:r>
          </a:p>
          <a:p>
            <a:pPr marL="0" indent="0">
              <a:lnSpc>
                <a:spcPct val="130000"/>
              </a:lnSpc>
              <a:spcBef>
                <a:spcPts val="0"/>
              </a:spcBef>
              <a:buNone/>
            </a:pPr>
            <a:r>
              <a:rPr lang="en-GB" sz="1600" i="1" dirty="0">
                <a:latin typeface="Arial" pitchFamily="34" charset="0"/>
                <a:cs typeface="Arial" pitchFamily="34" charset="0"/>
              </a:rPr>
              <a:t>It means: </a:t>
            </a:r>
          </a:p>
          <a:p>
            <a:pPr marL="560070" lvl="1" indent="-285750">
              <a:lnSpc>
                <a:spcPct val="130000"/>
              </a:lnSpc>
              <a:spcBef>
                <a:spcPts val="0"/>
              </a:spcBef>
            </a:pPr>
            <a:r>
              <a:rPr lang="en-GB" sz="1600" i="1" dirty="0">
                <a:latin typeface="Arial" pitchFamily="34" charset="0"/>
                <a:cs typeface="Arial" pitchFamily="34" charset="0"/>
              </a:rPr>
              <a:t>more communicative rationality / more deliberative democracy / more free public debate</a:t>
            </a:r>
          </a:p>
          <a:p>
            <a:pPr marL="560070" lvl="1" indent="-285750">
              <a:lnSpc>
                <a:spcPct val="130000"/>
              </a:lnSpc>
              <a:spcBef>
                <a:spcPts val="0"/>
              </a:spcBef>
            </a:pPr>
            <a:r>
              <a:rPr lang="en-GB" sz="1600" i="1" dirty="0">
                <a:latin typeface="Arial" pitchFamily="34" charset="0"/>
                <a:cs typeface="Arial" pitchFamily="34" charset="0"/>
              </a:rPr>
              <a:t>more mutual recognition / more individuality / accept of differences (</a:t>
            </a:r>
            <a:r>
              <a:rPr lang="en-GB" sz="1600" i="1" dirty="0" err="1">
                <a:latin typeface="Arial" pitchFamily="34" charset="0"/>
                <a:cs typeface="Arial" pitchFamily="34" charset="0"/>
              </a:rPr>
              <a:t>fx</a:t>
            </a:r>
            <a:r>
              <a:rPr lang="en-GB" sz="1600" i="1" dirty="0">
                <a:latin typeface="Arial" pitchFamily="34" charset="0"/>
                <a:cs typeface="Arial" pitchFamily="34" charset="0"/>
              </a:rPr>
              <a:t> Alex </a:t>
            </a:r>
            <a:r>
              <a:rPr lang="en-GB" sz="1600" i="1" dirty="0" err="1">
                <a:latin typeface="Arial" pitchFamily="34" charset="0"/>
                <a:cs typeface="Arial" pitchFamily="34" charset="0"/>
              </a:rPr>
              <a:t>Honneth</a:t>
            </a:r>
            <a:r>
              <a:rPr lang="en-GB" sz="1600" i="1" dirty="0">
                <a:latin typeface="Arial" pitchFamily="34" charset="0"/>
                <a:cs typeface="Arial" pitchFamily="34" charset="0"/>
              </a:rPr>
              <a:t>)</a:t>
            </a:r>
          </a:p>
          <a:p>
            <a:pPr marL="560070" lvl="1" indent="-285750">
              <a:lnSpc>
                <a:spcPct val="130000"/>
              </a:lnSpc>
              <a:spcBef>
                <a:spcPts val="0"/>
              </a:spcBef>
            </a:pPr>
            <a:r>
              <a:rPr lang="en-GB" sz="1600" i="1" dirty="0">
                <a:latin typeface="Arial" pitchFamily="34" charset="0"/>
                <a:cs typeface="Arial" pitchFamily="34" charset="0"/>
              </a:rPr>
              <a:t>more social capital / more mutual trust </a:t>
            </a:r>
          </a:p>
          <a:p>
            <a:pPr marL="560070" lvl="1" indent="-285750">
              <a:lnSpc>
                <a:spcPct val="130000"/>
              </a:lnSpc>
              <a:spcBef>
                <a:spcPts val="0"/>
              </a:spcBef>
            </a:pPr>
            <a:r>
              <a:rPr lang="en-GB" sz="1600" i="1" dirty="0">
                <a:latin typeface="Arial" pitchFamily="34" charset="0"/>
                <a:cs typeface="Arial" pitchFamily="34" charset="0"/>
              </a:rPr>
              <a:t>more well-functioning societies / more happiness </a:t>
            </a:r>
          </a:p>
          <a:p>
            <a:pPr marL="0" indent="0">
              <a:lnSpc>
                <a:spcPct val="130000"/>
              </a:lnSpc>
              <a:buNone/>
            </a:pPr>
            <a:endParaRPr lang="en-GB" sz="1000" i="1" dirty="0">
              <a:latin typeface="Arial" pitchFamily="34" charset="0"/>
              <a:cs typeface="Arial" pitchFamily="34" charset="0"/>
            </a:endParaRPr>
          </a:p>
          <a:p>
            <a:pPr marL="0" indent="0">
              <a:lnSpc>
                <a:spcPct val="130000"/>
              </a:lnSpc>
              <a:buNone/>
            </a:pPr>
            <a:r>
              <a:rPr lang="en-GB" sz="1000" i="1" dirty="0">
                <a:latin typeface="Arial" pitchFamily="34" charset="0"/>
                <a:cs typeface="Arial" pitchFamily="34" charset="0"/>
              </a:rPr>
              <a:t>A clue to Danish history -- fraternity is relative strong</a:t>
            </a:r>
          </a:p>
          <a:p>
            <a:pPr marL="274320" lvl="1" indent="0">
              <a:lnSpc>
                <a:spcPct val="130000"/>
              </a:lnSpc>
              <a:spcBef>
                <a:spcPts val="0"/>
              </a:spcBef>
              <a:buNone/>
            </a:pPr>
            <a:r>
              <a:rPr lang="en-GB" sz="1000" i="1" dirty="0">
                <a:latin typeface="Arial" pitchFamily="34" charset="0"/>
                <a:cs typeface="Arial" pitchFamily="34" charset="0"/>
              </a:rPr>
              <a:t>After 1660  / defeat to Sweden: Lost Southern part of Sweden / strong alliance between King and people against the noble men</a:t>
            </a:r>
          </a:p>
          <a:p>
            <a:pPr marL="274320" lvl="1" indent="0">
              <a:lnSpc>
                <a:spcPct val="130000"/>
              </a:lnSpc>
              <a:spcBef>
                <a:spcPts val="0"/>
              </a:spcBef>
              <a:buNone/>
            </a:pPr>
            <a:r>
              <a:rPr lang="en-GB" sz="1000" i="1" dirty="0">
                <a:latin typeface="Arial" pitchFamily="34" charset="0"/>
                <a:cs typeface="Arial" pitchFamily="34" charset="0"/>
              </a:rPr>
              <a:t>After 1864 / defeat after Napoleon Wars – bankrupt and lost Norway / followed by golden age in arts and culture</a:t>
            </a:r>
          </a:p>
          <a:p>
            <a:pPr marL="274320" lvl="1" indent="0">
              <a:lnSpc>
                <a:spcPct val="130000"/>
              </a:lnSpc>
              <a:spcBef>
                <a:spcPts val="0"/>
              </a:spcBef>
              <a:buNone/>
            </a:pPr>
            <a:r>
              <a:rPr lang="en-GB" sz="1000" i="1" dirty="0">
                <a:latin typeface="Arial" pitchFamily="34" charset="0"/>
                <a:cs typeface="Arial" pitchFamily="34" charset="0"/>
              </a:rPr>
              <a:t>After 1864  / defeat to Germany and Austria: Lost Schleswig Holstein / </a:t>
            </a:r>
            <a:r>
              <a:rPr lang="en-US" sz="1000" dirty="0">
                <a:latin typeface="Arial" pitchFamily="34" charset="0"/>
                <a:cs typeface="Arial" pitchFamily="34" charset="0"/>
              </a:rPr>
              <a:t>What is lost outwardly must be won inwardly /folk high schools,/ cooperative movement / new grass-roots movements</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63272" y="180020"/>
            <a:ext cx="457200" cy="332656"/>
          </a:xfrm>
        </p:spPr>
        <p:txBody>
          <a:bodyPr/>
          <a:lstStyle/>
          <a:p>
            <a:fld id="{6BAAE076-7F58-41A9-8F73-CDE9F5E0F14C}" type="slidenum">
              <a:rPr lang="da-DK" b="1" smtClean="0">
                <a:solidFill>
                  <a:schemeClr val="tx2"/>
                </a:solidFill>
              </a:rPr>
              <a:pPr/>
              <a:t>17</a:t>
            </a:fld>
            <a:endParaRPr lang="da-DK" b="1" dirty="0">
              <a:solidFill>
                <a:schemeClr val="tx2"/>
              </a:solidFill>
            </a:endParaRPr>
          </a:p>
        </p:txBody>
      </p:sp>
      <p:graphicFrame>
        <p:nvGraphicFramePr>
          <p:cNvPr id="7" name="Tabel 6"/>
          <p:cNvGraphicFramePr>
            <a:graphicFrameLocks noGrp="1"/>
          </p:cNvGraphicFramePr>
          <p:nvPr>
            <p:extLst>
              <p:ext uri="{D42A27DB-BD31-4B8C-83A1-F6EECF244321}">
                <p14:modId xmlns:p14="http://schemas.microsoft.com/office/powerpoint/2010/main" val="1970070833"/>
              </p:ext>
            </p:extLst>
          </p:nvPr>
        </p:nvGraphicFramePr>
        <p:xfrm>
          <a:off x="5436096" y="1556792"/>
          <a:ext cx="1872208" cy="1008112"/>
        </p:xfrm>
        <a:graphic>
          <a:graphicData uri="http://schemas.openxmlformats.org/drawingml/2006/table">
            <a:tbl>
              <a:tblPr firstRow="1" bandRow="1">
                <a:tableStyleId>{5C22544A-7EE6-4342-B048-85BDC9FD1C3A}</a:tableStyleId>
              </a:tblPr>
              <a:tblGrid>
                <a:gridCol w="645589">
                  <a:extLst>
                    <a:ext uri="{9D8B030D-6E8A-4147-A177-3AD203B41FA5}">
                      <a16:colId xmlns:a16="http://schemas.microsoft.com/office/drawing/2014/main" val="20000"/>
                    </a:ext>
                  </a:extLst>
                </a:gridCol>
                <a:gridCol w="581030">
                  <a:extLst>
                    <a:ext uri="{9D8B030D-6E8A-4147-A177-3AD203B41FA5}">
                      <a16:colId xmlns:a16="http://schemas.microsoft.com/office/drawing/2014/main" val="20001"/>
                    </a:ext>
                  </a:extLst>
                </a:gridCol>
                <a:gridCol w="645589">
                  <a:extLst>
                    <a:ext uri="{9D8B030D-6E8A-4147-A177-3AD203B41FA5}">
                      <a16:colId xmlns:a16="http://schemas.microsoft.com/office/drawing/2014/main" val="20002"/>
                    </a:ext>
                  </a:extLst>
                </a:gridCol>
              </a:tblGrid>
              <a:tr h="1008112">
                <a:tc>
                  <a:txBody>
                    <a:bodyPr/>
                    <a:lstStyle/>
                    <a:p>
                      <a:endParaRPr lang="en-GB" dirty="0"/>
                    </a:p>
                  </a:txBody>
                  <a:tcPr>
                    <a:solidFill>
                      <a:schemeClr val="tx2"/>
                    </a:solidFill>
                  </a:tcPr>
                </a:tc>
                <a:tc>
                  <a:txBody>
                    <a:bodyPr/>
                    <a:lstStyle/>
                    <a:p>
                      <a:endParaRPr lang="en-GB" dirty="0"/>
                    </a:p>
                  </a:txBody>
                  <a:tcPr>
                    <a:solidFill>
                      <a:schemeClr val="bg1"/>
                    </a:solidFill>
                  </a:tcPr>
                </a:tc>
                <a:tc>
                  <a:txBody>
                    <a:bodyPr/>
                    <a:lstStyle/>
                    <a:p>
                      <a:endParaRPr lang="en-GB" dirty="0"/>
                    </a:p>
                  </a:txBody>
                  <a:tcPr>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8001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20688"/>
          </a:xfrm>
          <a:solidFill>
            <a:schemeClr val="accent3">
              <a:lumMod val="60000"/>
              <a:lumOff val="40000"/>
            </a:schemeClr>
          </a:solidFill>
        </p:spPr>
        <p:txBody>
          <a:bodyPr>
            <a:noAutofit/>
          </a:bodyPr>
          <a:lstStyle/>
          <a:p>
            <a:r>
              <a:rPr lang="en-US" sz="2800" dirty="0">
                <a:latin typeface="+mn-lt"/>
                <a:cs typeface="Arial" pitchFamily="34" charset="0"/>
              </a:rPr>
              <a:t>       </a:t>
            </a:r>
            <a:r>
              <a:rPr lang="en-GB" sz="2800" dirty="0">
                <a:latin typeface="+mn-lt"/>
              </a:rPr>
              <a:t>Co-creation in practice / the gap</a:t>
            </a:r>
            <a:endParaRPr lang="en-GB" sz="2800" dirty="0">
              <a:solidFill>
                <a:schemeClr val="bg1"/>
              </a:solidFill>
              <a:latin typeface="+mn-lt"/>
            </a:endParaRPr>
          </a:p>
        </p:txBody>
      </p:sp>
      <p:sp>
        <p:nvSpPr>
          <p:cNvPr id="10" name="Pladsholder til indhold 9"/>
          <p:cNvSpPr>
            <a:spLocks noGrp="1"/>
          </p:cNvSpPr>
          <p:nvPr>
            <p:ph idx="1"/>
          </p:nvPr>
        </p:nvSpPr>
        <p:spPr>
          <a:xfrm>
            <a:off x="731614" y="1021378"/>
            <a:ext cx="8146152" cy="5112568"/>
          </a:xfrm>
        </p:spPr>
        <p:txBody>
          <a:bodyPr>
            <a:noAutofit/>
          </a:bodyPr>
          <a:lstStyle/>
          <a:p>
            <a:pPr>
              <a:lnSpc>
                <a:spcPct val="125000"/>
              </a:lnSpc>
              <a:buNone/>
            </a:pPr>
            <a:r>
              <a:rPr lang="en-GB" sz="1500" dirty="0">
                <a:latin typeface="Arial" pitchFamily="34" charset="0"/>
                <a:cs typeface="Arial" pitchFamily="34" charset="0"/>
              </a:rPr>
              <a:t>Unfortunately there is a </a:t>
            </a:r>
            <a:r>
              <a:rPr lang="en-GB" sz="1500" u="sng" dirty="0">
                <a:latin typeface="Arial" pitchFamily="34" charset="0"/>
                <a:cs typeface="Arial" pitchFamily="34" charset="0"/>
              </a:rPr>
              <a:t>gap between ideals and reality </a:t>
            </a:r>
            <a:r>
              <a:rPr lang="en-GB" sz="1500" dirty="0">
                <a:latin typeface="Arial" pitchFamily="34" charset="0"/>
                <a:cs typeface="Arial" pitchFamily="34" charset="0"/>
              </a:rPr>
              <a:t>in the practice of the municipalities. </a:t>
            </a:r>
          </a:p>
          <a:p>
            <a:pPr>
              <a:lnSpc>
                <a:spcPct val="125000"/>
              </a:lnSpc>
              <a:spcBef>
                <a:spcPts val="0"/>
              </a:spcBef>
              <a:buNone/>
            </a:pPr>
            <a:r>
              <a:rPr lang="en-GB" sz="1500" dirty="0">
                <a:latin typeface="Arial" pitchFamily="34" charset="0"/>
                <a:cs typeface="Arial" pitchFamily="34" charset="0"/>
              </a:rPr>
              <a:t>The many fine words will often not correspond to the real practice.</a:t>
            </a:r>
            <a:endParaRPr lang="da-DK" sz="1500" dirty="0">
              <a:latin typeface="Arial" pitchFamily="34" charset="0"/>
              <a:cs typeface="Arial" pitchFamily="34" charset="0"/>
            </a:endParaRPr>
          </a:p>
          <a:p>
            <a:pPr marL="0" indent="0">
              <a:lnSpc>
                <a:spcPct val="125000"/>
              </a:lnSpc>
              <a:spcBef>
                <a:spcPts val="1200"/>
              </a:spcBef>
              <a:buNone/>
            </a:pPr>
            <a:r>
              <a:rPr lang="en-GB" sz="1500" dirty="0">
                <a:latin typeface="Arial" pitchFamily="34" charset="0"/>
                <a:cs typeface="Arial" pitchFamily="34" charset="0"/>
              </a:rPr>
              <a:t>A recent Danish study of co-creative practises in three municipalities (Tortzen, 2016) concluded that they represented top-down initiatives presented as 'co-creation'</a:t>
            </a:r>
            <a:endParaRPr lang="da-DK" sz="1500" dirty="0">
              <a:latin typeface="Arial" pitchFamily="34" charset="0"/>
              <a:cs typeface="Arial" pitchFamily="34" charset="0"/>
            </a:endParaRPr>
          </a:p>
          <a:p>
            <a:pPr marL="342900" indent="-342900">
              <a:lnSpc>
                <a:spcPct val="125000"/>
              </a:lnSpc>
              <a:buSzPct val="100000"/>
              <a:buFont typeface="Arial" pitchFamily="34" charset="0"/>
              <a:buChar char="•"/>
            </a:pPr>
            <a:r>
              <a:rPr lang="en-GB" sz="1500" dirty="0">
                <a:latin typeface="Arial" pitchFamily="34" charset="0"/>
                <a:cs typeface="Arial" pitchFamily="34" charset="0"/>
              </a:rPr>
              <a:t>On the one hand, the municipal leaders use an empowerment tale of co-creation, emphasizing equal cooperation. </a:t>
            </a:r>
          </a:p>
          <a:p>
            <a:pPr marL="342900" indent="-342900">
              <a:lnSpc>
                <a:spcPct val="125000"/>
              </a:lnSpc>
              <a:buSzPct val="100000"/>
              <a:buFont typeface="Arial" pitchFamily="34" charset="0"/>
              <a:buChar char="•"/>
            </a:pPr>
            <a:r>
              <a:rPr lang="en-GB" sz="1500" dirty="0">
                <a:latin typeface="Arial" pitchFamily="34" charset="0"/>
                <a:cs typeface="Arial" pitchFamily="34" charset="0"/>
              </a:rPr>
              <a:t>On the other hand, in practice the public actors do not seriously provide room for the solutions or resources that citizens wish to bring. </a:t>
            </a:r>
          </a:p>
          <a:p>
            <a:pPr marL="0" indent="0">
              <a:lnSpc>
                <a:spcPct val="125000"/>
              </a:lnSpc>
              <a:spcBef>
                <a:spcPts val="1200"/>
              </a:spcBef>
              <a:buSzPct val="100000"/>
              <a:buNone/>
            </a:pPr>
            <a:r>
              <a:rPr lang="en-GB" sz="1500" dirty="0">
                <a:latin typeface="Arial" pitchFamily="34" charset="0"/>
                <a:cs typeface="Arial" pitchFamily="34" charset="0"/>
              </a:rPr>
              <a:t>Another Danish study (Ibsen &amp; </a:t>
            </a:r>
            <a:r>
              <a:rPr lang="en-GB" sz="1500" dirty="0" err="1">
                <a:latin typeface="Arial" pitchFamily="34" charset="0"/>
                <a:cs typeface="Arial" pitchFamily="34" charset="0"/>
              </a:rPr>
              <a:t>Espersen</a:t>
            </a:r>
            <a:r>
              <a:rPr lang="en-GB" sz="1500" dirty="0">
                <a:latin typeface="Arial" pitchFamily="34" charset="0"/>
                <a:cs typeface="Arial" pitchFamily="34" charset="0"/>
              </a:rPr>
              <a:t>, 2016) showed the same picture</a:t>
            </a:r>
          </a:p>
          <a:p>
            <a:pPr marL="360000" indent="-360000">
              <a:lnSpc>
                <a:spcPct val="125000"/>
              </a:lnSpc>
              <a:buSzPct val="100000"/>
              <a:buFont typeface="Arial" pitchFamily="34" charset="0"/>
              <a:buChar char="•"/>
            </a:pPr>
            <a:r>
              <a:rPr lang="en-GB" sz="1500" dirty="0">
                <a:latin typeface="Arial" pitchFamily="34" charset="0"/>
                <a:cs typeface="Arial" pitchFamily="34" charset="0"/>
              </a:rPr>
              <a:t>Even though the municipalities want to strengthen democracy in public services, </a:t>
            </a:r>
          </a:p>
          <a:p>
            <a:pPr marL="360000" indent="-360000">
              <a:lnSpc>
                <a:spcPct val="125000"/>
              </a:lnSpc>
              <a:buSzPct val="100000"/>
              <a:buFont typeface="Arial" pitchFamily="34" charset="0"/>
              <a:buChar char="•"/>
            </a:pPr>
            <a:r>
              <a:rPr lang="en-GB" sz="1500" dirty="0">
                <a:latin typeface="Arial" pitchFamily="34" charset="0"/>
                <a:cs typeface="Arial" pitchFamily="34" charset="0"/>
              </a:rPr>
              <a:t>they cooperate with volunteers on specific tasks in the implementation phase, rather than involving them in identifying challenges and developing new possible solutions</a:t>
            </a:r>
          </a:p>
          <a:p>
            <a:pPr>
              <a:lnSpc>
                <a:spcPct val="125000"/>
              </a:lnSpc>
              <a:spcBef>
                <a:spcPts val="0"/>
              </a:spcBef>
              <a:buNone/>
            </a:pPr>
            <a:endParaRPr lang="en-GB" sz="1600" dirty="0">
              <a:latin typeface="Arial" pitchFamily="34" charset="0"/>
              <a:cs typeface="Arial" pitchFamily="34" charset="0"/>
            </a:endParaRPr>
          </a:p>
          <a:p>
            <a:pPr marL="36000" indent="0">
              <a:buNone/>
            </a:pPr>
            <a:endParaRPr lang="da-DK" sz="1600" dirty="0">
              <a:latin typeface="Arial" pitchFamily="34" charset="0"/>
              <a:cs typeface="Arial" pitchFamily="34" charset="0"/>
            </a:endParaRPr>
          </a:p>
          <a:p>
            <a:pPr marL="0" indent="0">
              <a:lnSpc>
                <a:spcPct val="130000"/>
              </a:lnSpc>
              <a:spcBef>
                <a:spcPts val="1200"/>
              </a:spcBef>
              <a:buNone/>
            </a:pPr>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404664"/>
            <a:ext cx="457200" cy="332656"/>
          </a:xfrm>
        </p:spPr>
        <p:txBody>
          <a:bodyPr/>
          <a:lstStyle/>
          <a:p>
            <a:fld id="{6BAAE076-7F58-41A9-8F73-CDE9F5E0F14C}" type="slidenum">
              <a:rPr lang="da-DK" b="1" smtClean="0">
                <a:solidFill>
                  <a:schemeClr val="bg1"/>
                </a:solidFill>
              </a:rPr>
              <a:pPr/>
              <a:t>18</a:t>
            </a:fld>
            <a:endParaRPr lang="da-DK"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20688"/>
          </a:xfrm>
          <a:solidFill>
            <a:schemeClr val="accent3">
              <a:lumMod val="60000"/>
              <a:lumOff val="40000"/>
            </a:schemeClr>
          </a:solidFill>
        </p:spPr>
        <p:txBody>
          <a:bodyPr>
            <a:noAutofit/>
          </a:bodyPr>
          <a:lstStyle/>
          <a:p>
            <a:r>
              <a:rPr lang="en-US" sz="3200" dirty="0">
                <a:latin typeface="+mn-lt"/>
                <a:cs typeface="Arial" pitchFamily="34" charset="0"/>
              </a:rPr>
              <a:t>       </a:t>
            </a:r>
            <a:r>
              <a:rPr lang="en-US" sz="2800" dirty="0">
                <a:latin typeface="+mn-lt"/>
                <a:cs typeface="Arial" pitchFamily="34" charset="0"/>
              </a:rPr>
              <a:t>Different forms of co-creation </a:t>
            </a:r>
            <a:endParaRPr lang="en-GB" sz="2800" dirty="0">
              <a:latin typeface="+mn-lt"/>
            </a:endParaRPr>
          </a:p>
        </p:txBody>
      </p:sp>
      <p:sp>
        <p:nvSpPr>
          <p:cNvPr id="10" name="Pladsholder til indhold 9"/>
          <p:cNvSpPr>
            <a:spLocks noGrp="1"/>
          </p:cNvSpPr>
          <p:nvPr>
            <p:ph idx="1"/>
          </p:nvPr>
        </p:nvSpPr>
        <p:spPr>
          <a:xfrm>
            <a:off x="699472" y="872716"/>
            <a:ext cx="8146152" cy="5112568"/>
          </a:xfrm>
        </p:spPr>
        <p:txBody>
          <a:bodyPr>
            <a:noAutofit/>
          </a:bodyPr>
          <a:lstStyle/>
          <a:p>
            <a:pPr marL="0" indent="0">
              <a:lnSpc>
                <a:spcPct val="125000"/>
              </a:lnSpc>
              <a:buNone/>
            </a:pPr>
            <a:r>
              <a:rPr lang="en-GB" sz="1500" dirty="0">
                <a:latin typeface="Arial" pitchFamily="34" charset="0"/>
                <a:cs typeface="Arial" pitchFamily="34" charset="0"/>
              </a:rPr>
              <a:t>The researchers distinguish between different types of co-creation depending on </a:t>
            </a:r>
          </a:p>
          <a:p>
            <a:pPr marL="0" indent="0">
              <a:lnSpc>
                <a:spcPct val="125000"/>
              </a:lnSpc>
              <a:spcBef>
                <a:spcPts val="0"/>
              </a:spcBef>
              <a:buNone/>
            </a:pPr>
            <a:r>
              <a:rPr lang="en-GB" sz="1500" dirty="0">
                <a:latin typeface="Arial" pitchFamily="34" charset="0"/>
                <a:cs typeface="Arial" pitchFamily="34" charset="0"/>
              </a:rPr>
              <a:t>the role of the civil society actors and where in the process they get influence. </a:t>
            </a:r>
          </a:p>
          <a:p>
            <a:pPr marL="0" indent="0">
              <a:lnSpc>
                <a:spcPct val="125000"/>
              </a:lnSpc>
              <a:spcBef>
                <a:spcPts val="1200"/>
              </a:spcBef>
              <a:buNone/>
            </a:pPr>
            <a:r>
              <a:rPr lang="en-GB" sz="1500" dirty="0">
                <a:latin typeface="Arial" pitchFamily="34" charset="0"/>
                <a:cs typeface="Arial" pitchFamily="34" charset="0"/>
              </a:rPr>
              <a:t>They can either be involved </a:t>
            </a:r>
            <a:r>
              <a:rPr lang="en-GB" sz="1500" b="1" dirty="0">
                <a:latin typeface="Arial" pitchFamily="34" charset="0"/>
                <a:cs typeface="Arial" pitchFamily="34" charset="0"/>
              </a:rPr>
              <a:t>from the start or later, </a:t>
            </a:r>
            <a:r>
              <a:rPr lang="en-GB" sz="1500" dirty="0">
                <a:latin typeface="Arial" pitchFamily="34" charset="0"/>
                <a:cs typeface="Arial" pitchFamily="34" charset="0"/>
              </a:rPr>
              <a:t>and </a:t>
            </a:r>
          </a:p>
          <a:p>
            <a:pPr marL="0" indent="0">
              <a:lnSpc>
                <a:spcPct val="125000"/>
              </a:lnSpc>
              <a:spcBef>
                <a:spcPts val="0"/>
              </a:spcBef>
              <a:buNone/>
            </a:pPr>
            <a:r>
              <a:rPr lang="en-GB" sz="1500" dirty="0">
                <a:latin typeface="Arial" pitchFamily="34" charset="0"/>
                <a:cs typeface="Arial" pitchFamily="34" charset="0"/>
              </a:rPr>
              <a:t>take the role of  </a:t>
            </a:r>
            <a:r>
              <a:rPr lang="en-GB" sz="1500" b="1" dirty="0">
                <a:latin typeface="Arial" pitchFamily="34" charset="0"/>
                <a:cs typeface="Arial" pitchFamily="34" charset="0"/>
              </a:rPr>
              <a:t>co-initiator, co-designer or  co-implementer</a:t>
            </a:r>
            <a:r>
              <a:rPr lang="en-GB" sz="1500" dirty="0">
                <a:latin typeface="Arial" pitchFamily="34" charset="0"/>
                <a:cs typeface="Arial" pitchFamily="34" charset="0"/>
              </a:rPr>
              <a:t>. </a:t>
            </a:r>
          </a:p>
          <a:p>
            <a:pPr marL="0" indent="0">
              <a:lnSpc>
                <a:spcPct val="125000"/>
              </a:lnSpc>
              <a:spcBef>
                <a:spcPts val="1200"/>
              </a:spcBef>
              <a:buNone/>
            </a:pPr>
            <a:r>
              <a:rPr lang="en-GB" sz="1500" dirty="0">
                <a:latin typeface="Arial" pitchFamily="34" charset="0"/>
                <a:cs typeface="Arial" pitchFamily="34" charset="0"/>
              </a:rPr>
              <a:t>When the civil society actors  </a:t>
            </a:r>
          </a:p>
          <a:p>
            <a:pPr marL="342900" indent="-342900">
              <a:lnSpc>
                <a:spcPct val="125000"/>
              </a:lnSpc>
              <a:buSzPct val="100000"/>
              <a:buFont typeface="+mj-lt"/>
              <a:buAutoNum type="arabicParenR"/>
            </a:pPr>
            <a:r>
              <a:rPr lang="en-GB" sz="1500" dirty="0">
                <a:latin typeface="Arial" pitchFamily="34" charset="0"/>
                <a:cs typeface="Arial" pitchFamily="34" charset="0"/>
              </a:rPr>
              <a:t>Are involved late in the process and only as co-implementers, </a:t>
            </a:r>
          </a:p>
          <a:p>
            <a:pPr marL="0" indent="0">
              <a:lnSpc>
                <a:spcPct val="125000"/>
              </a:lnSpc>
              <a:spcBef>
                <a:spcPts val="0"/>
              </a:spcBef>
              <a:buSzPct val="100000"/>
              <a:buNone/>
            </a:pPr>
            <a:r>
              <a:rPr lang="en-GB" sz="1500" dirty="0">
                <a:latin typeface="Arial" pitchFamily="34" charset="0"/>
                <a:cs typeface="Arial" pitchFamily="34" charset="0"/>
              </a:rPr>
              <a:t>       -  </a:t>
            </a:r>
            <a:r>
              <a:rPr lang="en-GB" sz="1500" b="1" dirty="0">
                <a:latin typeface="Arial" pitchFamily="34" charset="0"/>
                <a:cs typeface="Arial" pitchFamily="34" charset="0"/>
              </a:rPr>
              <a:t>1</a:t>
            </a:r>
            <a:r>
              <a:rPr lang="en-GB" sz="1500" b="1" baseline="30000" dirty="0">
                <a:latin typeface="Arial" pitchFamily="34" charset="0"/>
                <a:cs typeface="Arial" pitchFamily="34" charset="0"/>
              </a:rPr>
              <a:t>st</a:t>
            </a:r>
            <a:r>
              <a:rPr lang="en-GB" sz="1500" b="1" dirty="0">
                <a:latin typeface="Arial" pitchFamily="34" charset="0"/>
                <a:cs typeface="Arial" pitchFamily="34" charset="0"/>
              </a:rPr>
              <a:t> form of co-creation </a:t>
            </a:r>
            <a:r>
              <a:rPr lang="en-GB" sz="1500" dirty="0">
                <a:latin typeface="Arial" pitchFamily="34" charset="0"/>
                <a:cs typeface="Arial" pitchFamily="34" charset="0"/>
              </a:rPr>
              <a:t>(control and top-down) – </a:t>
            </a:r>
            <a:r>
              <a:rPr lang="en-GB" sz="1500" u="sng" dirty="0">
                <a:latin typeface="Arial" pitchFamily="34" charset="0"/>
                <a:cs typeface="Arial" pitchFamily="34" charset="0"/>
              </a:rPr>
              <a:t>the reality</a:t>
            </a:r>
          </a:p>
          <a:p>
            <a:pPr marL="274320" lvl="1" indent="0">
              <a:lnSpc>
                <a:spcPct val="125000"/>
              </a:lnSpc>
              <a:spcBef>
                <a:spcPts val="0"/>
              </a:spcBef>
              <a:buSzPct val="100000"/>
              <a:buNone/>
            </a:pPr>
            <a:r>
              <a:rPr lang="en-GB" sz="1500" dirty="0">
                <a:latin typeface="Arial" pitchFamily="34" charset="0"/>
                <a:cs typeface="Arial" pitchFamily="34" charset="0"/>
              </a:rPr>
              <a:t>     </a:t>
            </a:r>
            <a:r>
              <a:rPr lang="en-GB" sz="1500" i="1" dirty="0">
                <a:latin typeface="Arial" pitchFamily="34" charset="0"/>
                <a:cs typeface="Arial" pitchFamily="34" charset="0"/>
              </a:rPr>
              <a:t>Represent the agenda of New Public Management </a:t>
            </a:r>
          </a:p>
          <a:p>
            <a:pPr marL="342900" indent="-342900">
              <a:lnSpc>
                <a:spcPct val="125000"/>
              </a:lnSpc>
              <a:spcBef>
                <a:spcPts val="1200"/>
              </a:spcBef>
              <a:buSzPct val="100000"/>
              <a:buFont typeface="+mj-lt"/>
              <a:buAutoNum type="arabicParenR" startAt="2"/>
            </a:pPr>
            <a:r>
              <a:rPr lang="en-GB" sz="1500" dirty="0">
                <a:latin typeface="Arial" pitchFamily="34" charset="0"/>
                <a:cs typeface="Arial" pitchFamily="34" charset="0"/>
              </a:rPr>
              <a:t>Are involved from the start and also as co-initiators and co-designers on equal terms,       </a:t>
            </a:r>
          </a:p>
          <a:p>
            <a:pPr marL="0" indent="0">
              <a:lnSpc>
                <a:spcPct val="125000"/>
              </a:lnSpc>
              <a:spcBef>
                <a:spcPts val="0"/>
              </a:spcBef>
              <a:buSzPct val="100000"/>
              <a:buNone/>
            </a:pPr>
            <a:r>
              <a:rPr lang="en-GB" sz="1500" b="1" dirty="0">
                <a:latin typeface="Arial" pitchFamily="34" charset="0"/>
                <a:cs typeface="Arial" pitchFamily="34" charset="0"/>
              </a:rPr>
              <a:t>   </a:t>
            </a:r>
            <a:r>
              <a:rPr lang="en-GB" sz="1500" dirty="0">
                <a:latin typeface="Arial" pitchFamily="34" charset="0"/>
                <a:cs typeface="Arial" pitchFamily="34" charset="0"/>
              </a:rPr>
              <a:t>    -  </a:t>
            </a:r>
            <a:r>
              <a:rPr lang="en-GB" sz="1500" b="1" dirty="0">
                <a:latin typeface="Arial" pitchFamily="34" charset="0"/>
                <a:cs typeface="Arial" pitchFamily="34" charset="0"/>
              </a:rPr>
              <a:t>2</a:t>
            </a:r>
            <a:r>
              <a:rPr lang="en-GB" sz="1500" b="1" baseline="30000" dirty="0">
                <a:latin typeface="Arial" pitchFamily="34" charset="0"/>
                <a:cs typeface="Arial" pitchFamily="34" charset="0"/>
              </a:rPr>
              <a:t>nd</a:t>
            </a:r>
            <a:r>
              <a:rPr lang="en-GB" sz="1500" b="1" dirty="0">
                <a:latin typeface="Arial" pitchFamily="34" charset="0"/>
                <a:cs typeface="Arial" pitchFamily="34" charset="0"/>
              </a:rPr>
              <a:t> form of co-creation </a:t>
            </a:r>
            <a:r>
              <a:rPr lang="en-GB" sz="1500" dirty="0">
                <a:latin typeface="Arial" pitchFamily="34" charset="0"/>
                <a:cs typeface="Arial" pitchFamily="34" charset="0"/>
              </a:rPr>
              <a:t>(empowerment and network) - </a:t>
            </a:r>
            <a:r>
              <a:rPr lang="en-GB" sz="1500" u="sng" dirty="0">
                <a:latin typeface="Arial" pitchFamily="34" charset="0"/>
                <a:cs typeface="Arial" pitchFamily="34" charset="0"/>
              </a:rPr>
              <a:t>the ideal narrative</a:t>
            </a:r>
          </a:p>
          <a:p>
            <a:pPr marL="0" indent="0">
              <a:lnSpc>
                <a:spcPct val="125000"/>
              </a:lnSpc>
              <a:spcBef>
                <a:spcPts val="0"/>
              </a:spcBef>
              <a:buSzPct val="100000"/>
              <a:buNone/>
            </a:pPr>
            <a:r>
              <a:rPr lang="en-GB" sz="1500" i="1" dirty="0">
                <a:latin typeface="Arial" pitchFamily="34" charset="0"/>
                <a:cs typeface="Arial" pitchFamily="34" charset="0"/>
              </a:rPr>
              <a:t>          Represent the agenda of New Public Governance </a:t>
            </a:r>
            <a:endParaRPr lang="en-GB" sz="1500" u="sng" dirty="0">
              <a:latin typeface="Arial" pitchFamily="34" charset="0"/>
              <a:cs typeface="Arial" pitchFamily="34" charset="0"/>
            </a:endParaRPr>
          </a:p>
          <a:p>
            <a:pPr marL="0" indent="0">
              <a:lnSpc>
                <a:spcPct val="125000"/>
              </a:lnSpc>
              <a:spcBef>
                <a:spcPts val="1200"/>
              </a:spcBef>
              <a:buNone/>
            </a:pPr>
            <a:r>
              <a:rPr lang="en-GB" sz="1600" dirty="0">
                <a:latin typeface="Arial" pitchFamily="34" charset="0"/>
                <a:cs typeface="Arial" pitchFamily="34" charset="0"/>
              </a:rPr>
              <a:t>.</a:t>
            </a:r>
            <a:endParaRPr lang="da-DK" sz="1600" dirty="0">
              <a:latin typeface="Arial" pitchFamily="34" charset="0"/>
              <a:cs typeface="Arial" pitchFamily="34" charset="0"/>
            </a:endParaRPr>
          </a:p>
          <a:p>
            <a:pPr marL="0" indent="0">
              <a:lnSpc>
                <a:spcPct val="130000"/>
              </a:lnSpc>
              <a:spcBef>
                <a:spcPts val="1200"/>
              </a:spcBef>
              <a:buNone/>
            </a:pPr>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404664"/>
            <a:ext cx="457200" cy="332656"/>
          </a:xfrm>
        </p:spPr>
        <p:txBody>
          <a:bodyPr/>
          <a:lstStyle/>
          <a:p>
            <a:fld id="{6BAAE076-7F58-41A9-8F73-CDE9F5E0F14C}" type="slidenum">
              <a:rPr lang="da-DK" b="1" smtClean="0">
                <a:solidFill>
                  <a:schemeClr val="tx2"/>
                </a:solidFill>
              </a:rPr>
              <a:pPr/>
              <a:t>19</a:t>
            </a:fld>
            <a:endParaRPr lang="da-DK" b="1" dirty="0">
              <a:solidFill>
                <a:schemeClr val="tx2"/>
              </a:solidFill>
            </a:endParaRPr>
          </a:p>
        </p:txBody>
      </p:sp>
      <p:pic>
        <p:nvPicPr>
          <p:cNvPr id="5" name="Billede 4" descr="Et billede, der indeholder hund, vand, stående, brun&#10;&#10;Automatisk genereret beskrivelse">
            <a:extLst>
              <a:ext uri="{FF2B5EF4-FFF2-40B4-BE49-F238E27FC236}">
                <a16:creationId xmlns:a16="http://schemas.microsoft.com/office/drawing/2014/main" id="{64C29641-676A-4613-B27C-A71C3E74A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941168"/>
            <a:ext cx="1222581" cy="1643148"/>
          </a:xfrm>
          <a:prstGeom prst="rect">
            <a:avLst/>
          </a:prstGeom>
        </p:spPr>
      </p:pic>
      <p:pic>
        <p:nvPicPr>
          <p:cNvPr id="8" name="Billede 7" descr="Et billede, der indeholder vand, går, opbevarer, stående&#10;&#10;Automatisk genereret beskrivelse">
            <a:extLst>
              <a:ext uri="{FF2B5EF4-FFF2-40B4-BE49-F238E27FC236}">
                <a16:creationId xmlns:a16="http://schemas.microsoft.com/office/drawing/2014/main" id="{F2AEDEE5-95EC-4727-A363-C22B1D06C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373" y="4941168"/>
            <a:ext cx="1222581" cy="16431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16632"/>
            <a:ext cx="7570088" cy="634082"/>
          </a:xfrm>
        </p:spPr>
        <p:txBody>
          <a:bodyPr>
            <a:noAutofit/>
          </a:bodyPr>
          <a:lstStyle/>
          <a:p>
            <a:r>
              <a:rPr lang="en-GB" sz="2800" dirty="0"/>
              <a:t>CO-CREATE  / Project summary</a:t>
            </a:r>
          </a:p>
        </p:txBody>
      </p:sp>
      <p:sp>
        <p:nvSpPr>
          <p:cNvPr id="10" name="Pladsholder til indhold 9"/>
          <p:cNvSpPr>
            <a:spLocks noGrp="1"/>
          </p:cNvSpPr>
          <p:nvPr>
            <p:ph idx="1"/>
          </p:nvPr>
        </p:nvSpPr>
        <p:spPr>
          <a:xfrm>
            <a:off x="1399024" y="903830"/>
            <a:ext cx="7205424" cy="5693521"/>
          </a:xfrm>
        </p:spPr>
        <p:txBody>
          <a:bodyPr>
            <a:normAutofit/>
          </a:bodyPr>
          <a:lstStyle/>
          <a:p>
            <a:pPr marL="82296" indent="0">
              <a:buNone/>
            </a:pPr>
            <a:r>
              <a:rPr lang="en-GB" sz="1600" b="1" dirty="0">
                <a:latin typeface="Arial" panose="020B0604020202020204" pitchFamily="34" charset="0"/>
                <a:cs typeface="Arial" panose="020B0604020202020204" pitchFamily="34" charset="0"/>
              </a:rPr>
              <a:t>Project type: </a:t>
            </a:r>
            <a:endParaRPr lang="da-DK"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Erasmus+ strategic partnership, development of innovation  </a:t>
            </a:r>
            <a:endParaRPr lang="da-DK" sz="1600" dirty="0">
              <a:latin typeface="Arial" panose="020B0604020202020204" pitchFamily="34" charset="0"/>
              <a:cs typeface="Arial" panose="020B0604020202020204" pitchFamily="34" charset="0"/>
            </a:endParaRPr>
          </a:p>
          <a:p>
            <a:pPr>
              <a:lnSpc>
                <a:spcPct val="114000"/>
              </a:lnSpc>
              <a:spcBef>
                <a:spcPts val="1200"/>
              </a:spcBef>
              <a:buNone/>
            </a:pPr>
            <a:r>
              <a:rPr lang="en-GB" sz="1600" b="1" dirty="0">
                <a:latin typeface="Arial" panose="020B0604020202020204" pitchFamily="34" charset="0"/>
                <a:cs typeface="Arial" pitchFamily="34" charset="0"/>
              </a:rPr>
              <a:t>Project title</a:t>
            </a:r>
          </a:p>
          <a:p>
            <a:pPr>
              <a:lnSpc>
                <a:spcPct val="114000"/>
              </a:lnSpc>
              <a:spcBef>
                <a:spcPts val="200"/>
              </a:spcBef>
            </a:pPr>
            <a:r>
              <a:rPr lang="en-GB" sz="1600" dirty="0">
                <a:latin typeface="Arial" panose="020B0604020202020204" pitchFamily="34" charset="0"/>
                <a:cs typeface="Arial" panose="020B0604020202020204" pitchFamily="34" charset="0"/>
              </a:rPr>
              <a:t>Co-creative cooperation in the field of culture and heritage (CO-CREATE)</a:t>
            </a:r>
            <a:endParaRPr lang="da-DK" sz="1600" dirty="0">
              <a:latin typeface="Arial" panose="020B0604020202020204" pitchFamily="34" charset="0"/>
              <a:cs typeface="Arial" panose="020B0604020202020204" pitchFamily="34" charset="0"/>
            </a:endParaRPr>
          </a:p>
          <a:p>
            <a:pPr>
              <a:lnSpc>
                <a:spcPct val="114000"/>
              </a:lnSpc>
              <a:spcBef>
                <a:spcPts val="1200"/>
              </a:spcBef>
              <a:buNone/>
            </a:pPr>
            <a:r>
              <a:rPr lang="en-GB" sz="1600" b="1" dirty="0">
                <a:latin typeface="Arial" panose="020B0604020202020204" pitchFamily="34" charset="0"/>
                <a:cs typeface="Arial" pitchFamily="34" charset="0"/>
              </a:rPr>
              <a:t>Period</a:t>
            </a:r>
          </a:p>
          <a:p>
            <a:pPr>
              <a:lnSpc>
                <a:spcPct val="114000"/>
              </a:lnSpc>
              <a:spcBef>
                <a:spcPts val="200"/>
              </a:spcBef>
            </a:pPr>
            <a:r>
              <a:rPr lang="en-GB" sz="1600" dirty="0">
                <a:latin typeface="Arial" panose="020B0604020202020204" pitchFamily="34" charset="0"/>
                <a:cs typeface="Arial" pitchFamily="34" charset="0"/>
              </a:rPr>
              <a:t>Sept 2018 – Jan 2020 (17 months) </a:t>
            </a:r>
          </a:p>
          <a:p>
            <a:pPr marL="82296" indent="0">
              <a:lnSpc>
                <a:spcPct val="114000"/>
              </a:lnSpc>
              <a:spcBef>
                <a:spcPts val="1200"/>
              </a:spcBef>
              <a:buNone/>
            </a:pPr>
            <a:r>
              <a:rPr lang="en-GB" sz="1600" b="1" dirty="0">
                <a:latin typeface="Arial" panose="020B0604020202020204" pitchFamily="34" charset="0"/>
                <a:cs typeface="Arial" pitchFamily="34" charset="0"/>
              </a:rPr>
              <a:t>Budget</a:t>
            </a:r>
          </a:p>
          <a:p>
            <a:pPr>
              <a:lnSpc>
                <a:spcPct val="114000"/>
              </a:lnSpc>
            </a:pPr>
            <a:r>
              <a:rPr lang="en-GB" sz="1600" dirty="0">
                <a:latin typeface="Arial" panose="020B0604020202020204" pitchFamily="34" charset="0"/>
                <a:cs typeface="Arial" pitchFamily="34" charset="0"/>
              </a:rPr>
              <a:t>57.521 euro </a:t>
            </a:r>
          </a:p>
          <a:p>
            <a:pPr>
              <a:lnSpc>
                <a:spcPct val="114000"/>
              </a:lnSpc>
              <a:spcBef>
                <a:spcPts val="1200"/>
              </a:spcBef>
              <a:buNone/>
            </a:pPr>
            <a:r>
              <a:rPr lang="en-GB" sz="1600" b="1" dirty="0">
                <a:latin typeface="Arial" panose="020B0604020202020204" pitchFamily="34" charset="0"/>
                <a:cs typeface="Arial" pitchFamily="34" charset="0"/>
              </a:rPr>
              <a:t>Project idea</a:t>
            </a:r>
          </a:p>
          <a:p>
            <a:pPr>
              <a:lnSpc>
                <a:spcPct val="114000"/>
              </a:lnSpc>
              <a:spcBef>
                <a:spcPts val="0"/>
              </a:spcBef>
            </a:pPr>
            <a:r>
              <a:rPr lang="en-GB" sz="1600" dirty="0">
                <a:latin typeface="Arial" panose="020B0604020202020204" pitchFamily="34" charset="0"/>
                <a:cs typeface="Arial" panose="020B0604020202020204" pitchFamily="34" charset="0"/>
              </a:rPr>
              <a:t>to compile good practice and innovative approaches and develop curricula and in-service training packages for co-creation in the culture field.  </a:t>
            </a:r>
            <a:endParaRPr lang="en-GB" sz="1600" b="1" dirty="0">
              <a:latin typeface="Arial" panose="020B0604020202020204" pitchFamily="34" charset="0"/>
              <a:cs typeface="Arial" pitchFamily="34" charset="0"/>
            </a:endParaRPr>
          </a:p>
          <a:p>
            <a:pPr>
              <a:lnSpc>
                <a:spcPct val="114000"/>
              </a:lnSpc>
              <a:spcBef>
                <a:spcPts val="200"/>
              </a:spcBef>
              <a:buNone/>
            </a:pPr>
            <a:endParaRPr lang="en-GB" sz="1600" dirty="0">
              <a:latin typeface="Arial" pitchFamily="34" charset="0"/>
              <a:cs typeface="Arial" pitchFamily="34" charset="0"/>
            </a:endParaRPr>
          </a:p>
          <a:p>
            <a:pPr>
              <a:lnSpc>
                <a:spcPct val="114000"/>
              </a:lnSpc>
              <a:spcBef>
                <a:spcPts val="200"/>
              </a:spcBef>
              <a:buNone/>
            </a:pPr>
            <a:endParaRPr lang="en-GB" sz="1600" dirty="0">
              <a:latin typeface="Arial" pitchFamily="34" charset="0"/>
              <a:cs typeface="Arial" pitchFamily="34" charset="0"/>
            </a:endParaRPr>
          </a:p>
          <a:p>
            <a:pPr>
              <a:lnSpc>
                <a:spcPct val="114000"/>
              </a:lnSpc>
              <a:spcBef>
                <a:spcPts val="200"/>
              </a:spcBef>
              <a:buNone/>
            </a:pPr>
            <a:endParaRPr lang="en-GB" sz="1600"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251520" y="332656"/>
            <a:ext cx="457200" cy="476250"/>
          </a:xfrm>
        </p:spPr>
        <p:txBody>
          <a:bodyPr/>
          <a:lstStyle/>
          <a:p>
            <a:fld id="{6BAAE076-7F58-41A9-8F73-CDE9F5E0F14C}" type="slidenum">
              <a:rPr lang="da-DK" b="1" smtClean="0">
                <a:solidFill>
                  <a:schemeClr val="tx2"/>
                </a:solidFill>
              </a:rPr>
              <a:pPr/>
              <a:t>2</a:t>
            </a:fld>
            <a:endParaRPr lang="da-DK" b="1" dirty="0">
              <a:solidFill>
                <a:schemeClr val="tx2"/>
              </a:solidFill>
            </a:endParaRPr>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236539"/>
            <a:ext cx="3744416" cy="1068132"/>
          </a:xfrm>
          <a:prstGeom prst="rect">
            <a:avLst/>
          </a:prstGeom>
          <a:ln w="3175">
            <a:solidFill>
              <a:schemeClr val="accent1"/>
            </a:solidFill>
          </a:ln>
        </p:spPr>
      </p:pic>
    </p:spTree>
    <p:extLst>
      <p:ext uri="{BB962C8B-B14F-4D97-AF65-F5344CB8AC3E}">
        <p14:creationId xmlns:p14="http://schemas.microsoft.com/office/powerpoint/2010/main" val="832242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accent3">
              <a:lumMod val="60000"/>
              <a:lumOff val="40000"/>
            </a:schemeClr>
          </a:solidFill>
        </p:spPr>
        <p:txBody>
          <a:bodyPr>
            <a:noAutofit/>
          </a:bodyPr>
          <a:lstStyle/>
          <a:p>
            <a:r>
              <a:rPr lang="en-US" sz="3200" dirty="0">
                <a:latin typeface="+mn-lt"/>
                <a:cs typeface="Arial" pitchFamily="34" charset="0"/>
              </a:rPr>
              <a:t>       Conflicting positions of co-creation</a:t>
            </a:r>
            <a:endParaRPr lang="en-GB" sz="2800" dirty="0">
              <a:latin typeface="+mn-lt"/>
            </a:endParaRPr>
          </a:p>
        </p:txBody>
      </p:sp>
      <p:sp>
        <p:nvSpPr>
          <p:cNvPr id="10" name="Pladsholder til indhold 9"/>
          <p:cNvSpPr>
            <a:spLocks noGrp="1"/>
          </p:cNvSpPr>
          <p:nvPr>
            <p:ph idx="1"/>
          </p:nvPr>
        </p:nvSpPr>
        <p:spPr>
          <a:xfrm>
            <a:off x="755576" y="1196752"/>
            <a:ext cx="8146152" cy="5112568"/>
          </a:xfrm>
        </p:spPr>
        <p:txBody>
          <a:bodyPr>
            <a:noAutofit/>
          </a:bodyPr>
          <a:lstStyle/>
          <a:p>
            <a:pPr marL="0" indent="0">
              <a:lnSpc>
                <a:spcPct val="130000"/>
              </a:lnSpc>
              <a:spcBef>
                <a:spcPts val="1200"/>
              </a:spcBef>
              <a:buNone/>
            </a:pPr>
            <a:r>
              <a:rPr lang="en-GB" sz="1600" dirty="0">
                <a:latin typeface="Arial" pitchFamily="34" charset="0"/>
                <a:cs typeface="Arial" pitchFamily="34" charset="0"/>
              </a:rPr>
              <a:t>So the co-creative practice is far from unambiguous. </a:t>
            </a:r>
          </a:p>
          <a:p>
            <a:pPr marL="0" indent="0">
              <a:lnSpc>
                <a:spcPct val="130000"/>
              </a:lnSpc>
              <a:spcBef>
                <a:spcPts val="1200"/>
              </a:spcBef>
              <a:buNone/>
            </a:pPr>
            <a:r>
              <a:rPr lang="en-GB" sz="1600" dirty="0">
                <a:latin typeface="Arial" pitchFamily="34" charset="0"/>
                <a:cs typeface="Arial" pitchFamily="34" charset="0"/>
              </a:rPr>
              <a:t>We have two conflicting forms of "co-creation", respectively within the framework of </a:t>
            </a:r>
          </a:p>
          <a:p>
            <a:pPr marL="342900" indent="-342900">
              <a:lnSpc>
                <a:spcPct val="130000"/>
              </a:lnSpc>
              <a:spcBef>
                <a:spcPts val="1200"/>
              </a:spcBef>
              <a:buSzPct val="100000"/>
              <a:buFont typeface="+mj-lt"/>
              <a:buAutoNum type="arabicPeriod"/>
            </a:pPr>
            <a:r>
              <a:rPr lang="en-GB" sz="1600" u="sng" dirty="0">
                <a:latin typeface="Arial" pitchFamily="34" charset="0"/>
                <a:cs typeface="Arial" pitchFamily="34" charset="0"/>
              </a:rPr>
              <a:t>New Public Management </a:t>
            </a:r>
            <a:r>
              <a:rPr lang="en-GB" sz="1600" dirty="0">
                <a:latin typeface="Arial" pitchFamily="34" charset="0"/>
                <a:cs typeface="Arial" pitchFamily="34" charset="0"/>
              </a:rPr>
              <a:t>with priority of economic gains and political control   </a:t>
            </a:r>
          </a:p>
          <a:p>
            <a:pPr marL="342900" indent="-342900">
              <a:lnSpc>
                <a:spcPct val="130000"/>
              </a:lnSpc>
              <a:spcBef>
                <a:spcPts val="0"/>
              </a:spcBef>
              <a:buSzPct val="100000"/>
              <a:buNone/>
            </a:pPr>
            <a:r>
              <a:rPr lang="en-GB" sz="1600" dirty="0">
                <a:latin typeface="Arial" pitchFamily="34" charset="0"/>
                <a:cs typeface="Arial" pitchFamily="34" charset="0"/>
              </a:rPr>
              <a:t>	where citizens are seen as relatively 'passive' co-implementers of services                  with focus on individual citizens and not on civil society associations  </a:t>
            </a:r>
          </a:p>
          <a:p>
            <a:pPr marL="342900" indent="-342900">
              <a:lnSpc>
                <a:spcPct val="130000"/>
              </a:lnSpc>
              <a:spcBef>
                <a:spcPts val="1200"/>
              </a:spcBef>
              <a:buSzPct val="100000"/>
              <a:buFont typeface="+mj-lt"/>
              <a:buAutoNum type="arabicPeriod" startAt="2"/>
            </a:pPr>
            <a:r>
              <a:rPr lang="en-GB" sz="1600" u="sng" dirty="0">
                <a:latin typeface="Arial" pitchFamily="34" charset="0"/>
                <a:cs typeface="Arial" pitchFamily="34" charset="0"/>
              </a:rPr>
              <a:t>New Public Governance</a:t>
            </a:r>
            <a:r>
              <a:rPr lang="en-GB" sz="1600" dirty="0">
                <a:latin typeface="Arial" pitchFamily="34" charset="0"/>
                <a:cs typeface="Arial" pitchFamily="34" charset="0"/>
              </a:rPr>
              <a:t> with priority of empowerment and democracy,                  where citizens are seen as more active and equal co-producers of services          with focus on involving groups and communities (and not just individuals)</a:t>
            </a:r>
          </a:p>
          <a:p>
            <a:pPr marL="342900" indent="-342900">
              <a:lnSpc>
                <a:spcPct val="130000"/>
              </a:lnSpc>
              <a:spcBef>
                <a:spcPts val="1200"/>
              </a:spcBef>
              <a:buSzPct val="100000"/>
              <a:buFont typeface="+mj-lt"/>
              <a:buAutoNum type="arabicPeriod" startAt="2"/>
            </a:pPr>
            <a:endParaRPr lang="en-GB" sz="1600" dirty="0">
              <a:latin typeface="Arial" pitchFamily="34" charset="0"/>
              <a:cs typeface="Arial" pitchFamily="34" charset="0"/>
            </a:endParaRPr>
          </a:p>
          <a:p>
            <a:pPr marL="0" indent="0">
              <a:lnSpc>
                <a:spcPct val="130000"/>
              </a:lnSpc>
              <a:spcBef>
                <a:spcPts val="1200"/>
              </a:spcBef>
              <a:buNone/>
            </a:pPr>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404664"/>
            <a:ext cx="457200" cy="332656"/>
          </a:xfrm>
        </p:spPr>
        <p:txBody>
          <a:bodyPr/>
          <a:lstStyle/>
          <a:p>
            <a:fld id="{6BAAE076-7F58-41A9-8F73-CDE9F5E0F14C}" type="slidenum">
              <a:rPr lang="da-DK" b="1" smtClean="0">
                <a:solidFill>
                  <a:schemeClr val="tx2"/>
                </a:solidFill>
              </a:rPr>
              <a:pPr/>
              <a:t>20</a:t>
            </a:fld>
            <a:endParaRPr lang="da-DK" b="1" dirty="0">
              <a:solidFill>
                <a:schemeClr val="tx2"/>
              </a:solidFill>
            </a:endParaRPr>
          </a:p>
        </p:txBody>
      </p:sp>
      <p:pic>
        <p:nvPicPr>
          <p:cNvPr id="7" name="Billede 6" descr="sclemmer, 305, th.jpg"/>
          <p:cNvPicPr>
            <a:picLocks noChangeAspect="1"/>
          </p:cNvPicPr>
          <p:nvPr/>
        </p:nvPicPr>
        <p:blipFill>
          <a:blip r:embed="rId3" cstate="print"/>
          <a:stretch>
            <a:fillRect/>
          </a:stretch>
        </p:blipFill>
        <p:spPr>
          <a:xfrm>
            <a:off x="2915816" y="4653136"/>
            <a:ext cx="1380555" cy="1928250"/>
          </a:xfrm>
          <a:prstGeom prst="rect">
            <a:avLst/>
          </a:prstGeom>
        </p:spPr>
      </p:pic>
      <p:pic>
        <p:nvPicPr>
          <p:cNvPr id="8" name="Billede 7" descr="sclemmer,305, tv.jpg"/>
          <p:cNvPicPr>
            <a:picLocks noChangeAspect="1"/>
          </p:cNvPicPr>
          <p:nvPr/>
        </p:nvPicPr>
        <p:blipFill>
          <a:blip r:embed="rId4" cstate="print"/>
          <a:stretch>
            <a:fillRect/>
          </a:stretch>
        </p:blipFill>
        <p:spPr>
          <a:xfrm>
            <a:off x="4644008" y="4653136"/>
            <a:ext cx="1380554" cy="19282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accent4">
              <a:lumMod val="40000"/>
              <a:lumOff val="60000"/>
            </a:schemeClr>
          </a:solidFill>
        </p:spPr>
        <p:txBody>
          <a:bodyPr>
            <a:noAutofit/>
          </a:bodyPr>
          <a:lstStyle/>
          <a:p>
            <a:r>
              <a:rPr lang="en-US" sz="2800" dirty="0">
                <a:latin typeface="+mn-lt"/>
                <a:cs typeface="Arial" pitchFamily="34" charset="0"/>
              </a:rPr>
              <a:t>       </a:t>
            </a:r>
            <a:r>
              <a:rPr lang="en-GB" sz="2800" dirty="0">
                <a:latin typeface="+mn-lt"/>
              </a:rPr>
              <a:t>Co-creation in practice / the poor results </a:t>
            </a:r>
            <a:endParaRPr lang="en-GB" sz="2800" dirty="0">
              <a:solidFill>
                <a:schemeClr val="bg1"/>
              </a:solidFill>
              <a:latin typeface="+mn-lt"/>
            </a:endParaRPr>
          </a:p>
        </p:txBody>
      </p:sp>
      <p:sp>
        <p:nvSpPr>
          <p:cNvPr id="10" name="Pladsholder til indhold 9"/>
          <p:cNvSpPr>
            <a:spLocks noGrp="1"/>
          </p:cNvSpPr>
          <p:nvPr>
            <p:ph idx="1"/>
          </p:nvPr>
        </p:nvSpPr>
        <p:spPr>
          <a:xfrm>
            <a:off x="755576" y="1196752"/>
            <a:ext cx="8146152" cy="5112568"/>
          </a:xfrm>
        </p:spPr>
        <p:txBody>
          <a:bodyPr>
            <a:noAutofit/>
          </a:bodyPr>
          <a:lstStyle/>
          <a:p>
            <a:pPr marL="0" indent="0">
              <a:lnSpc>
                <a:spcPct val="130000"/>
              </a:lnSpc>
              <a:spcBef>
                <a:spcPts val="1200"/>
              </a:spcBef>
              <a:buNone/>
            </a:pPr>
            <a:r>
              <a:rPr lang="en-GB" sz="1600" dirty="0">
                <a:latin typeface="Arial" pitchFamily="34" charset="0"/>
                <a:cs typeface="Arial" pitchFamily="34" charset="0"/>
              </a:rPr>
              <a:t>The conclusion of these two key surveys of the gap between narrative and reality: </a:t>
            </a:r>
          </a:p>
          <a:p>
            <a:pPr marL="0" indent="0">
              <a:lnSpc>
                <a:spcPct val="130000"/>
              </a:lnSpc>
              <a:spcBef>
                <a:spcPts val="1200"/>
              </a:spcBef>
              <a:buNone/>
            </a:pPr>
            <a:r>
              <a:rPr lang="en-GB" sz="1600" dirty="0">
                <a:latin typeface="Arial" pitchFamily="34" charset="0"/>
                <a:cs typeface="Arial" pitchFamily="34" charset="0"/>
              </a:rPr>
              <a:t>The municipalities define in advance the framework and objectives of the co-operation, and they assume a dominant role in the cooperation, </a:t>
            </a:r>
          </a:p>
          <a:p>
            <a:pPr marL="285750" indent="-285750">
              <a:lnSpc>
                <a:spcPct val="130000"/>
              </a:lnSpc>
              <a:spcBef>
                <a:spcPts val="300"/>
              </a:spcBef>
            </a:pPr>
            <a:r>
              <a:rPr lang="en-GB" sz="1600" dirty="0">
                <a:latin typeface="Arial" pitchFamily="34" charset="0"/>
                <a:cs typeface="Arial" pitchFamily="34" charset="0"/>
              </a:rPr>
              <a:t>So they are constantly failing to act as facilitators, </a:t>
            </a:r>
          </a:p>
          <a:p>
            <a:pPr marL="285750" indent="-285750">
              <a:lnSpc>
                <a:spcPct val="130000"/>
              </a:lnSpc>
              <a:spcBef>
                <a:spcPts val="300"/>
              </a:spcBef>
            </a:pPr>
            <a:r>
              <a:rPr lang="en-GB" sz="1600" dirty="0">
                <a:latin typeface="Arial" pitchFamily="34" charset="0"/>
                <a:cs typeface="Arial" pitchFamily="34" charset="0"/>
              </a:rPr>
              <a:t>No room for the resources and ideas the citizens and civil society can bring.</a:t>
            </a:r>
          </a:p>
          <a:p>
            <a:pPr marL="285750" indent="-285750">
              <a:lnSpc>
                <a:spcPct val="130000"/>
              </a:lnSpc>
              <a:spcBef>
                <a:spcPts val="300"/>
              </a:spcBef>
            </a:pPr>
            <a:r>
              <a:rPr lang="en-GB" sz="1600" dirty="0">
                <a:latin typeface="Arial" pitchFamily="34" charset="0"/>
                <a:cs typeface="Arial" pitchFamily="34" charset="0"/>
              </a:rPr>
              <a:t>It ends as 'top-down' partnerships, </a:t>
            </a:r>
          </a:p>
          <a:p>
            <a:pPr marL="0" indent="0">
              <a:lnSpc>
                <a:spcPct val="130000"/>
              </a:lnSpc>
              <a:spcBef>
                <a:spcPts val="0"/>
              </a:spcBef>
              <a:buNone/>
            </a:pPr>
            <a:endParaRPr lang="en-GB" sz="1600" dirty="0">
              <a:latin typeface="Arial" pitchFamily="34" charset="0"/>
              <a:cs typeface="Arial" pitchFamily="34" charset="0"/>
            </a:endParaRPr>
          </a:p>
          <a:p>
            <a:pPr marL="0" indent="0">
              <a:lnSpc>
                <a:spcPct val="130000"/>
              </a:lnSpc>
              <a:spcBef>
                <a:spcPts val="0"/>
              </a:spcBef>
              <a:buNone/>
            </a:pPr>
            <a:r>
              <a:rPr lang="en-GB" sz="1600" b="1" i="1" dirty="0">
                <a:latin typeface="Arial" pitchFamily="34" charset="0"/>
                <a:cs typeface="Arial" pitchFamily="34" charset="0"/>
              </a:rPr>
              <a:t>So we need more pilot work </a:t>
            </a:r>
          </a:p>
          <a:p>
            <a:pPr marL="0" indent="0">
              <a:lnSpc>
                <a:spcPct val="130000"/>
              </a:lnSpc>
              <a:spcBef>
                <a:spcPts val="0"/>
              </a:spcBef>
              <a:buNone/>
            </a:pPr>
            <a:r>
              <a:rPr lang="en-GB" sz="1600" b="1" i="1" dirty="0">
                <a:latin typeface="Arial" pitchFamily="34" charset="0"/>
                <a:cs typeface="Arial" pitchFamily="34" charset="0"/>
              </a:rPr>
              <a:t>with co-creation on more equal terms. </a:t>
            </a:r>
          </a:p>
          <a:p>
            <a:pPr marL="0" indent="0">
              <a:lnSpc>
                <a:spcPct val="130000"/>
              </a:lnSpc>
              <a:spcBef>
                <a:spcPts val="0"/>
              </a:spcBef>
              <a:buNone/>
            </a:pPr>
            <a:endParaRPr lang="en-GB" sz="1600" b="1"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404664"/>
            <a:ext cx="457200" cy="332656"/>
          </a:xfrm>
        </p:spPr>
        <p:txBody>
          <a:bodyPr/>
          <a:lstStyle/>
          <a:p>
            <a:fld id="{6BAAE076-7F58-41A9-8F73-CDE9F5E0F14C}" type="slidenum">
              <a:rPr lang="da-DK" b="1" smtClean="0">
                <a:solidFill>
                  <a:schemeClr val="bg1"/>
                </a:solidFill>
              </a:rPr>
              <a:pPr/>
              <a:t>21</a:t>
            </a:fld>
            <a:endParaRPr lang="da-DK" b="1" dirty="0">
              <a:solidFill>
                <a:schemeClr val="bg1"/>
              </a:solidFill>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446" y="3442206"/>
            <a:ext cx="2226578" cy="28717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262" y="0"/>
            <a:ext cx="9144000" cy="1124744"/>
          </a:xfrm>
          <a:solidFill>
            <a:schemeClr val="accent4">
              <a:lumMod val="40000"/>
              <a:lumOff val="60000"/>
            </a:schemeClr>
          </a:solidFill>
        </p:spPr>
        <p:txBody>
          <a:bodyPr>
            <a:noAutofit/>
          </a:bodyPr>
          <a:lstStyle/>
          <a:p>
            <a:r>
              <a:rPr lang="en-US" sz="2400" dirty="0">
                <a:solidFill>
                  <a:schemeClr val="tx2"/>
                </a:solidFill>
                <a:latin typeface="+mn-lt"/>
                <a:cs typeface="Arial" pitchFamily="34" charset="0"/>
              </a:rPr>
              <a:t>       </a:t>
            </a:r>
            <a:r>
              <a:rPr lang="en-GB" sz="2400" dirty="0">
                <a:solidFill>
                  <a:schemeClr val="tx2"/>
                </a:solidFill>
              </a:rPr>
              <a:t>Need for co-creative development work </a:t>
            </a:r>
            <a:br>
              <a:rPr lang="en-GB" sz="2400" dirty="0">
                <a:solidFill>
                  <a:schemeClr val="tx2"/>
                </a:solidFill>
              </a:rPr>
            </a:br>
            <a:r>
              <a:rPr lang="en-GB" sz="2400" dirty="0">
                <a:solidFill>
                  <a:schemeClr val="tx2"/>
                </a:solidFill>
              </a:rPr>
              <a:t>       – also in the cultural field  </a:t>
            </a:r>
            <a:endParaRPr lang="en-GB" sz="2400" dirty="0">
              <a:solidFill>
                <a:schemeClr val="tx2"/>
              </a:solidFill>
              <a:latin typeface="+mn-lt"/>
            </a:endParaRPr>
          </a:p>
        </p:txBody>
      </p:sp>
      <p:sp>
        <p:nvSpPr>
          <p:cNvPr id="10" name="Pladsholder til indhold 9"/>
          <p:cNvSpPr>
            <a:spLocks noGrp="1"/>
          </p:cNvSpPr>
          <p:nvPr>
            <p:ph idx="1"/>
          </p:nvPr>
        </p:nvSpPr>
        <p:spPr>
          <a:xfrm>
            <a:off x="755576" y="1412776"/>
            <a:ext cx="8146152" cy="5112568"/>
          </a:xfrm>
        </p:spPr>
        <p:txBody>
          <a:bodyPr>
            <a:noAutofit/>
          </a:bodyPr>
          <a:lstStyle/>
          <a:p>
            <a:pPr>
              <a:lnSpc>
                <a:spcPct val="125000"/>
              </a:lnSpc>
            </a:pPr>
            <a:r>
              <a:rPr lang="en-GB" sz="1600" dirty="0">
                <a:latin typeface="Arial" pitchFamily="34" charset="0"/>
                <a:cs typeface="Arial" pitchFamily="34" charset="0"/>
              </a:rPr>
              <a:t>In Denmark sports, culture and leisure time associations together account for </a:t>
            </a:r>
          </a:p>
          <a:p>
            <a:pPr>
              <a:lnSpc>
                <a:spcPct val="125000"/>
              </a:lnSpc>
              <a:spcBef>
                <a:spcPts val="0"/>
              </a:spcBef>
              <a:buNone/>
            </a:pPr>
            <a:r>
              <a:rPr lang="en-GB" sz="1600" dirty="0">
                <a:latin typeface="Arial" pitchFamily="34" charset="0"/>
                <a:cs typeface="Arial" pitchFamily="34" charset="0"/>
              </a:rPr>
              <a:t>	half of all associations in the country (approx. 100.000 associations) </a:t>
            </a:r>
          </a:p>
          <a:p>
            <a:pPr>
              <a:lnSpc>
                <a:spcPct val="125000"/>
              </a:lnSpc>
            </a:pPr>
            <a:r>
              <a:rPr lang="en-GB" sz="1600" dirty="0">
                <a:latin typeface="Arial" pitchFamily="34" charset="0"/>
                <a:cs typeface="Arial" pitchFamily="34" charset="0"/>
              </a:rPr>
              <a:t>The sports associations constitute about a quarter and the cultural and leisure associations also represent about a quarter, while welfare associations (social, humanitarian and health associations) account for less than one fifth of all associations. </a:t>
            </a:r>
          </a:p>
          <a:p>
            <a:pPr>
              <a:lnSpc>
                <a:spcPct val="125000"/>
              </a:lnSpc>
            </a:pPr>
            <a:r>
              <a:rPr lang="en-GB" sz="1600" dirty="0">
                <a:latin typeface="Arial" pitchFamily="34" charset="0"/>
                <a:cs typeface="Arial" pitchFamily="34" charset="0"/>
              </a:rPr>
              <a:t>In addition, cultural associations are the sector, which has the greatest growth in the number of new associations and new members.</a:t>
            </a:r>
          </a:p>
          <a:p>
            <a:pPr>
              <a:lnSpc>
                <a:spcPct val="125000"/>
              </a:lnSpc>
            </a:pPr>
            <a:r>
              <a:rPr lang="en-GB" sz="1600" dirty="0">
                <a:latin typeface="Arial" pitchFamily="34" charset="0"/>
                <a:cs typeface="Arial" pitchFamily="34" charset="0"/>
              </a:rPr>
              <a:t>Not least outside the larger cities, cultural associations are crucial to ensuring a wide range of cultural and leisure facilities for the citizens.</a:t>
            </a:r>
            <a:endParaRPr lang="da-DK" sz="1600" dirty="0">
              <a:latin typeface="Arial" pitchFamily="34" charset="0"/>
              <a:cs typeface="Arial" pitchFamily="34" charset="0"/>
            </a:endParaRPr>
          </a:p>
          <a:p>
            <a:pPr marL="0" indent="0">
              <a:lnSpc>
                <a:spcPct val="130000"/>
              </a:lnSpc>
              <a:spcBef>
                <a:spcPts val="1200"/>
              </a:spcBef>
              <a:buNone/>
            </a:pPr>
            <a:r>
              <a:rPr lang="en-GB" sz="1400" dirty="0">
                <a:latin typeface="Arial" pitchFamily="34" charset="0"/>
                <a:cs typeface="Arial" pitchFamily="34" charset="0"/>
              </a:rPr>
              <a:t>(Ibsen &amp; </a:t>
            </a:r>
            <a:r>
              <a:rPr lang="en-GB" sz="1400" dirty="0" err="1">
                <a:latin typeface="Arial" pitchFamily="34" charset="0"/>
                <a:cs typeface="Arial" pitchFamily="34" charset="0"/>
              </a:rPr>
              <a:t>Espersen</a:t>
            </a:r>
            <a:r>
              <a:rPr lang="en-GB" sz="1400" dirty="0">
                <a:latin typeface="Arial" pitchFamily="34" charset="0"/>
                <a:cs typeface="Arial" pitchFamily="34" charset="0"/>
              </a:rPr>
              <a:t>, 2016).</a:t>
            </a:r>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404664"/>
            <a:ext cx="457200" cy="332656"/>
          </a:xfrm>
        </p:spPr>
        <p:txBody>
          <a:bodyPr/>
          <a:lstStyle/>
          <a:p>
            <a:fld id="{6BAAE076-7F58-41A9-8F73-CDE9F5E0F14C}" type="slidenum">
              <a:rPr lang="da-DK" b="1" smtClean="0">
                <a:solidFill>
                  <a:schemeClr val="bg1"/>
                </a:solidFill>
              </a:rPr>
              <a:pPr/>
              <a:t>22</a:t>
            </a:fld>
            <a:endParaRPr lang="da-DK" b="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4744"/>
          </a:xfrm>
          <a:solidFill>
            <a:schemeClr val="accent4">
              <a:lumMod val="40000"/>
              <a:lumOff val="60000"/>
            </a:schemeClr>
          </a:solidFill>
        </p:spPr>
        <p:txBody>
          <a:bodyPr>
            <a:noAutofit/>
          </a:bodyPr>
          <a:lstStyle/>
          <a:p>
            <a:r>
              <a:rPr lang="en-GB" sz="2800" dirty="0">
                <a:solidFill>
                  <a:schemeClr val="tx1"/>
                </a:solidFill>
              </a:rPr>
              <a:t>       </a:t>
            </a:r>
            <a:r>
              <a:rPr lang="en-GB" sz="2400" dirty="0">
                <a:solidFill>
                  <a:schemeClr val="tx2"/>
                </a:solidFill>
              </a:rPr>
              <a:t>Co-creative development work in the cultural field  </a:t>
            </a:r>
            <a:br>
              <a:rPr lang="en-GB" sz="2400" dirty="0">
                <a:solidFill>
                  <a:schemeClr val="tx2"/>
                </a:solidFill>
              </a:rPr>
            </a:br>
            <a:r>
              <a:rPr lang="en-GB" sz="2400" dirty="0">
                <a:solidFill>
                  <a:schemeClr val="tx2"/>
                </a:solidFill>
              </a:rPr>
              <a:t>       / special opportunities</a:t>
            </a:r>
            <a:endParaRPr lang="en-GB" sz="2400" dirty="0">
              <a:solidFill>
                <a:schemeClr val="tx2"/>
              </a:solidFill>
              <a:latin typeface="+mn-lt"/>
            </a:endParaRPr>
          </a:p>
        </p:txBody>
      </p:sp>
      <p:sp>
        <p:nvSpPr>
          <p:cNvPr id="10" name="Pladsholder til indhold 9"/>
          <p:cNvSpPr>
            <a:spLocks noGrp="1"/>
          </p:cNvSpPr>
          <p:nvPr>
            <p:ph idx="1"/>
          </p:nvPr>
        </p:nvSpPr>
        <p:spPr>
          <a:xfrm>
            <a:off x="755576" y="1484784"/>
            <a:ext cx="8146152" cy="5112568"/>
          </a:xfrm>
        </p:spPr>
        <p:txBody>
          <a:bodyPr>
            <a:noAutofit/>
          </a:bodyPr>
          <a:lstStyle/>
          <a:p>
            <a:pPr marL="0" indent="0">
              <a:lnSpc>
                <a:spcPct val="125000"/>
              </a:lnSpc>
              <a:buNone/>
            </a:pPr>
            <a:r>
              <a:rPr lang="en-GB" sz="1600" dirty="0">
                <a:latin typeface="Arial" pitchFamily="34" charset="0"/>
                <a:cs typeface="Arial" pitchFamily="34" charset="0"/>
              </a:rPr>
              <a:t>In our opinion, cultural association has special opportunities to engage in an innovative development work, because </a:t>
            </a:r>
          </a:p>
          <a:p>
            <a:pPr>
              <a:lnSpc>
                <a:spcPct val="125000"/>
              </a:lnSpc>
            </a:pPr>
            <a:r>
              <a:rPr lang="en-GB" sz="1600" dirty="0">
                <a:latin typeface="Arial" pitchFamily="34" charset="0"/>
                <a:cs typeface="Arial" pitchFamily="34" charset="0"/>
              </a:rPr>
              <a:t>There are not the same legislative bindings for municipal welfare services as in the social and health field (not same risk of wrong service due to “unprofessional” associations and volunteers). </a:t>
            </a:r>
            <a:endParaRPr lang="da-DK" sz="1600" dirty="0">
              <a:latin typeface="Arial" pitchFamily="34" charset="0"/>
              <a:cs typeface="Arial" pitchFamily="34" charset="0"/>
            </a:endParaRPr>
          </a:p>
          <a:p>
            <a:pPr>
              <a:lnSpc>
                <a:spcPct val="125000"/>
              </a:lnSpc>
            </a:pPr>
            <a:r>
              <a:rPr lang="en-GB" sz="1600" dirty="0">
                <a:latin typeface="Arial" pitchFamily="34" charset="0"/>
                <a:cs typeface="Arial" pitchFamily="34" charset="0"/>
              </a:rPr>
              <a:t>The cultural associations and institutions can be seen as the most free area and as such have the best possibilities to engage in innovative as well as equal forms of cooperation, </a:t>
            </a:r>
          </a:p>
          <a:p>
            <a:pPr>
              <a:lnSpc>
                <a:spcPct val="125000"/>
              </a:lnSpc>
            </a:pPr>
            <a:r>
              <a:rPr lang="en-GB" sz="1600" dirty="0">
                <a:latin typeface="Arial" pitchFamily="34" charset="0"/>
                <a:cs typeface="Arial" pitchFamily="34" charset="0"/>
              </a:rPr>
              <a:t>The public administrations and institutions can to a higher degree in the cultural field release their control and give room and influence for initiatives, resources and contributions from civil society associations and citizens</a:t>
            </a:r>
            <a:r>
              <a:rPr lang="en-GB" sz="1400" dirty="0"/>
              <a:t>.</a:t>
            </a:r>
            <a:endParaRPr lang="da-DK" sz="1400" dirty="0"/>
          </a:p>
          <a:p>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532440" y="764704"/>
            <a:ext cx="457200" cy="332656"/>
          </a:xfrm>
        </p:spPr>
        <p:txBody>
          <a:bodyPr/>
          <a:lstStyle/>
          <a:p>
            <a:fld id="{6BAAE076-7F58-41A9-8F73-CDE9F5E0F14C}" type="slidenum">
              <a:rPr lang="da-DK" b="1" smtClean="0">
                <a:solidFill>
                  <a:schemeClr val="bg1"/>
                </a:solidFill>
              </a:rPr>
              <a:pPr/>
              <a:t>23</a:t>
            </a:fld>
            <a:endParaRPr lang="da-DK" b="1"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9"/>
          <p:cNvSpPr>
            <a:spLocks noGrp="1"/>
          </p:cNvSpPr>
          <p:nvPr>
            <p:ph idx="1"/>
          </p:nvPr>
        </p:nvSpPr>
        <p:spPr>
          <a:xfrm>
            <a:off x="755576" y="1340768"/>
            <a:ext cx="7488832" cy="5112568"/>
          </a:xfrm>
        </p:spPr>
        <p:txBody>
          <a:bodyPr>
            <a:noAutofit/>
          </a:bodyPr>
          <a:lstStyle/>
          <a:p>
            <a:pPr marL="82296" lvl="0" indent="0">
              <a:buNone/>
            </a:pPr>
            <a:endParaRPr lang="en-GB" sz="1600" b="1" dirty="0">
              <a:solidFill>
                <a:prstClr val="black"/>
              </a:solidFill>
              <a:latin typeface="Arial" panose="020B0604020202020204" pitchFamily="34" charset="0"/>
              <a:cs typeface="Arial" panose="020B0604020202020204" pitchFamily="34" charset="0"/>
            </a:endParaRPr>
          </a:p>
          <a:p>
            <a:pPr marL="82296" lvl="0" indent="0" algn="ctr">
              <a:buNone/>
            </a:pPr>
            <a:r>
              <a:rPr lang="pl-PL" sz="3600" b="1" dirty="0">
                <a:solidFill>
                  <a:prstClr val="black"/>
                </a:solidFill>
              </a:rPr>
              <a:t>Thank you for your attention!</a:t>
            </a:r>
          </a:p>
          <a:p>
            <a:pPr marL="82296" indent="0">
              <a:buNone/>
            </a:pPr>
            <a:r>
              <a:rPr lang="en-GB" sz="1600" dirty="0">
                <a:latin typeface="Arial" panose="020B0604020202020204" pitchFamily="34" charset="0"/>
                <a:cs typeface="Arial" panose="020B0604020202020204" pitchFamily="34" charset="0"/>
              </a:rPr>
              <a:t> </a:t>
            </a:r>
          </a:p>
          <a:p>
            <a:pPr>
              <a:lnSpc>
                <a:spcPct val="114000"/>
              </a:lnSpc>
            </a:pPr>
            <a:endParaRPr lang="en-GB" sz="1600" dirty="0">
              <a:latin typeface="Arial" panose="020B0604020202020204" pitchFamily="34" charset="0"/>
              <a:cs typeface="Arial" panose="020B0604020202020204" pitchFamily="34" charset="0"/>
            </a:endParaRPr>
          </a:p>
          <a:p>
            <a:pPr>
              <a:lnSpc>
                <a:spcPct val="114000"/>
              </a:lnSpc>
            </a:pPr>
            <a:endParaRPr lang="da-DK" sz="1600" dirty="0">
              <a:latin typeface="Arial" panose="020B0604020202020204" pitchFamily="34" charset="0"/>
              <a:cs typeface="Arial" panose="020B0604020202020204" pitchFamily="34" charset="0"/>
            </a:endParaRPr>
          </a:p>
          <a:p>
            <a:pPr marL="0" indent="0">
              <a:lnSpc>
                <a:spcPct val="130000"/>
              </a:lnSpc>
              <a:spcBef>
                <a:spcPts val="1200"/>
              </a:spcBef>
              <a:buNone/>
            </a:pPr>
            <a:endParaRPr lang="en-GB" sz="1400" i="1" dirty="0">
              <a:latin typeface="Arial" pitchFamily="34" charset="0"/>
              <a:cs typeface="Arial" pitchFamily="34" charset="0"/>
            </a:endParaRPr>
          </a:p>
          <a:p>
            <a:pPr marL="0" indent="0">
              <a:lnSpc>
                <a:spcPct val="130000"/>
              </a:lnSpc>
              <a:spcBef>
                <a:spcPts val="1200"/>
              </a:spcBef>
              <a:buNone/>
            </a:pPr>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16416" y="260648"/>
            <a:ext cx="457200" cy="332656"/>
          </a:xfrm>
        </p:spPr>
        <p:txBody>
          <a:bodyPr/>
          <a:lstStyle/>
          <a:p>
            <a:fld id="{6BAAE076-7F58-41A9-8F73-CDE9F5E0F14C}" type="slidenum">
              <a:rPr lang="da-DK" b="1" smtClean="0">
                <a:solidFill>
                  <a:schemeClr val="bg1"/>
                </a:solidFill>
              </a:rPr>
              <a:pPr/>
              <a:t>24</a:t>
            </a:fld>
            <a:endParaRPr lang="da-DK" b="1" dirty="0">
              <a:solidFill>
                <a:schemeClr val="bg1"/>
              </a:solidFill>
            </a:endParaRPr>
          </a:p>
        </p:txBody>
      </p:sp>
      <p:pic>
        <p:nvPicPr>
          <p:cNvPr id="7" name="Billede 6" descr="bestyrelse, 150.jpg"/>
          <p:cNvPicPr>
            <a:picLocks noChangeAspect="1"/>
          </p:cNvPicPr>
          <p:nvPr/>
        </p:nvPicPr>
        <p:blipFill>
          <a:blip r:embed="rId3" cstate="print"/>
          <a:stretch>
            <a:fillRect/>
          </a:stretch>
        </p:blipFill>
        <p:spPr>
          <a:xfrm>
            <a:off x="2699792" y="3212976"/>
            <a:ext cx="3374089" cy="2304256"/>
          </a:xfrm>
          <a:prstGeom prst="rect">
            <a:avLst/>
          </a:prstGeom>
        </p:spPr>
      </p:pic>
    </p:spTree>
    <p:extLst>
      <p:ext uri="{BB962C8B-B14F-4D97-AF65-F5344CB8AC3E}">
        <p14:creationId xmlns:p14="http://schemas.microsoft.com/office/powerpoint/2010/main" val="32951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211" y="6310226"/>
            <a:ext cx="4461191" cy="216000"/>
          </a:xfrm>
        </p:spPr>
        <p:txBody>
          <a:bodyPr/>
          <a:lstStyle/>
          <a:p>
            <a:r>
              <a:rPr lang="da-DK" dirty="0"/>
              <a:t>Startmøde</a:t>
            </a:r>
            <a:r>
              <a:rPr lang="da-DK" noProof="0" dirty="0"/>
              <a:t> Erasmus+ Strategiske Partnerskaber –  8. september 2017, Valby</a:t>
            </a:r>
          </a:p>
        </p:txBody>
      </p:sp>
      <p:sp>
        <p:nvSpPr>
          <p:cNvPr id="6" name="Pladsholder til diasnummer 5"/>
          <p:cNvSpPr>
            <a:spLocks noGrp="1"/>
          </p:cNvSpPr>
          <p:nvPr>
            <p:ph type="sldNum" sz="quarter" idx="12"/>
          </p:nvPr>
        </p:nvSpPr>
        <p:spPr/>
        <p:txBody>
          <a:bodyPr/>
          <a:lstStyle/>
          <a:p>
            <a:r>
              <a:rPr lang="da-DK" dirty="0"/>
              <a:t>Side </a:t>
            </a:r>
            <a:fld id="{68928AE5-A156-4245-B132-27AD3A5D82E6}" type="slidenum">
              <a:rPr lang="da-DK" smtClean="0"/>
              <a:pPr/>
              <a:t>25</a:t>
            </a:fld>
            <a:endParaRPr lang="da-DK" dirty="0"/>
          </a:p>
        </p:txBody>
      </p:sp>
      <p:pic>
        <p:nvPicPr>
          <p:cNvPr id="7"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729" y="287675"/>
            <a:ext cx="1377018" cy="523875"/>
          </a:xfrm>
          <a:prstGeom prst="rect">
            <a:avLst/>
          </a:prstGeom>
          <a:noFill/>
          <a:ln>
            <a:noFill/>
          </a:ln>
          <a:effectLst/>
        </p:spPr>
      </p:pic>
      <p:sp>
        <p:nvSpPr>
          <p:cNvPr id="5" name="Pladsholder til indhold 4"/>
          <p:cNvSpPr>
            <a:spLocks noGrp="1"/>
          </p:cNvSpPr>
          <p:nvPr>
            <p:ph idx="1"/>
          </p:nvPr>
        </p:nvSpPr>
        <p:spPr/>
        <p:txBody>
          <a:bodyPr/>
          <a:lstStyle/>
          <a:p>
            <a:endParaRPr lang="da-DK"/>
          </a:p>
        </p:txBody>
      </p:sp>
      <p:sp>
        <p:nvSpPr>
          <p:cNvPr id="8" name="Titel 7"/>
          <p:cNvSpPr>
            <a:spLocks noGrp="1"/>
          </p:cNvSpPr>
          <p:nvPr>
            <p:ph type="title"/>
          </p:nvPr>
        </p:nvSpPr>
        <p:spPr/>
        <p:txBody>
          <a:bodyPr/>
          <a:lstStyle/>
          <a:p>
            <a:endParaRPr lang="da-DK"/>
          </a:p>
        </p:txBody>
      </p:sp>
      <p:pic>
        <p:nvPicPr>
          <p:cNvPr id="9" name="Picture 1"/>
          <p:cNvPicPr>
            <a:picLocks noChangeAspect="1"/>
          </p:cNvPicPr>
          <p:nvPr/>
        </p:nvPicPr>
        <p:blipFill rotWithShape="1">
          <a:blip r:embed="rId3">
            <a:extLst>
              <a:ext uri="{28A0092B-C50C-407E-A947-70E740481C1C}">
                <a14:useLocalDpi xmlns:a14="http://schemas.microsoft.com/office/drawing/2010/main" val="0"/>
              </a:ext>
            </a:extLst>
          </a:blip>
          <a:srcRect t="17883" b="604"/>
          <a:stretch/>
        </p:blipFill>
        <p:spPr>
          <a:xfrm>
            <a:off x="0" y="-27384"/>
            <a:ext cx="9144000" cy="6885384"/>
          </a:xfrm>
          <a:prstGeom prst="rect">
            <a:avLst/>
          </a:prstGeom>
        </p:spPr>
      </p:pic>
      <p:sp>
        <p:nvSpPr>
          <p:cNvPr id="10" name="Tekstboks 9"/>
          <p:cNvSpPr txBox="1"/>
          <p:nvPr/>
        </p:nvSpPr>
        <p:spPr>
          <a:xfrm>
            <a:off x="1412932" y="5157192"/>
            <a:ext cx="5681251" cy="1231106"/>
          </a:xfrm>
          <a:prstGeom prst="rect">
            <a:avLst/>
          </a:prstGeom>
          <a:noFill/>
        </p:spPr>
        <p:txBody>
          <a:bodyPr wrap="square" lIns="0" tIns="0" rIns="0" bIns="0" rtlCol="0">
            <a:spAutoFit/>
          </a:bodyPr>
          <a:lstStyle/>
          <a:p>
            <a:pPr algn="ctr"/>
            <a:r>
              <a:rPr lang="da-DK" sz="8000" b="1" dirty="0">
                <a:solidFill>
                  <a:schemeClr val="accent1">
                    <a:lumMod val="20000"/>
                    <a:lumOff val="80000"/>
                  </a:schemeClr>
                </a:solidFill>
              </a:rPr>
              <a:t>DINNER</a:t>
            </a:r>
          </a:p>
        </p:txBody>
      </p:sp>
    </p:spTree>
    <p:extLst>
      <p:ext uri="{BB962C8B-B14F-4D97-AF65-F5344CB8AC3E}">
        <p14:creationId xmlns:p14="http://schemas.microsoft.com/office/powerpoint/2010/main" val="251292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a:solidFill>
            <a:srgbClr val="FFC000"/>
          </a:solidFill>
        </p:spPr>
        <p:txBody>
          <a:bodyPr>
            <a:noAutofit/>
          </a:bodyPr>
          <a:lstStyle/>
          <a:p>
            <a:r>
              <a:rPr lang="da-DK" sz="3200" dirty="0">
                <a:latin typeface="+mn-lt"/>
                <a:cs typeface="Arial" pitchFamily="34" charset="0"/>
              </a:rPr>
              <a:t>      References</a:t>
            </a:r>
            <a:endParaRPr lang="en-GB" sz="3200" dirty="0">
              <a:solidFill>
                <a:schemeClr val="tx1"/>
              </a:solidFill>
              <a:latin typeface="+mn-lt"/>
            </a:endParaRPr>
          </a:p>
        </p:txBody>
      </p:sp>
      <p:sp>
        <p:nvSpPr>
          <p:cNvPr id="10" name="Pladsholder til indhold 9"/>
          <p:cNvSpPr>
            <a:spLocks noGrp="1"/>
          </p:cNvSpPr>
          <p:nvPr>
            <p:ph idx="1"/>
          </p:nvPr>
        </p:nvSpPr>
        <p:spPr>
          <a:xfrm>
            <a:off x="755576" y="836712"/>
            <a:ext cx="8146152" cy="5904656"/>
          </a:xfrm>
        </p:spPr>
        <p:txBody>
          <a:bodyPr>
            <a:noAutofit/>
          </a:bodyPr>
          <a:lstStyle/>
          <a:p>
            <a:r>
              <a:rPr lang="en-GB" sz="1300" dirty="0" err="1">
                <a:latin typeface="Arial" panose="020B0604020202020204" pitchFamily="34" charset="0"/>
                <a:cs typeface="Arial" panose="020B0604020202020204" pitchFamily="34" charset="0"/>
              </a:rPr>
              <a:t>Agger</a:t>
            </a:r>
            <a:r>
              <a:rPr lang="en-GB" sz="1300" dirty="0">
                <a:latin typeface="Arial" panose="020B0604020202020204" pitchFamily="34" charset="0"/>
                <a:cs typeface="Arial" panose="020B0604020202020204" pitchFamily="34" charset="0"/>
              </a:rPr>
              <a:t>, A., &amp; Tortzen, A. (2018). </a:t>
            </a:r>
            <a:r>
              <a:rPr lang="en-GB" sz="1300" dirty="0" err="1">
                <a:latin typeface="Arial" panose="020B0604020202020204" pitchFamily="34" charset="0"/>
                <a:cs typeface="Arial" panose="020B0604020202020204" pitchFamily="34" charset="0"/>
              </a:rPr>
              <a:t>Hvilken</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værdi</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skaber</a:t>
            </a:r>
            <a:r>
              <a:rPr lang="en-GB" sz="1300" dirty="0">
                <a:latin typeface="Arial" panose="020B0604020202020204" pitchFamily="34" charset="0"/>
                <a:cs typeface="Arial" panose="020B0604020202020204" pitchFamily="34" charset="0"/>
              </a:rPr>
              <a:t> vi med samskabelse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hvordan</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kan</a:t>
            </a:r>
            <a:r>
              <a:rPr lang="en-GB" sz="1300" dirty="0">
                <a:latin typeface="Arial" panose="020B0604020202020204" pitchFamily="34" charset="0"/>
                <a:cs typeface="Arial" panose="020B0604020202020204" pitchFamily="34" charset="0"/>
              </a:rPr>
              <a:t> den </a:t>
            </a:r>
            <a:r>
              <a:rPr lang="en-GB" sz="1300" dirty="0" err="1">
                <a:latin typeface="Arial" panose="020B0604020202020204" pitchFamily="34" charset="0"/>
                <a:cs typeface="Arial" panose="020B0604020202020204" pitchFamily="34" charset="0"/>
              </a:rPr>
              <a:t>måles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dokumenteres</a:t>
            </a:r>
            <a:r>
              <a:rPr lang="en-GB" sz="1300" dirty="0">
                <a:latin typeface="Arial" panose="020B0604020202020204" pitchFamily="34" charset="0"/>
                <a:cs typeface="Arial" panose="020B0604020202020204" pitchFamily="34" charset="0"/>
              </a:rPr>
              <a:t>? [Roskilde]: </a:t>
            </a:r>
            <a:r>
              <a:rPr lang="en-GB" sz="1300" dirty="0" err="1">
                <a:latin typeface="Arial" panose="020B0604020202020204" pitchFamily="34" charset="0"/>
                <a:cs typeface="Arial" panose="020B0604020202020204" pitchFamily="34" charset="0"/>
              </a:rPr>
              <a:t>Professionshøjskolen</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Absalon</a:t>
            </a:r>
            <a:r>
              <a:rPr lang="en-GB" sz="1300" dirty="0">
                <a:latin typeface="Arial" panose="020B0604020202020204" pitchFamily="34" charset="0"/>
                <a:cs typeface="Arial" panose="020B0604020202020204" pitchFamily="34" charset="0"/>
              </a:rPr>
              <a:t>. </a:t>
            </a:r>
            <a:endParaRPr lang="da-DK"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Andersen, L. L., Espersen, H. H., Kobro, L. U., </a:t>
            </a:r>
            <a:r>
              <a:rPr lang="en-GB" sz="1300" dirty="0" err="1">
                <a:latin typeface="Arial" panose="020B0604020202020204" pitchFamily="34" charset="0"/>
                <a:cs typeface="Arial" panose="020B0604020202020204" pitchFamily="34" charset="0"/>
              </a:rPr>
              <a:t>Kristensen</a:t>
            </a:r>
            <a:r>
              <a:rPr lang="en-GB" sz="1300" dirty="0">
                <a:latin typeface="Arial" panose="020B0604020202020204" pitchFamily="34" charset="0"/>
                <a:cs typeface="Arial" panose="020B0604020202020204" pitchFamily="34" charset="0"/>
              </a:rPr>
              <a:t>, K., </a:t>
            </a:r>
            <a:r>
              <a:rPr lang="en-GB" sz="1300" dirty="0" err="1">
                <a:latin typeface="Arial" panose="020B0604020202020204" pitchFamily="34" charset="0"/>
                <a:cs typeface="Arial" panose="020B0604020202020204" pitchFamily="34" charset="0"/>
              </a:rPr>
              <a:t>Iversen</a:t>
            </a:r>
            <a:r>
              <a:rPr lang="en-GB" sz="1300" dirty="0">
                <a:latin typeface="Arial" panose="020B0604020202020204" pitchFamily="34" charset="0"/>
                <a:cs typeface="Arial" panose="020B0604020202020204" pitchFamily="34" charset="0"/>
              </a:rPr>
              <a:t>, H., &amp; </a:t>
            </a:r>
            <a:r>
              <a:rPr lang="en-GB" sz="1300" dirty="0" err="1">
                <a:latin typeface="Arial" panose="020B0604020202020204" pitchFamily="34" charset="0"/>
                <a:cs typeface="Arial" panose="020B0604020202020204" pitchFamily="34" charset="0"/>
              </a:rPr>
              <a:t>Skar</a:t>
            </a:r>
            <a:r>
              <a:rPr lang="en-GB" sz="1300" dirty="0">
                <a:latin typeface="Arial" panose="020B0604020202020204" pitchFamily="34" charset="0"/>
                <a:cs typeface="Arial" panose="020B0604020202020204" pitchFamily="34" charset="0"/>
              </a:rPr>
              <a:t>, C. (Eds.). (2018). </a:t>
            </a:r>
            <a:r>
              <a:rPr lang="en-GB" sz="1300" dirty="0" err="1">
                <a:latin typeface="Arial" panose="020B0604020202020204" pitchFamily="34" charset="0"/>
                <a:cs typeface="Arial" panose="020B0604020202020204" pitchFamily="34" charset="0"/>
              </a:rPr>
              <a:t>Demokratisk</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innovasjon</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teorier</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modeller for </a:t>
            </a:r>
            <a:r>
              <a:rPr lang="en-GB" sz="1300" dirty="0" err="1">
                <a:latin typeface="Arial" panose="020B0604020202020204" pitchFamily="34" charset="0"/>
                <a:cs typeface="Arial" panose="020B0604020202020204" pitchFamily="34" charset="0"/>
              </a:rPr>
              <a:t>samskapende</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sosial</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innovasjon</a:t>
            </a:r>
            <a:r>
              <a:rPr lang="en-GB" sz="1300" dirty="0">
                <a:latin typeface="Arial" panose="020B0604020202020204" pitchFamily="34" charset="0"/>
                <a:cs typeface="Arial" panose="020B0604020202020204" pitchFamily="34" charset="0"/>
              </a:rPr>
              <a:t>. Oslo: </a:t>
            </a:r>
            <a:r>
              <a:rPr lang="en-GB" sz="1300" dirty="0" err="1">
                <a:latin typeface="Arial" panose="020B0604020202020204" pitchFamily="34" charset="0"/>
                <a:cs typeface="Arial" panose="020B0604020202020204" pitchFamily="34" charset="0"/>
              </a:rPr>
              <a:t>Høgskolan</a:t>
            </a:r>
            <a:r>
              <a:rPr lang="en-GB" sz="1300" dirty="0">
                <a:latin typeface="Arial" panose="020B0604020202020204" pitchFamily="34" charset="0"/>
                <a:cs typeface="Arial" panose="020B0604020202020204" pitchFamily="34" charset="0"/>
              </a:rPr>
              <a:t> i </a:t>
            </a:r>
            <a:r>
              <a:rPr lang="en-GB" sz="1300" dirty="0" err="1">
                <a:latin typeface="Arial" panose="020B0604020202020204" pitchFamily="34" charset="0"/>
                <a:cs typeface="Arial" panose="020B0604020202020204" pitchFamily="34" charset="0"/>
              </a:rPr>
              <a:t>Sørøst</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Kommunernes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Sammenslutning</a:t>
            </a:r>
            <a:r>
              <a:rPr lang="en-GB" sz="1300" dirty="0">
                <a:latin typeface="Arial" panose="020B0604020202020204" pitchFamily="34" charset="0"/>
                <a:cs typeface="Arial" panose="020B0604020202020204" pitchFamily="34" charset="0"/>
              </a:rPr>
              <a:t> (KS). </a:t>
            </a:r>
            <a:endParaRPr lang="da-DK" sz="1300" dirty="0">
              <a:latin typeface="Arial" panose="020B0604020202020204" pitchFamily="34" charset="0"/>
              <a:cs typeface="Arial" panose="020B0604020202020204" pitchFamily="34" charset="0"/>
            </a:endParaRPr>
          </a:p>
          <a:p>
            <a:r>
              <a:rPr lang="en-GB" sz="1300" dirty="0" err="1">
                <a:latin typeface="Arial" panose="020B0604020202020204" pitchFamily="34" charset="0"/>
                <a:cs typeface="Arial" panose="020B0604020202020204" pitchFamily="34" charset="0"/>
              </a:rPr>
              <a:t>Boje</a:t>
            </a:r>
            <a:r>
              <a:rPr lang="en-GB" sz="1300" dirty="0">
                <a:latin typeface="Arial" panose="020B0604020202020204" pitchFamily="34" charset="0"/>
                <a:cs typeface="Arial" panose="020B0604020202020204" pitchFamily="34" charset="0"/>
              </a:rPr>
              <a:t>, T. (2017). </a:t>
            </a:r>
            <a:r>
              <a:rPr lang="en-GB" sz="1300" dirty="0" err="1">
                <a:latin typeface="Arial" panose="020B0604020202020204" pitchFamily="34" charset="0"/>
                <a:cs typeface="Arial" panose="020B0604020202020204" pitchFamily="34" charset="0"/>
              </a:rPr>
              <a:t>Civilsamfund</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medborgerskab</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deltagelse</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København</a:t>
            </a:r>
            <a:r>
              <a:rPr lang="en-GB" sz="1300" dirty="0">
                <a:latin typeface="Arial" panose="020B0604020202020204" pitchFamily="34" charset="0"/>
                <a:cs typeface="Arial" panose="020B0604020202020204" pitchFamily="34" charset="0"/>
              </a:rPr>
              <a:t>: Hans </a:t>
            </a:r>
            <a:r>
              <a:rPr lang="en-GB" sz="1300" dirty="0" err="1">
                <a:latin typeface="Arial" panose="020B0604020202020204" pitchFamily="34" charset="0"/>
                <a:cs typeface="Arial" panose="020B0604020202020204" pitchFamily="34" charset="0"/>
              </a:rPr>
              <a:t>Reitzel</a:t>
            </a:r>
            <a:r>
              <a:rPr lang="en-GB" sz="1300" dirty="0">
                <a:latin typeface="Arial" panose="020B0604020202020204" pitchFamily="34" charset="0"/>
                <a:cs typeface="Arial" panose="020B0604020202020204" pitchFamily="34" charset="0"/>
              </a:rPr>
              <a:t>. </a:t>
            </a:r>
            <a:endParaRPr lang="da-DK"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Ibsen, B., &amp; Espersen, H. H. (2016). </a:t>
            </a:r>
            <a:r>
              <a:rPr lang="en-GB" sz="1300" dirty="0" err="1">
                <a:latin typeface="Arial" panose="020B0604020202020204" pitchFamily="34" charset="0"/>
                <a:cs typeface="Arial" panose="020B0604020202020204" pitchFamily="34" charset="0"/>
              </a:rPr>
              <a:t>Kommunernes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samarbejde</a:t>
            </a:r>
            <a:r>
              <a:rPr lang="en-GB" sz="1300" dirty="0">
                <a:latin typeface="Arial" panose="020B0604020202020204" pitchFamily="34" charset="0"/>
                <a:cs typeface="Arial" panose="020B0604020202020204" pitchFamily="34" charset="0"/>
              </a:rPr>
              <a:t> med </a:t>
            </a:r>
            <a:r>
              <a:rPr lang="en-GB" sz="1300" dirty="0" err="1">
                <a:latin typeface="Arial" panose="020B0604020202020204" pitchFamily="34" charset="0"/>
                <a:cs typeface="Arial" panose="020B0604020202020204" pitchFamily="34" charset="0"/>
              </a:rPr>
              <a:t>civile</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aktører</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Forskelle</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ligheder</a:t>
            </a:r>
            <a:r>
              <a:rPr lang="en-GB" sz="1300" dirty="0">
                <a:latin typeface="Arial" panose="020B0604020202020204" pitchFamily="34" charset="0"/>
                <a:cs typeface="Arial" panose="020B0604020202020204" pitchFamily="34" charset="0"/>
              </a:rPr>
              <a:t> i </a:t>
            </a:r>
            <a:r>
              <a:rPr lang="en-GB" sz="1300" dirty="0" err="1">
                <a:latin typeface="Arial" panose="020B0604020202020204" pitchFamily="34" charset="0"/>
                <a:cs typeface="Arial" panose="020B0604020202020204" pitchFamily="34" charset="0"/>
              </a:rPr>
              <a:t>forventninger</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praksis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samarbejdspartnere</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oplevet</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udbytte</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København</a:t>
            </a:r>
            <a:r>
              <a:rPr lang="en-GB" sz="1300" dirty="0">
                <a:latin typeface="Arial" panose="020B0604020202020204" pitchFamily="34" charset="0"/>
                <a:cs typeface="Arial" panose="020B0604020202020204" pitchFamily="34" charset="0"/>
              </a:rPr>
              <a:t>: Syd-</a:t>
            </a:r>
            <a:r>
              <a:rPr lang="en-GB" sz="1300" dirty="0" err="1">
                <a:latin typeface="Arial" panose="020B0604020202020204" pitchFamily="34" charset="0"/>
                <a:cs typeface="Arial" panose="020B0604020202020204" pitchFamily="34" charset="0"/>
              </a:rPr>
              <a:t>dansk</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Universitet</a:t>
            </a:r>
            <a:r>
              <a:rPr lang="en-GB" sz="1300" dirty="0">
                <a:latin typeface="Arial" panose="020B0604020202020204" pitchFamily="34" charset="0"/>
                <a:cs typeface="Arial" panose="020B0604020202020204" pitchFamily="34" charset="0"/>
              </a:rPr>
              <a:t> &amp; KORA. Det </a:t>
            </a:r>
            <a:r>
              <a:rPr lang="en-GB" sz="1300" dirty="0" err="1">
                <a:latin typeface="Arial" panose="020B0604020202020204" pitchFamily="34" charset="0"/>
                <a:cs typeface="Arial" panose="020B0604020202020204" pitchFamily="34" charset="0"/>
              </a:rPr>
              <a:t>Nationale</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Institut</a:t>
            </a:r>
            <a:r>
              <a:rPr lang="en-GB" sz="1300" dirty="0">
                <a:latin typeface="Arial" panose="020B0604020202020204" pitchFamily="34" charset="0"/>
                <a:cs typeface="Arial" panose="020B0604020202020204" pitchFamily="34" charset="0"/>
              </a:rPr>
              <a:t> for </a:t>
            </a:r>
            <a:r>
              <a:rPr lang="en-GB" sz="1300" dirty="0" err="1">
                <a:latin typeface="Arial" panose="020B0604020202020204" pitchFamily="34" charset="0"/>
                <a:cs typeface="Arial" panose="020B0604020202020204" pitchFamily="34" charset="0"/>
              </a:rPr>
              <a:t>Kommuners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Regioners</a:t>
            </a:r>
            <a:r>
              <a:rPr lang="en-GB" sz="1300" dirty="0">
                <a:latin typeface="Arial" panose="020B0604020202020204" pitchFamily="34" charset="0"/>
                <a:cs typeface="Arial" panose="020B0604020202020204" pitchFamily="34" charset="0"/>
              </a:rPr>
              <a:t> Analyse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Forskning</a:t>
            </a:r>
            <a:r>
              <a:rPr lang="en-GB" sz="1300" dirty="0">
                <a:latin typeface="Arial" panose="020B0604020202020204" pitchFamily="34" charset="0"/>
                <a:cs typeface="Arial" panose="020B0604020202020204" pitchFamily="34" charset="0"/>
              </a:rPr>
              <a:t>. </a:t>
            </a:r>
            <a:endParaRPr lang="da-DK" sz="1300" dirty="0">
              <a:latin typeface="Arial" panose="020B0604020202020204" pitchFamily="34" charset="0"/>
              <a:cs typeface="Arial" panose="020B0604020202020204" pitchFamily="34" charset="0"/>
            </a:endParaRPr>
          </a:p>
          <a:p>
            <a:r>
              <a:rPr lang="en-GB" sz="1300" dirty="0" err="1">
                <a:latin typeface="Arial" panose="020B0604020202020204" pitchFamily="34" charset="0"/>
                <a:cs typeface="Arial" panose="020B0604020202020204" pitchFamily="34" charset="0"/>
              </a:rPr>
              <a:t>Loga</a:t>
            </a:r>
            <a:r>
              <a:rPr lang="en-GB" sz="1300" dirty="0">
                <a:latin typeface="Arial" panose="020B0604020202020204" pitchFamily="34" charset="0"/>
                <a:cs typeface="Arial" panose="020B0604020202020204" pitchFamily="34" charset="0"/>
              </a:rPr>
              <a:t>, J. (2018). </a:t>
            </a:r>
            <a:r>
              <a:rPr lang="en-GB" sz="1300" dirty="0" err="1">
                <a:latin typeface="Arial" panose="020B0604020202020204" pitchFamily="34" charset="0"/>
                <a:cs typeface="Arial" panose="020B0604020202020204" pitchFamily="34" charset="0"/>
              </a:rPr>
              <a:t>Sivilsamfunnets</a:t>
            </a:r>
            <a:r>
              <a:rPr lang="en-GB" sz="1300" dirty="0">
                <a:latin typeface="Arial" panose="020B0604020202020204" pitchFamily="34" charset="0"/>
                <a:cs typeface="Arial" panose="020B0604020202020204" pitchFamily="34" charset="0"/>
              </a:rPr>
              <a:t> roller i </a:t>
            </a:r>
            <a:r>
              <a:rPr lang="en-GB" sz="1300" dirty="0" err="1">
                <a:latin typeface="Arial" panose="020B0604020202020204" pitchFamily="34" charset="0"/>
                <a:cs typeface="Arial" panose="020B0604020202020204" pitchFamily="34" charset="0"/>
              </a:rPr>
              <a:t>velferdsstatens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omstilling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Norsk</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Sosiologisk</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Tidsskrift</a:t>
            </a:r>
            <a:r>
              <a:rPr lang="en-GB" sz="1300" dirty="0">
                <a:latin typeface="Arial" panose="020B0604020202020204" pitchFamily="34" charset="0"/>
                <a:cs typeface="Arial" panose="020B0604020202020204" pitchFamily="34" charset="0"/>
              </a:rPr>
              <a:t>, 2(01), 58-73. </a:t>
            </a:r>
            <a:endParaRPr lang="da-DK" sz="1300" dirty="0">
              <a:latin typeface="Arial" panose="020B0604020202020204" pitchFamily="34" charset="0"/>
              <a:cs typeface="Arial" panose="020B0604020202020204" pitchFamily="34" charset="0"/>
            </a:endParaRPr>
          </a:p>
          <a:p>
            <a:r>
              <a:rPr lang="en-GB" sz="1300" dirty="0" err="1">
                <a:latin typeface="Arial" panose="020B0604020202020204" pitchFamily="34" charset="0"/>
                <a:cs typeface="Arial" panose="020B0604020202020204" pitchFamily="34" charset="0"/>
              </a:rPr>
              <a:t>Löfffler</a:t>
            </a:r>
            <a:r>
              <a:rPr lang="en-GB" sz="1300" dirty="0">
                <a:latin typeface="Arial" panose="020B0604020202020204" pitchFamily="34" charset="0"/>
                <a:cs typeface="Arial" panose="020B0604020202020204" pitchFamily="34" charset="0"/>
              </a:rPr>
              <a:t>, Elke (2009). Public governance in network society. In T. </a:t>
            </a:r>
            <a:r>
              <a:rPr lang="en-GB" sz="1300" dirty="0" err="1">
                <a:latin typeface="Arial" panose="020B0604020202020204" pitchFamily="34" charset="0"/>
                <a:cs typeface="Arial" panose="020B0604020202020204" pitchFamily="34" charset="0"/>
              </a:rPr>
              <a:t>Bovaird</a:t>
            </a:r>
            <a:r>
              <a:rPr lang="en-GB" sz="1300" dirty="0">
                <a:latin typeface="Arial" panose="020B0604020202020204" pitchFamily="34" charset="0"/>
                <a:cs typeface="Arial" panose="020B0604020202020204" pitchFamily="34" charset="0"/>
              </a:rPr>
              <a:t> &amp; E. </a:t>
            </a:r>
            <a:r>
              <a:rPr lang="en-GB" sz="1300" dirty="0" err="1">
                <a:latin typeface="Arial" panose="020B0604020202020204" pitchFamily="34" charset="0"/>
                <a:cs typeface="Arial" panose="020B0604020202020204" pitchFamily="34" charset="0"/>
              </a:rPr>
              <a:t>Löffler</a:t>
            </a:r>
            <a:r>
              <a:rPr lang="en-GB" sz="1300" dirty="0">
                <a:latin typeface="Arial" panose="020B0604020202020204" pitchFamily="34" charset="0"/>
                <a:cs typeface="Arial" panose="020B0604020202020204" pitchFamily="34" charset="0"/>
              </a:rPr>
              <a:t> (Eds.), Public Management and Governance, Oxford: Routledge. </a:t>
            </a:r>
            <a:endParaRPr lang="da-DK"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Parks, Roger B. et al. (1999): ”Consumers as co-producers of public services. Some institutional and economic considerations. Polycentric governance and development” i </a:t>
            </a:r>
            <a:r>
              <a:rPr lang="en-GB" sz="1300" dirty="0" err="1">
                <a:latin typeface="Arial" panose="020B0604020202020204" pitchFamily="34" charset="0"/>
                <a:cs typeface="Arial" panose="020B0604020202020204" pitchFamily="34" charset="0"/>
              </a:rPr>
              <a:t>McGinnes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ed</a:t>
            </a:r>
            <a:r>
              <a:rPr lang="en-GB" sz="1300" dirty="0">
                <a:latin typeface="Arial" panose="020B0604020202020204" pitchFamily="34" charset="0"/>
                <a:cs typeface="Arial" panose="020B0604020202020204" pitchFamily="34" charset="0"/>
              </a:rPr>
              <a:t>) - </a:t>
            </a:r>
            <a:r>
              <a:rPr lang="en-GB" sz="1300" i="1" dirty="0">
                <a:latin typeface="Arial" panose="020B0604020202020204" pitchFamily="34" charset="0"/>
                <a:cs typeface="Arial" panose="020B0604020202020204" pitchFamily="34" charset="0"/>
              </a:rPr>
              <a:t>Reading from the workshop in political theory and policy analysis, </a:t>
            </a:r>
            <a:r>
              <a:rPr lang="en-GB" sz="1300" dirty="0">
                <a:latin typeface="Arial" panose="020B0604020202020204" pitchFamily="34" charset="0"/>
                <a:cs typeface="Arial" panose="020B0604020202020204" pitchFamily="34" charset="0"/>
              </a:rPr>
              <a:t>Michigan University Press</a:t>
            </a:r>
            <a:endParaRPr lang="da-DK" sz="1300" dirty="0">
              <a:latin typeface="Arial" panose="020B0604020202020204" pitchFamily="34" charset="0"/>
              <a:cs typeface="Arial" panose="020B0604020202020204" pitchFamily="34" charset="0"/>
            </a:endParaRPr>
          </a:p>
          <a:p>
            <a:r>
              <a:rPr lang="en-GB" sz="1300" dirty="0" err="1">
                <a:latin typeface="Arial" panose="020B0604020202020204" pitchFamily="34" charset="0"/>
                <a:cs typeface="Arial" panose="020B0604020202020204" pitchFamily="34" charset="0"/>
              </a:rPr>
              <a:t>Tuurnas</a:t>
            </a:r>
            <a:r>
              <a:rPr lang="en-GB" sz="1300" dirty="0">
                <a:latin typeface="Arial" panose="020B0604020202020204" pitchFamily="34" charset="0"/>
                <a:cs typeface="Arial" panose="020B0604020202020204" pitchFamily="34" charset="0"/>
              </a:rPr>
              <a:t>, S. (2016). The Professional side of Co-Production. </a:t>
            </a:r>
            <a:r>
              <a:rPr lang="en-GB" sz="1300" dirty="0" err="1">
                <a:latin typeface="Arial" panose="020B0604020202020204" pitchFamily="34" charset="0"/>
                <a:cs typeface="Arial" panose="020B0604020202020204" pitchFamily="34" charset="0"/>
              </a:rPr>
              <a:t>Ph.D-afhandling</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Acta</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Universitatis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Tamperensis</a:t>
            </a:r>
            <a:r>
              <a:rPr lang="en-GB" sz="1300" dirty="0">
                <a:latin typeface="Arial" panose="020B0604020202020204" pitchFamily="34" charset="0"/>
                <a:cs typeface="Arial" panose="020B0604020202020204" pitchFamily="34" charset="0"/>
              </a:rPr>
              <a:t> 2163). Tampere: Tampere University. </a:t>
            </a:r>
            <a:endParaRPr lang="da-DK"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Ulrich, Jens (2016). Samskabelse - </a:t>
            </a:r>
            <a:r>
              <a:rPr lang="en-GB" sz="1300" dirty="0" err="1">
                <a:latin typeface="Arial" panose="020B0604020202020204" pitchFamily="34" charset="0"/>
                <a:cs typeface="Arial" panose="020B0604020202020204" pitchFamily="34" charset="0"/>
              </a:rPr>
              <a:t>en</a:t>
            </a:r>
            <a:r>
              <a:rPr lang="en-GB" sz="1300" dirty="0">
                <a:latin typeface="Arial" panose="020B0604020202020204" pitchFamily="34" charset="0"/>
                <a:cs typeface="Arial" panose="020B0604020202020204" pitchFamily="34" charset="0"/>
              </a:rPr>
              <a:t> typology. CLOU </a:t>
            </a:r>
            <a:r>
              <a:rPr lang="en-GB" sz="1300" dirty="0" err="1">
                <a:latin typeface="Arial" panose="020B0604020202020204" pitchFamily="34" charset="0"/>
                <a:cs typeface="Arial" panose="020B0604020202020204" pitchFamily="34" charset="0"/>
              </a:rPr>
              <a:t>Skriftsserie</a:t>
            </a:r>
            <a:r>
              <a:rPr lang="en-GB" sz="1300" dirty="0">
                <a:latin typeface="Arial" panose="020B0604020202020204" pitchFamily="34" charset="0"/>
                <a:cs typeface="Arial" panose="020B0604020202020204" pitchFamily="34" charset="0"/>
              </a:rPr>
              <a:t>. </a:t>
            </a:r>
            <a:endParaRPr lang="da-DK" sz="1300" dirty="0">
              <a:latin typeface="Arial" panose="020B0604020202020204" pitchFamily="34" charset="0"/>
              <a:cs typeface="Arial" panose="020B0604020202020204" pitchFamily="34" charset="0"/>
            </a:endParaRPr>
          </a:p>
          <a:p>
            <a:r>
              <a:rPr lang="en-GB" sz="1300" dirty="0" err="1">
                <a:latin typeface="Arial" panose="020B0604020202020204" pitchFamily="34" charset="0"/>
                <a:cs typeface="Arial" panose="020B0604020202020204" pitchFamily="34" charset="0"/>
              </a:rPr>
              <a:t>Verschuere</a:t>
            </a:r>
            <a:r>
              <a:rPr lang="en-GB" sz="1300" dirty="0">
                <a:latin typeface="Arial" panose="020B0604020202020204" pitchFamily="34" charset="0"/>
                <a:cs typeface="Arial" panose="020B0604020202020204" pitchFamily="34" charset="0"/>
              </a:rPr>
              <a:t>, Bram, Taco </a:t>
            </a:r>
            <a:r>
              <a:rPr lang="en-GB" sz="1300" dirty="0" err="1">
                <a:latin typeface="Arial" panose="020B0604020202020204" pitchFamily="34" charset="0"/>
                <a:cs typeface="Arial" panose="020B0604020202020204" pitchFamily="34" charset="0"/>
              </a:rPr>
              <a:t>Brandsen</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Victor </a:t>
            </a:r>
            <a:r>
              <a:rPr lang="en-GB" sz="1300" dirty="0" err="1">
                <a:latin typeface="Arial" panose="020B0604020202020204" pitchFamily="34" charset="0"/>
                <a:cs typeface="Arial" panose="020B0604020202020204" pitchFamily="34" charset="0"/>
              </a:rPr>
              <a:t>Pestoff</a:t>
            </a:r>
            <a:r>
              <a:rPr lang="en-GB" sz="1300" dirty="0">
                <a:latin typeface="Arial" panose="020B0604020202020204" pitchFamily="34" charset="0"/>
                <a:cs typeface="Arial" panose="020B0604020202020204" pitchFamily="34" charset="0"/>
              </a:rPr>
              <a:t> (2012): ”Co-production: The State of the Art in Research and the Future Agenda” i </a:t>
            </a:r>
            <a:r>
              <a:rPr lang="en-GB" sz="1300" dirty="0" err="1">
                <a:latin typeface="Arial" panose="020B0604020202020204" pitchFamily="34" charset="0"/>
                <a:cs typeface="Arial" panose="020B0604020202020204" pitchFamily="34" charset="0"/>
              </a:rPr>
              <a:t>Volubtas</a:t>
            </a:r>
            <a:r>
              <a:rPr lang="en-GB" sz="1300" dirty="0">
                <a:latin typeface="Arial" panose="020B0604020202020204" pitchFamily="34" charset="0"/>
                <a:cs typeface="Arial" panose="020B0604020202020204" pitchFamily="34" charset="0"/>
              </a:rPr>
              <a:t>: International Journal of Voluntary and </a:t>
            </a:r>
            <a:r>
              <a:rPr lang="en-GB" sz="1300" dirty="0" err="1">
                <a:latin typeface="Arial" panose="020B0604020202020204" pitchFamily="34" charset="0"/>
                <a:cs typeface="Arial" panose="020B0604020202020204" pitchFamily="34" charset="0"/>
              </a:rPr>
              <a:t>Nonprofit</a:t>
            </a:r>
            <a:r>
              <a:rPr lang="en-GB" sz="1300" dirty="0">
                <a:latin typeface="Arial" panose="020B0604020202020204" pitchFamily="34" charset="0"/>
                <a:cs typeface="Arial" panose="020B0604020202020204" pitchFamily="34" charset="0"/>
              </a:rPr>
              <a:t> Organizations, 23. </a:t>
            </a:r>
            <a:r>
              <a:rPr lang="en-GB" sz="1300" dirty="0" err="1">
                <a:latin typeface="Arial" panose="020B0604020202020204" pitchFamily="34" charset="0"/>
                <a:cs typeface="Arial" panose="020B0604020202020204" pitchFamily="34" charset="0"/>
              </a:rPr>
              <a:t>årg</a:t>
            </a:r>
            <a:r>
              <a:rPr lang="en-GB" sz="1300" dirty="0">
                <a:latin typeface="Arial" panose="020B0604020202020204" pitchFamily="34" charset="0"/>
                <a:cs typeface="Arial" panose="020B0604020202020204" pitchFamily="34" charset="0"/>
              </a:rPr>
              <a:t>., pp 1083–1101</a:t>
            </a:r>
            <a:endParaRPr lang="da-DK" sz="1300" dirty="0">
              <a:latin typeface="Arial" panose="020B0604020202020204" pitchFamily="34" charset="0"/>
              <a:cs typeface="Arial" panose="020B0604020202020204" pitchFamily="34" charset="0"/>
            </a:endParaRPr>
          </a:p>
          <a:p>
            <a:r>
              <a:rPr lang="en-GB" sz="1300" dirty="0" err="1">
                <a:latin typeface="Arial" panose="020B0604020202020204" pitchFamily="34" charset="0"/>
                <a:cs typeface="Arial" panose="020B0604020202020204" pitchFamily="34" charset="0"/>
              </a:rPr>
              <a:t>Voorberg</a:t>
            </a:r>
            <a:r>
              <a:rPr lang="en-GB" sz="1300" dirty="0">
                <a:latin typeface="Arial" panose="020B0604020202020204" pitchFamily="34" charset="0"/>
                <a:cs typeface="Arial" panose="020B0604020202020204" pitchFamily="34" charset="0"/>
              </a:rPr>
              <a:t>, William, Victor </a:t>
            </a:r>
            <a:r>
              <a:rPr lang="en-GB" sz="1300" dirty="0" err="1">
                <a:latin typeface="Arial" panose="020B0604020202020204" pitchFamily="34" charset="0"/>
                <a:cs typeface="Arial" panose="020B0604020202020204" pitchFamily="34" charset="0"/>
              </a:rPr>
              <a:t>Bekkers</a:t>
            </a:r>
            <a:r>
              <a:rPr lang="en-GB" sz="1300" dirty="0">
                <a:latin typeface="Arial" panose="020B0604020202020204" pitchFamily="34" charset="0"/>
                <a:cs typeface="Arial" panose="020B0604020202020204" pitchFamily="34" charset="0"/>
              </a:rPr>
              <a:t> </a:t>
            </a:r>
            <a:r>
              <a:rPr lang="en-GB" sz="1300" dirty="0" err="1">
                <a:latin typeface="Arial" panose="020B0604020202020204" pitchFamily="34" charset="0"/>
                <a:cs typeface="Arial" panose="020B0604020202020204" pitchFamily="34" charset="0"/>
              </a:rPr>
              <a:t>og</a:t>
            </a:r>
            <a:r>
              <a:rPr lang="en-GB" sz="1300" dirty="0">
                <a:latin typeface="Arial" panose="020B0604020202020204" pitchFamily="34" charset="0"/>
                <a:cs typeface="Arial" panose="020B0604020202020204" pitchFamily="34" charset="0"/>
              </a:rPr>
              <a:t> Lars </a:t>
            </a:r>
            <a:r>
              <a:rPr lang="en-GB" sz="1300" dirty="0" err="1">
                <a:latin typeface="Arial" panose="020B0604020202020204" pitchFamily="34" charset="0"/>
                <a:cs typeface="Arial" panose="020B0604020202020204" pitchFamily="34" charset="0"/>
              </a:rPr>
              <a:t>Tummers</a:t>
            </a:r>
            <a:r>
              <a:rPr lang="en-GB" sz="1300" dirty="0">
                <a:latin typeface="Arial" panose="020B0604020202020204" pitchFamily="34" charset="0"/>
                <a:cs typeface="Arial" panose="020B0604020202020204" pitchFamily="34" charset="0"/>
              </a:rPr>
              <a:t> (2013): </a:t>
            </a:r>
            <a:r>
              <a:rPr lang="en-GB" sz="1300" i="1" dirty="0">
                <a:latin typeface="Arial" panose="020B0604020202020204" pitchFamily="34" charset="0"/>
                <a:cs typeface="Arial" panose="020B0604020202020204" pitchFamily="34" charset="0"/>
              </a:rPr>
              <a:t>Co-creation and Co-production in Social Innovation; A Systematic Review and Future Research Agenda</a:t>
            </a:r>
            <a:r>
              <a:rPr lang="en-GB" sz="1300" dirty="0">
                <a:latin typeface="Arial" panose="020B0604020202020204" pitchFamily="34" charset="0"/>
                <a:cs typeface="Arial" panose="020B0604020202020204" pitchFamily="34" charset="0"/>
              </a:rPr>
              <a:t>, EGPA Annual Conference, Edinburgh, 11-13. </a:t>
            </a:r>
            <a:r>
              <a:rPr lang="en-GB" sz="1300" dirty="0" err="1">
                <a:latin typeface="Arial" panose="020B0604020202020204" pitchFamily="34" charset="0"/>
                <a:cs typeface="Arial" panose="020B0604020202020204" pitchFamily="34" charset="0"/>
              </a:rPr>
              <a:t>september</a:t>
            </a:r>
            <a:endParaRPr lang="en-GB" sz="13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188640"/>
            <a:ext cx="457200" cy="332656"/>
          </a:xfrm>
        </p:spPr>
        <p:txBody>
          <a:bodyPr/>
          <a:lstStyle/>
          <a:p>
            <a:fld id="{6BAAE076-7F58-41A9-8F73-CDE9F5E0F14C}" type="slidenum">
              <a:rPr lang="da-DK" b="1" smtClean="0">
                <a:solidFill>
                  <a:schemeClr val="bg1"/>
                </a:solidFill>
              </a:rPr>
              <a:pPr/>
              <a:t>26</a:t>
            </a:fld>
            <a:endParaRPr lang="da-DK" b="1" dirty="0">
              <a:solidFill>
                <a:schemeClr val="bg1"/>
              </a:solidFill>
            </a:endParaRPr>
          </a:p>
        </p:txBody>
      </p:sp>
    </p:spTree>
    <p:extLst>
      <p:ext uri="{BB962C8B-B14F-4D97-AF65-F5344CB8AC3E}">
        <p14:creationId xmlns:p14="http://schemas.microsoft.com/office/powerpoint/2010/main" val="145195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8106" y="213274"/>
            <a:ext cx="7498080" cy="864096"/>
          </a:xfrm>
        </p:spPr>
        <p:txBody>
          <a:bodyPr>
            <a:noAutofit/>
          </a:bodyPr>
          <a:lstStyle/>
          <a:p>
            <a:r>
              <a:rPr lang="en-GB" sz="2800" b="1" dirty="0"/>
              <a:t>Work programme: </a:t>
            </a:r>
            <a:br>
              <a:rPr lang="en-GB" sz="2800" b="1" dirty="0"/>
            </a:br>
            <a:r>
              <a:rPr lang="en-GB" sz="2400" b="1" dirty="0">
                <a:effectLst/>
                <a:ea typeface="Calibri" panose="020F0502020204030204" pitchFamily="34" charset="0"/>
              </a:rPr>
              <a:t>Sept 2018 - Jan 2020 (17 months) </a:t>
            </a:r>
            <a:br>
              <a:rPr lang="en-GB" sz="3200" dirty="0"/>
            </a:br>
            <a:endParaRPr lang="en-GB" sz="2000" dirty="0"/>
          </a:p>
        </p:txBody>
      </p:sp>
      <p:sp>
        <p:nvSpPr>
          <p:cNvPr id="10" name="Pladsholder til indhold 9"/>
          <p:cNvSpPr>
            <a:spLocks noGrp="1"/>
          </p:cNvSpPr>
          <p:nvPr>
            <p:ph idx="1"/>
          </p:nvPr>
        </p:nvSpPr>
        <p:spPr>
          <a:xfrm>
            <a:off x="1187624" y="1095493"/>
            <a:ext cx="7498080" cy="5223119"/>
          </a:xfrm>
        </p:spPr>
        <p:txBody>
          <a:bodyPr>
            <a:noAutofit/>
          </a:bodyPr>
          <a:lstStyle/>
          <a:p>
            <a:pPr marL="0" indent="0">
              <a:lnSpc>
                <a:spcPct val="130000"/>
              </a:lnSpc>
              <a:spcBef>
                <a:spcPts val="0"/>
              </a:spcBef>
              <a:buNone/>
            </a:pPr>
            <a:r>
              <a:rPr lang="en-GB" sz="1200" b="1" dirty="0">
                <a:latin typeface="Arial" pitchFamily="34" charset="0"/>
                <a:cs typeface="Arial" pitchFamily="34" charset="0"/>
              </a:rPr>
              <a:t>FIRST PHASE: INITIATE &amp; FOUND, SEPT 2018 –  MAR 2019 </a:t>
            </a:r>
          </a:p>
          <a:p>
            <a:pPr marL="0" indent="0">
              <a:lnSpc>
                <a:spcPct val="130000"/>
              </a:lnSpc>
              <a:spcBef>
                <a:spcPts val="0"/>
              </a:spcBef>
              <a:buNone/>
            </a:pPr>
            <a:r>
              <a:rPr lang="en-GB" sz="1200" b="1" dirty="0">
                <a:latin typeface="Arial" pitchFamily="34" charset="0"/>
                <a:cs typeface="Arial" pitchFamily="34" charset="0"/>
              </a:rPr>
              <a:t>WP 01: Start-up management </a:t>
            </a:r>
          </a:p>
          <a:p>
            <a:pPr marL="0" indent="0">
              <a:lnSpc>
                <a:spcPct val="130000"/>
              </a:lnSpc>
              <a:spcBef>
                <a:spcPts val="0"/>
              </a:spcBef>
              <a:buNone/>
            </a:pPr>
            <a:r>
              <a:rPr lang="en-GB" sz="1200" b="1" dirty="0">
                <a:latin typeface="Arial" pitchFamily="34" charset="0"/>
                <a:cs typeface="Arial" pitchFamily="34" charset="0"/>
              </a:rPr>
              <a:t>WP 02:  First 2-day partner meeting, 11-12 Oct 2018 in Vienna</a:t>
            </a:r>
          </a:p>
          <a:p>
            <a:pPr marL="0" indent="0">
              <a:lnSpc>
                <a:spcPct val="130000"/>
              </a:lnSpc>
              <a:spcBef>
                <a:spcPts val="0"/>
              </a:spcBef>
              <a:buNone/>
            </a:pPr>
            <a:r>
              <a:rPr lang="en-GB" sz="1200" b="1" dirty="0">
                <a:solidFill>
                  <a:srgbClr val="00B050"/>
                </a:solidFill>
                <a:latin typeface="Arial" pitchFamily="34" charset="0"/>
                <a:cs typeface="Arial" pitchFamily="34" charset="0"/>
              </a:rPr>
              <a:t>WP 03:  Compile good practice and publish Survey Report</a:t>
            </a:r>
          </a:p>
          <a:p>
            <a:pPr marL="0" indent="0">
              <a:lnSpc>
                <a:spcPct val="130000"/>
              </a:lnSpc>
              <a:spcBef>
                <a:spcPts val="0"/>
              </a:spcBef>
              <a:buNone/>
            </a:pPr>
            <a:endParaRPr lang="en-GB" sz="1200" b="1" dirty="0">
              <a:latin typeface="Arial" pitchFamily="34" charset="0"/>
              <a:cs typeface="Arial" pitchFamily="34" charset="0"/>
            </a:endParaRPr>
          </a:p>
          <a:p>
            <a:pPr marL="0" indent="0">
              <a:lnSpc>
                <a:spcPct val="130000"/>
              </a:lnSpc>
              <a:spcBef>
                <a:spcPts val="0"/>
              </a:spcBef>
              <a:buNone/>
            </a:pPr>
            <a:r>
              <a:rPr lang="en-GB" sz="1200" b="1" dirty="0">
                <a:latin typeface="Arial" pitchFamily="34" charset="0"/>
                <a:cs typeface="Arial" pitchFamily="34" charset="0"/>
              </a:rPr>
              <a:t>SECOND PHASE: DEVELOP &amp; TEST,  APRIL 2019 – OCT 2019</a:t>
            </a:r>
          </a:p>
          <a:p>
            <a:pPr marL="0" indent="0">
              <a:lnSpc>
                <a:spcPct val="130000"/>
              </a:lnSpc>
              <a:spcBef>
                <a:spcPts val="0"/>
              </a:spcBef>
              <a:buNone/>
            </a:pPr>
            <a:r>
              <a:rPr lang="en-GB" sz="1200" b="1" dirty="0">
                <a:latin typeface="Arial" pitchFamily="34" charset="0"/>
                <a:cs typeface="Arial" pitchFamily="34" charset="0"/>
              </a:rPr>
              <a:t>WP 04: Second 2-day partner meeting, 11 – 12 March 2019 in Helsinki </a:t>
            </a:r>
          </a:p>
          <a:p>
            <a:pPr marL="0" indent="0">
              <a:lnSpc>
                <a:spcPct val="130000"/>
              </a:lnSpc>
              <a:spcBef>
                <a:spcPts val="0"/>
              </a:spcBef>
              <a:buNone/>
            </a:pPr>
            <a:r>
              <a:rPr lang="en-GB" sz="1200" b="1" dirty="0">
                <a:solidFill>
                  <a:srgbClr val="00B050"/>
                </a:solidFill>
                <a:latin typeface="Arial" pitchFamily="34" charset="0"/>
                <a:cs typeface="Arial" pitchFamily="34" charset="0"/>
              </a:rPr>
              <a:t>WP 05: Develop curricula guidelines</a:t>
            </a:r>
          </a:p>
          <a:p>
            <a:pPr marL="0" indent="0">
              <a:lnSpc>
                <a:spcPct val="130000"/>
              </a:lnSpc>
              <a:spcBef>
                <a:spcPts val="0"/>
              </a:spcBef>
              <a:buNone/>
            </a:pPr>
            <a:r>
              <a:rPr lang="en-GB" sz="1200" b="1" dirty="0">
                <a:solidFill>
                  <a:srgbClr val="00B050"/>
                </a:solidFill>
                <a:latin typeface="Arial" pitchFamily="34" charset="0"/>
                <a:cs typeface="Arial" pitchFamily="34" charset="0"/>
              </a:rPr>
              <a:t>WP 06: Assess curricula by three national pilot courses, Sept 2019</a:t>
            </a:r>
          </a:p>
          <a:p>
            <a:pPr marL="0" lvl="0" indent="0">
              <a:lnSpc>
                <a:spcPct val="130000"/>
              </a:lnSpc>
              <a:spcBef>
                <a:spcPts val="0"/>
              </a:spcBef>
              <a:buClr>
                <a:srgbClr val="4F81BD"/>
              </a:buClr>
              <a:buNone/>
            </a:pPr>
            <a:r>
              <a:rPr lang="en-GB" sz="1200" b="1" dirty="0">
                <a:solidFill>
                  <a:srgbClr val="00B050"/>
                </a:solidFill>
                <a:highlight>
                  <a:srgbClr val="FFFF00"/>
                </a:highlight>
                <a:latin typeface="Arial" pitchFamily="34" charset="0"/>
                <a:cs typeface="Arial" pitchFamily="34" charset="0"/>
              </a:rPr>
              <a:t>WP 07: Assess curricula by European pilot course, 9 – 11 Oct 2019 in Copenhagen</a:t>
            </a:r>
          </a:p>
          <a:p>
            <a:pPr marL="0" indent="0">
              <a:lnSpc>
                <a:spcPct val="130000"/>
              </a:lnSpc>
              <a:spcBef>
                <a:spcPts val="0"/>
              </a:spcBef>
              <a:buNone/>
            </a:pPr>
            <a:endParaRPr lang="en-GB" sz="1200" b="1" dirty="0">
              <a:latin typeface="Arial" pitchFamily="34" charset="0"/>
              <a:cs typeface="Arial" pitchFamily="34" charset="0"/>
            </a:endParaRPr>
          </a:p>
          <a:p>
            <a:pPr marL="0" indent="0">
              <a:lnSpc>
                <a:spcPct val="130000"/>
              </a:lnSpc>
              <a:spcBef>
                <a:spcPts val="0"/>
              </a:spcBef>
              <a:buNone/>
            </a:pPr>
            <a:r>
              <a:rPr lang="en-GB" sz="1200" b="1" dirty="0">
                <a:latin typeface="Arial" pitchFamily="34" charset="0"/>
                <a:cs typeface="Arial" pitchFamily="34" charset="0"/>
              </a:rPr>
              <a:t>THIRD PHASE: VALORISE THE RESULTS, NOV 2019 – JAN 2020 </a:t>
            </a:r>
          </a:p>
          <a:p>
            <a:pPr marL="0" indent="0">
              <a:lnSpc>
                <a:spcPct val="130000"/>
              </a:lnSpc>
              <a:spcBef>
                <a:spcPts val="0"/>
              </a:spcBef>
              <a:buNone/>
            </a:pPr>
            <a:r>
              <a:rPr lang="en-GB" sz="1200" b="1" dirty="0">
                <a:latin typeface="Arial" pitchFamily="34" charset="0"/>
                <a:cs typeface="Arial" pitchFamily="34" charset="0"/>
              </a:rPr>
              <a:t>WP 08: Third 1-day partner meeting, 12 Oct 2019 in Copenhagen</a:t>
            </a:r>
          </a:p>
          <a:p>
            <a:pPr marL="0" indent="0">
              <a:lnSpc>
                <a:spcPct val="130000"/>
              </a:lnSpc>
              <a:spcBef>
                <a:spcPts val="0"/>
              </a:spcBef>
              <a:buNone/>
            </a:pPr>
            <a:r>
              <a:rPr lang="en-GB" sz="1200" b="1" dirty="0">
                <a:solidFill>
                  <a:srgbClr val="00B050"/>
                </a:solidFill>
                <a:latin typeface="Arial" pitchFamily="34" charset="0"/>
                <a:cs typeface="Arial" pitchFamily="34" charset="0"/>
              </a:rPr>
              <a:t>WP 09: Publish Curricula report, Nov 2020. </a:t>
            </a:r>
          </a:p>
          <a:p>
            <a:pPr marL="0" indent="0">
              <a:lnSpc>
                <a:spcPct val="130000"/>
              </a:lnSpc>
              <a:spcBef>
                <a:spcPts val="0"/>
              </a:spcBef>
              <a:buNone/>
            </a:pPr>
            <a:r>
              <a:rPr lang="en-GB" sz="1200" b="1" dirty="0">
                <a:latin typeface="Arial" pitchFamily="34" charset="0"/>
                <a:cs typeface="Arial" pitchFamily="34" charset="0"/>
              </a:rPr>
              <a:t>WP 10: Complete three national 1-day multiplier events. Nov 2019 – Jan 2020 </a:t>
            </a:r>
          </a:p>
          <a:p>
            <a:pPr marL="0" indent="0">
              <a:lnSpc>
                <a:spcPct val="130000"/>
              </a:lnSpc>
              <a:spcBef>
                <a:spcPts val="0"/>
              </a:spcBef>
              <a:buNone/>
            </a:pPr>
            <a:r>
              <a:rPr lang="en-GB" sz="1200" b="1" dirty="0">
                <a:latin typeface="Arial" pitchFamily="34" charset="0"/>
                <a:cs typeface="Arial" pitchFamily="34" charset="0"/>
              </a:rPr>
              <a:t>WP 11: Final dissemination of the project results. Nov 2019 – Jan 2020 </a:t>
            </a:r>
          </a:p>
          <a:p>
            <a:pPr marL="0" indent="0">
              <a:lnSpc>
                <a:spcPct val="130000"/>
              </a:lnSpc>
              <a:spcBef>
                <a:spcPts val="0"/>
              </a:spcBef>
              <a:buNone/>
            </a:pPr>
            <a:r>
              <a:rPr lang="en-GB" sz="1200" b="1" dirty="0">
                <a:latin typeface="Arial" pitchFamily="34" charset="0"/>
                <a:cs typeface="Arial" pitchFamily="34" charset="0"/>
              </a:rPr>
              <a:t> </a:t>
            </a:r>
          </a:p>
          <a:p>
            <a:pPr marL="0" indent="0">
              <a:lnSpc>
                <a:spcPct val="130000"/>
              </a:lnSpc>
              <a:spcBef>
                <a:spcPts val="0"/>
              </a:spcBef>
              <a:buNone/>
            </a:pPr>
            <a:r>
              <a:rPr lang="en-GB" sz="1200" b="1" dirty="0">
                <a:latin typeface="Arial" pitchFamily="34" charset="0"/>
                <a:cs typeface="Arial" pitchFamily="34" charset="0"/>
              </a:rPr>
              <a:t>WHOLE PERIOD: TRANSVERSAL WORK </a:t>
            </a:r>
          </a:p>
          <a:p>
            <a:pPr marL="0" indent="0">
              <a:lnSpc>
                <a:spcPct val="130000"/>
              </a:lnSpc>
              <a:spcBef>
                <a:spcPts val="0"/>
              </a:spcBef>
              <a:buNone/>
            </a:pPr>
            <a:r>
              <a:rPr lang="en-GB" sz="1200" b="1" dirty="0">
                <a:latin typeface="Arial" pitchFamily="34" charset="0"/>
                <a:cs typeface="Arial" pitchFamily="34" charset="0"/>
              </a:rPr>
              <a:t>WP 12: Transversal dissemination, incl. project website, whole period. </a:t>
            </a:r>
          </a:p>
          <a:p>
            <a:pPr marL="0" indent="0">
              <a:lnSpc>
                <a:spcPct val="130000"/>
              </a:lnSpc>
              <a:spcBef>
                <a:spcPts val="0"/>
              </a:spcBef>
              <a:buNone/>
            </a:pPr>
            <a:r>
              <a:rPr lang="en-GB" sz="1200" b="1" dirty="0">
                <a:latin typeface="Arial" pitchFamily="34" charset="0"/>
                <a:cs typeface="Arial" pitchFamily="34" charset="0"/>
              </a:rPr>
              <a:t>WP 13: Transversal Evaluation, whole period </a:t>
            </a:r>
          </a:p>
          <a:p>
            <a:pPr marL="0" indent="0">
              <a:lnSpc>
                <a:spcPct val="130000"/>
              </a:lnSpc>
              <a:spcBef>
                <a:spcPts val="0"/>
              </a:spcBef>
              <a:buNone/>
            </a:pPr>
            <a:r>
              <a:rPr lang="en-GB" sz="1200" b="1" dirty="0">
                <a:latin typeface="Arial" pitchFamily="34" charset="0"/>
                <a:cs typeface="Arial" pitchFamily="34" charset="0"/>
              </a:rPr>
              <a:t>WP 14:  Project Management, whole period</a:t>
            </a:r>
          </a:p>
          <a:p>
            <a:pPr lvl="0"/>
            <a:endParaRPr lang="da-DK" sz="1600" dirty="0"/>
          </a:p>
          <a:p>
            <a:endParaRPr lang="en-US" sz="1600" dirty="0">
              <a:latin typeface="Arial" pitchFamily="34" charset="0"/>
              <a:cs typeface="Arial" pitchFamily="34" charset="0"/>
            </a:endParaRPr>
          </a:p>
          <a:p>
            <a:pPr marL="0" indent="0">
              <a:lnSpc>
                <a:spcPct val="130000"/>
              </a:lnSpc>
              <a:spcBef>
                <a:spcPts val="0"/>
              </a:spcBef>
              <a:buNone/>
            </a:pPr>
            <a:endParaRPr lang="da-DK" sz="1600" dirty="0"/>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pic>
        <p:nvPicPr>
          <p:cNvPr id="7" name="Pladsholder til indhold 3" descr="rapport_logo, lille.jpg"/>
          <p:cNvPicPr>
            <a:picLocks noChangeAspect="1"/>
          </p:cNvPicPr>
          <p:nvPr/>
        </p:nvPicPr>
        <p:blipFill>
          <a:blip r:embed="rId3" cstate="print"/>
          <a:stretch>
            <a:fillRect/>
          </a:stretch>
        </p:blipFill>
        <p:spPr>
          <a:xfrm>
            <a:off x="429569" y="5626126"/>
            <a:ext cx="467695" cy="504056"/>
          </a:xfrm>
          <a:prstGeom prst="rect">
            <a:avLst/>
          </a:prstGeom>
        </p:spPr>
      </p:pic>
      <p:sp>
        <p:nvSpPr>
          <p:cNvPr id="9" name="Pladsholder til diasnummer 7"/>
          <p:cNvSpPr>
            <a:spLocks noGrp="1"/>
          </p:cNvSpPr>
          <p:nvPr>
            <p:ph type="sldNum" sz="quarter" idx="12"/>
          </p:nvPr>
        </p:nvSpPr>
        <p:spPr>
          <a:xfrm>
            <a:off x="251520" y="332656"/>
            <a:ext cx="457200" cy="476250"/>
          </a:xfrm>
        </p:spPr>
        <p:txBody>
          <a:bodyPr/>
          <a:lstStyle/>
          <a:p>
            <a:fld id="{6BAAE076-7F58-41A9-8F73-CDE9F5E0F14C}" type="slidenum">
              <a:rPr lang="da-DK" b="1" smtClean="0">
                <a:solidFill>
                  <a:schemeClr val="tx2"/>
                </a:solidFill>
              </a:rPr>
              <a:pPr/>
              <a:t>3</a:t>
            </a:fld>
            <a:endParaRPr lang="da-DK" b="1" dirty="0">
              <a:solidFill>
                <a:schemeClr val="tx2"/>
              </a:solidFill>
            </a:endParaRPr>
          </a:p>
        </p:txBody>
      </p:sp>
    </p:spTree>
    <p:extLst>
      <p:ext uri="{BB962C8B-B14F-4D97-AF65-F5344CB8AC3E}">
        <p14:creationId xmlns:p14="http://schemas.microsoft.com/office/powerpoint/2010/main" val="341227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tx2">
              <a:lumMod val="40000"/>
              <a:lumOff val="60000"/>
            </a:schemeClr>
          </a:solidFill>
        </p:spPr>
        <p:txBody>
          <a:bodyPr>
            <a:noAutofit/>
          </a:bodyPr>
          <a:lstStyle/>
          <a:p>
            <a:r>
              <a:rPr lang="en-GB" sz="2800" dirty="0">
                <a:effectLst/>
              </a:rPr>
              <a:t>      Definition of  “co-creation” and “co-production</a:t>
            </a:r>
            <a:r>
              <a:rPr lang="en-GB" sz="3200" dirty="0"/>
              <a:t>”</a:t>
            </a:r>
          </a:p>
        </p:txBody>
      </p:sp>
      <p:sp>
        <p:nvSpPr>
          <p:cNvPr id="10" name="Pladsholder til indhold 9"/>
          <p:cNvSpPr>
            <a:spLocks noGrp="1"/>
          </p:cNvSpPr>
          <p:nvPr>
            <p:ph idx="1"/>
          </p:nvPr>
        </p:nvSpPr>
        <p:spPr>
          <a:xfrm>
            <a:off x="755576" y="1124744"/>
            <a:ext cx="7416824" cy="5472608"/>
          </a:xfrm>
        </p:spPr>
        <p:txBody>
          <a:bodyPr>
            <a:noAutofit/>
          </a:bodyPr>
          <a:lstStyle/>
          <a:p>
            <a:pPr marL="0" indent="0">
              <a:lnSpc>
                <a:spcPct val="130000"/>
              </a:lnSpc>
              <a:spcBef>
                <a:spcPts val="0"/>
              </a:spcBef>
              <a:buNone/>
            </a:pPr>
            <a:r>
              <a:rPr lang="en-GB" sz="1500" dirty="0">
                <a:latin typeface="Arial" panose="020B0604020202020204" pitchFamily="34" charset="0"/>
                <a:cs typeface="Arial" pitchFamily="34" charset="0"/>
              </a:rPr>
              <a:t>At the core of the concept of social innovation lies the active involvement of citizens into public service delivery. </a:t>
            </a:r>
          </a:p>
          <a:p>
            <a:pPr marL="0" indent="0">
              <a:lnSpc>
                <a:spcPct val="130000"/>
              </a:lnSpc>
              <a:spcBef>
                <a:spcPts val="1200"/>
              </a:spcBef>
              <a:buNone/>
            </a:pPr>
            <a:r>
              <a:rPr lang="en-GB" sz="1500" dirty="0">
                <a:latin typeface="Arial" panose="020B0604020202020204" pitchFamily="34" charset="0"/>
                <a:cs typeface="Arial" pitchFamily="34" charset="0"/>
              </a:rPr>
              <a:t>This involvement is often referred to as ‘co-creation’ or ‘co-production’, and the concepts are often used interchangeably – but we can distinct the concepts: *)</a:t>
            </a:r>
          </a:p>
          <a:p>
            <a:pPr>
              <a:lnSpc>
                <a:spcPct val="130000"/>
              </a:lnSpc>
              <a:spcBef>
                <a:spcPts val="1200"/>
              </a:spcBef>
              <a:buNone/>
            </a:pPr>
            <a:r>
              <a:rPr lang="en-GB" sz="1500" b="1" dirty="0">
                <a:latin typeface="Arial" panose="020B0604020202020204" pitchFamily="34" charset="0"/>
                <a:cs typeface="Arial" pitchFamily="34" charset="0"/>
              </a:rPr>
              <a:t>‘co-creation’: </a:t>
            </a:r>
          </a:p>
          <a:p>
            <a:pPr lvl="1">
              <a:lnSpc>
                <a:spcPct val="130000"/>
              </a:lnSpc>
              <a:spcBef>
                <a:spcPts val="0"/>
              </a:spcBef>
              <a:buFont typeface="Arial" panose="020B0604020202020204" pitchFamily="34" charset="0"/>
              <a:buChar char="•"/>
            </a:pPr>
            <a:r>
              <a:rPr lang="en-GB" sz="1500" dirty="0">
                <a:latin typeface="Arial" panose="020B0604020202020204" pitchFamily="34" charset="0"/>
                <a:cs typeface="Arial" pitchFamily="34" charset="0"/>
              </a:rPr>
              <a:t>a shorter period / ad hoc involvement of citizens, </a:t>
            </a:r>
          </a:p>
          <a:p>
            <a:pPr lvl="1">
              <a:lnSpc>
                <a:spcPct val="130000"/>
              </a:lnSpc>
              <a:spcBef>
                <a:spcPts val="0"/>
              </a:spcBef>
              <a:buFont typeface="Arial" panose="020B0604020202020204" pitchFamily="34" charset="0"/>
              <a:buChar char="•"/>
            </a:pPr>
            <a:r>
              <a:rPr lang="en-GB" sz="1500" dirty="0">
                <a:latin typeface="Arial" panose="020B0604020202020204" pitchFamily="34" charset="0"/>
                <a:cs typeface="Arial" pitchFamily="34" charset="0"/>
              </a:rPr>
              <a:t>to clarify a need and design an innovative solution </a:t>
            </a:r>
          </a:p>
          <a:p>
            <a:pPr>
              <a:lnSpc>
                <a:spcPct val="130000"/>
              </a:lnSpc>
              <a:spcBef>
                <a:spcPts val="1200"/>
              </a:spcBef>
              <a:buNone/>
            </a:pPr>
            <a:r>
              <a:rPr lang="en-GB" sz="1500" b="1" dirty="0">
                <a:latin typeface="Arial" panose="020B0604020202020204" pitchFamily="34" charset="0"/>
                <a:cs typeface="Arial" pitchFamily="34" charset="0"/>
              </a:rPr>
              <a:t>‘co-production’: </a:t>
            </a:r>
          </a:p>
          <a:p>
            <a:pPr lvl="1">
              <a:lnSpc>
                <a:spcPct val="130000"/>
              </a:lnSpc>
              <a:spcBef>
                <a:spcPts val="0"/>
              </a:spcBef>
              <a:buFont typeface="Arial" panose="020B0604020202020204" pitchFamily="34" charset="0"/>
              <a:buChar char="•"/>
            </a:pPr>
            <a:r>
              <a:rPr lang="en-GB" sz="1500" dirty="0">
                <a:latin typeface="Arial" panose="020B0604020202020204" pitchFamily="34" charset="0"/>
                <a:cs typeface="Arial" pitchFamily="34" charset="0"/>
              </a:rPr>
              <a:t>a longer period / ongoing activity with citizen involvement</a:t>
            </a:r>
          </a:p>
          <a:p>
            <a:pPr lvl="1">
              <a:lnSpc>
                <a:spcPct val="130000"/>
              </a:lnSpc>
              <a:spcBef>
                <a:spcPts val="0"/>
              </a:spcBef>
              <a:buFont typeface="Arial" panose="020B0604020202020204" pitchFamily="34" charset="0"/>
              <a:buChar char="•"/>
            </a:pPr>
            <a:r>
              <a:rPr lang="en-GB" sz="1500" dirty="0">
                <a:latin typeface="Arial" panose="020B0604020202020204" pitchFamily="34" charset="0"/>
                <a:cs typeface="Arial" pitchFamily="34" charset="0"/>
              </a:rPr>
              <a:t>to implement continuous welfare services </a:t>
            </a:r>
            <a:endParaRPr lang="en-GB" sz="1500" b="1" dirty="0">
              <a:latin typeface="Arial" pitchFamily="34" charset="0"/>
              <a:cs typeface="Arial" pitchFamily="34" charset="0"/>
            </a:endParaRPr>
          </a:p>
          <a:p>
            <a:pPr>
              <a:buNone/>
            </a:pPr>
            <a:endParaRPr lang="en-GB" sz="1500" i="1" dirty="0">
              <a:latin typeface="Arial" panose="020B0604020202020204" pitchFamily="34" charset="0"/>
              <a:cs typeface="Arial" panose="020B0604020202020204" pitchFamily="34" charset="0"/>
            </a:endParaRPr>
          </a:p>
          <a:p>
            <a:pPr>
              <a:buNone/>
            </a:pPr>
            <a:r>
              <a:rPr lang="en-GB" sz="1500" i="1" dirty="0">
                <a:latin typeface="Arial" panose="020B0604020202020204" pitchFamily="34" charset="0"/>
                <a:cs typeface="Arial" panose="020B0604020202020204" pitchFamily="34" charset="0"/>
              </a:rPr>
              <a:t>NB: The Danish concept is “</a:t>
            </a:r>
            <a:r>
              <a:rPr lang="en-GB" sz="1500" i="1" dirty="0" err="1">
                <a:latin typeface="Arial" panose="020B0604020202020204" pitchFamily="34" charset="0"/>
                <a:cs typeface="Arial" panose="020B0604020202020204" pitchFamily="34" charset="0"/>
              </a:rPr>
              <a:t>sam-skabelse</a:t>
            </a:r>
            <a:r>
              <a:rPr lang="en-GB" sz="1500" i="1" dirty="0">
                <a:latin typeface="Arial" panose="020B0604020202020204" pitchFamily="34" charset="0"/>
                <a:cs typeface="Arial" panose="020B0604020202020204" pitchFamily="34" charset="0"/>
              </a:rPr>
              <a:t>” (in English “co-creation”), </a:t>
            </a:r>
          </a:p>
          <a:p>
            <a:pPr>
              <a:buNone/>
            </a:pPr>
            <a:r>
              <a:rPr lang="en-GB" sz="1500" i="1" dirty="0">
                <a:latin typeface="Arial" panose="020B0604020202020204" pitchFamily="34" charset="0"/>
                <a:cs typeface="Arial" panose="020B0604020202020204" pitchFamily="34" charset="0"/>
              </a:rPr>
              <a:t>but in fact it rather refers to the meaning of “co-production</a:t>
            </a:r>
            <a:r>
              <a:rPr lang="en-GB" sz="1400" i="1" dirty="0">
                <a:latin typeface="Arial" panose="020B0604020202020204" pitchFamily="34" charset="0"/>
                <a:cs typeface="Arial" panose="020B0604020202020204" pitchFamily="34" charset="0"/>
              </a:rPr>
              <a:t>” </a:t>
            </a:r>
          </a:p>
          <a:p>
            <a:pPr>
              <a:buNone/>
            </a:pPr>
            <a:endParaRPr lang="en-GB" sz="2000" dirty="0">
              <a:latin typeface="Arial" pitchFamily="34" charset="0"/>
              <a:cs typeface="Arial" pitchFamily="34" charset="0"/>
            </a:endParaRPr>
          </a:p>
          <a:p>
            <a:pPr>
              <a:lnSpc>
                <a:spcPct val="120000"/>
              </a:lnSpc>
              <a:spcBef>
                <a:spcPts val="0"/>
              </a:spcBef>
              <a:buNone/>
            </a:pPr>
            <a:endParaRPr lang="en-GB" sz="1200" dirty="0">
              <a:latin typeface="Arial" panose="020B0604020202020204" pitchFamily="34" charset="0"/>
              <a:cs typeface="Arial" pitchFamily="34" charset="0"/>
            </a:endParaRPr>
          </a:p>
          <a:p>
            <a:pPr>
              <a:lnSpc>
                <a:spcPct val="120000"/>
              </a:lnSpc>
              <a:spcBef>
                <a:spcPts val="0"/>
              </a:spcBef>
              <a:buNone/>
            </a:pPr>
            <a:r>
              <a:rPr lang="en-GB" sz="1200" dirty="0">
                <a:latin typeface="Arial" panose="020B0604020202020204" pitchFamily="34" charset="0"/>
                <a:cs typeface="Arial" pitchFamily="34" charset="0"/>
              </a:rPr>
              <a:t>*) See reference list for  publications by </a:t>
            </a:r>
            <a:r>
              <a:rPr lang="en-GB" sz="1200" i="1" dirty="0" err="1">
                <a:latin typeface="Arial" panose="020B0604020202020204" pitchFamily="34" charset="0"/>
                <a:cs typeface="Arial" panose="020B0604020202020204" pitchFamily="34" charset="0"/>
              </a:rPr>
              <a:t>Helle</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Hygum</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Espersen</a:t>
            </a:r>
            <a:r>
              <a:rPr lang="en-GB" sz="1200" dirty="0">
                <a:latin typeface="Arial" panose="020B0604020202020204" pitchFamily="34" charset="0"/>
                <a:cs typeface="Arial" pitchFamily="34" charset="0"/>
              </a:rPr>
              <a:t>: </a:t>
            </a:r>
          </a:p>
          <a:p>
            <a:pPr>
              <a:lnSpc>
                <a:spcPct val="120000"/>
              </a:lnSpc>
              <a:spcBef>
                <a:spcPts val="0"/>
              </a:spcBef>
              <a:buNone/>
            </a:pPr>
            <a:r>
              <a:rPr lang="en-GB" sz="1200" dirty="0">
                <a:latin typeface="Arial" panose="020B0604020202020204" pitchFamily="34" charset="0"/>
                <a:cs typeface="Arial" panose="020B0604020202020204" pitchFamily="34" charset="0"/>
                <a:hlinkClick r:id="rId3"/>
              </a:rPr>
              <a:t>https://www.coi.dk/fakta-og-cases/innovationstilgange/samskabelse/</a:t>
            </a:r>
            <a:endParaRPr lang="en-GB" sz="1200" dirty="0">
              <a:latin typeface="Arial" panose="020B0604020202020204"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4</a:t>
            </a:fld>
            <a:endParaRPr lang="da-DK" b="1" dirty="0">
              <a:solidFill>
                <a:schemeClr val="tx2"/>
              </a:solidFill>
            </a:endParaRPr>
          </a:p>
        </p:txBody>
      </p:sp>
    </p:spTree>
    <p:extLst>
      <p:ext uri="{BB962C8B-B14F-4D97-AF65-F5344CB8AC3E}">
        <p14:creationId xmlns:p14="http://schemas.microsoft.com/office/powerpoint/2010/main" val="229374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a:t>      Definition of  “co-creation”</a:t>
            </a:r>
          </a:p>
        </p:txBody>
      </p:sp>
      <p:sp>
        <p:nvSpPr>
          <p:cNvPr id="10" name="Pladsholder til indhold 9"/>
          <p:cNvSpPr>
            <a:spLocks noGrp="1"/>
          </p:cNvSpPr>
          <p:nvPr>
            <p:ph idx="1"/>
          </p:nvPr>
        </p:nvSpPr>
        <p:spPr>
          <a:xfrm>
            <a:off x="755575" y="1412776"/>
            <a:ext cx="5760639" cy="4968552"/>
          </a:xfrm>
        </p:spPr>
        <p:txBody>
          <a:bodyPr>
            <a:noAutofit/>
          </a:bodyPr>
          <a:lstStyle/>
          <a:p>
            <a:pPr marL="0" indent="0">
              <a:lnSpc>
                <a:spcPct val="125000"/>
              </a:lnSpc>
              <a:spcBef>
                <a:spcPts val="0"/>
              </a:spcBef>
              <a:buNone/>
            </a:pPr>
            <a:r>
              <a:rPr lang="en-GB" sz="1600" b="1" dirty="0">
                <a:latin typeface="Arial" panose="020B0604020202020204" pitchFamily="34" charset="0"/>
                <a:cs typeface="Arial" panose="020B0604020202020204" pitchFamily="34" charset="0"/>
              </a:rPr>
              <a:t>Overall definition of co-creation / co-production:</a:t>
            </a:r>
          </a:p>
          <a:p>
            <a:pPr marL="285750" indent="-285750">
              <a:lnSpc>
                <a:spcPct val="125000"/>
              </a:lnSpc>
            </a:pPr>
            <a:r>
              <a:rPr lang="en-GB" sz="1600" dirty="0">
                <a:latin typeface="Arial" panose="020B0604020202020204" pitchFamily="34" charset="0"/>
                <a:cs typeface="Arial" panose="020B0604020202020204" pitchFamily="34" charset="0"/>
              </a:rPr>
              <a:t>a public actor develops and/or produces welfare services together with non-public actors. </a:t>
            </a:r>
          </a:p>
          <a:p>
            <a:pPr marL="285750" indent="-285750">
              <a:lnSpc>
                <a:spcPct val="125000"/>
              </a:lnSpc>
              <a:spcBef>
                <a:spcPts val="1800"/>
              </a:spcBef>
            </a:pPr>
            <a:r>
              <a:rPr lang="en-GB" sz="1600" dirty="0">
                <a:latin typeface="Arial" panose="020B0604020202020204" pitchFamily="34" charset="0"/>
                <a:cs typeface="Arial" panose="020B0604020202020204" pitchFamily="34" charset="0"/>
              </a:rPr>
              <a:t>These can be citizens, citizen groups, associations or other civil society organizations. </a:t>
            </a:r>
          </a:p>
          <a:p>
            <a:pPr marL="0" indent="0">
              <a:lnSpc>
                <a:spcPct val="125000"/>
              </a:lnSpc>
              <a:spcBef>
                <a:spcPts val="0"/>
              </a:spcBef>
              <a:buNone/>
            </a:pPr>
            <a:endParaRPr lang="en-GB" sz="1200" dirty="0">
              <a:latin typeface="Arial" panose="020B0604020202020204" pitchFamily="34" charset="0"/>
              <a:cs typeface="Arial" panose="020B0604020202020204" pitchFamily="34" charset="0"/>
            </a:endParaRPr>
          </a:p>
          <a:p>
            <a:pPr marL="0" indent="0">
              <a:lnSpc>
                <a:spcPct val="125000"/>
              </a:lnSpc>
              <a:spcBef>
                <a:spcPts val="0"/>
              </a:spcBef>
              <a:buNone/>
            </a:pPr>
            <a:endParaRPr lang="en-GB" sz="1200" b="1" dirty="0">
              <a:latin typeface="Arial" panose="020B0604020202020204" pitchFamily="34" charset="0"/>
              <a:cs typeface="Arial" panose="020B0604020202020204" pitchFamily="34" charset="0"/>
            </a:endParaRPr>
          </a:p>
          <a:p>
            <a:pPr marL="0" indent="0">
              <a:lnSpc>
                <a:spcPct val="125000"/>
              </a:lnSpc>
              <a:spcBef>
                <a:spcPts val="0"/>
              </a:spcBef>
              <a:buNone/>
            </a:pPr>
            <a:endParaRPr lang="en-GB" sz="1200" b="1" dirty="0">
              <a:latin typeface="Arial" panose="020B0604020202020204" pitchFamily="34" charset="0"/>
              <a:cs typeface="Arial" panose="020B0604020202020204" pitchFamily="34" charset="0"/>
            </a:endParaRPr>
          </a:p>
          <a:p>
            <a:pPr marL="0" indent="0">
              <a:lnSpc>
                <a:spcPct val="125000"/>
              </a:lnSpc>
              <a:spcBef>
                <a:spcPts val="0"/>
              </a:spcBef>
              <a:buNone/>
            </a:pPr>
            <a:endParaRPr lang="en-GB" sz="1200" b="1" dirty="0">
              <a:latin typeface="Arial" panose="020B0604020202020204" pitchFamily="34" charset="0"/>
              <a:cs typeface="Arial" panose="020B0604020202020204" pitchFamily="34" charset="0"/>
            </a:endParaRPr>
          </a:p>
          <a:p>
            <a:pPr marL="0" indent="0">
              <a:lnSpc>
                <a:spcPct val="125000"/>
              </a:lnSpc>
              <a:spcBef>
                <a:spcPts val="0"/>
              </a:spcBef>
              <a:buNone/>
            </a:pPr>
            <a:r>
              <a:rPr lang="en-GB" sz="1200" b="1" dirty="0">
                <a:latin typeface="Arial" panose="020B0604020202020204" pitchFamily="34" charset="0"/>
                <a:cs typeface="Arial" panose="020B0604020202020204" pitchFamily="34" charset="0"/>
              </a:rPr>
              <a:t>See, </a:t>
            </a:r>
            <a:r>
              <a:rPr lang="en-GB" sz="1200" b="1" dirty="0" err="1">
                <a:latin typeface="Arial" panose="020B0604020202020204" pitchFamily="34" charset="0"/>
                <a:cs typeface="Arial" panose="020B0604020202020204" pitchFamily="34" charset="0"/>
              </a:rPr>
              <a:t>fx</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key research reviews in the field; </a:t>
            </a:r>
          </a:p>
          <a:p>
            <a:pPr marL="0" indent="0">
              <a:lnSpc>
                <a:spcPct val="125000"/>
              </a:lnSpc>
              <a:spcBef>
                <a:spcPts val="0"/>
              </a:spcBef>
              <a:buNone/>
            </a:pPr>
            <a:r>
              <a:rPr lang="en-GB" sz="1200" dirty="0" err="1">
                <a:latin typeface="Arial" panose="020B0604020202020204" pitchFamily="34" charset="0"/>
                <a:cs typeface="Arial" panose="020B0604020202020204" pitchFamily="34" charset="0"/>
              </a:rPr>
              <a:t>Verschuere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Brandsen</a:t>
            </a:r>
            <a:r>
              <a:rPr lang="en-GB" sz="1200" dirty="0">
                <a:latin typeface="Arial" panose="020B0604020202020204" pitchFamily="34" charset="0"/>
                <a:cs typeface="Arial" panose="020B0604020202020204" pitchFamily="34" charset="0"/>
              </a:rPr>
              <a:t> and </a:t>
            </a:r>
            <a:r>
              <a:rPr lang="en-GB" sz="1200" dirty="0" err="1">
                <a:latin typeface="Arial" panose="020B0604020202020204" pitchFamily="34" charset="0"/>
                <a:cs typeface="Arial" panose="020B0604020202020204" pitchFamily="34" charset="0"/>
              </a:rPr>
              <a:t>Pestoff</a:t>
            </a:r>
            <a:r>
              <a:rPr lang="en-GB" sz="1200" dirty="0">
                <a:latin typeface="Arial" panose="020B0604020202020204" pitchFamily="34" charset="0"/>
                <a:cs typeface="Arial" panose="020B0604020202020204" pitchFamily="34" charset="0"/>
              </a:rPr>
              <a:t> 2012, </a:t>
            </a:r>
            <a:r>
              <a:rPr lang="en-GB" sz="1200" dirty="0" err="1">
                <a:latin typeface="Arial" panose="020B0604020202020204" pitchFamily="34" charset="0"/>
                <a:cs typeface="Arial" panose="020B0604020202020204" pitchFamily="34" charset="0"/>
              </a:rPr>
              <a:t>Löffler</a:t>
            </a:r>
            <a:r>
              <a:rPr lang="en-GB" sz="1200" dirty="0">
                <a:latin typeface="Arial" panose="020B0604020202020204" pitchFamily="34" charset="0"/>
                <a:cs typeface="Arial" panose="020B0604020202020204" pitchFamily="34" charset="0"/>
              </a:rPr>
              <a:t> 2009, Parks et al. 1999 </a:t>
            </a:r>
          </a:p>
          <a:p>
            <a:pPr marL="0" indent="0">
              <a:lnSpc>
                <a:spcPct val="125000"/>
              </a:lnSpc>
              <a:spcBef>
                <a:spcPts val="0"/>
              </a:spcBef>
              <a:buNone/>
            </a:pPr>
            <a:r>
              <a:rPr lang="en-GB" sz="1200" dirty="0">
                <a:latin typeface="Arial" panose="020B0604020202020204" pitchFamily="34" charset="0"/>
                <a:cs typeface="Arial" panose="020B0604020202020204" pitchFamily="34" charset="0"/>
              </a:rPr>
              <a:t>as well as </a:t>
            </a:r>
            <a:r>
              <a:rPr lang="en-GB" sz="1200" dirty="0" err="1">
                <a:latin typeface="Arial" panose="020B0604020202020204" pitchFamily="34" charset="0"/>
                <a:cs typeface="Arial" panose="020B0604020202020204" pitchFamily="34" charset="0"/>
              </a:rPr>
              <a:t>Agger</a:t>
            </a:r>
            <a:r>
              <a:rPr lang="en-GB" sz="1200" dirty="0">
                <a:latin typeface="Arial" panose="020B0604020202020204" pitchFamily="34" charset="0"/>
                <a:cs typeface="Arial" panose="020B0604020202020204" pitchFamily="34" charset="0"/>
              </a:rPr>
              <a:t> and Tortzen 2015).</a:t>
            </a:r>
            <a:endParaRPr lang="da-DK" sz="12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400" i="1" dirty="0">
              <a:latin typeface="Arial" pitchFamily="34" charset="0"/>
              <a:cs typeface="Arial" pitchFamily="34" charset="0"/>
            </a:endParaRPr>
          </a:p>
          <a:p>
            <a:pPr>
              <a:buNone/>
            </a:pPr>
            <a:endParaRPr lang="en-GB" sz="1600" dirty="0">
              <a:latin typeface="Arial" pitchFamily="34" charset="0"/>
              <a:cs typeface="Arial" pitchFamily="34" charset="0"/>
            </a:endParaRPr>
          </a:p>
          <a:p>
            <a:pPr>
              <a:buNone/>
            </a:pPr>
            <a:endParaRPr lang="en-GB" sz="2000" b="1"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5</a:t>
            </a:fld>
            <a:endParaRPr lang="da-DK" b="1" dirty="0">
              <a:solidFill>
                <a:schemeClr val="tx2"/>
              </a:solidFill>
            </a:endParaRPr>
          </a:p>
        </p:txBody>
      </p:sp>
      <p:pic>
        <p:nvPicPr>
          <p:cNvPr id="7" name="Billede 6" descr="picabia, M`Amenes-y, 1919.JPG"/>
          <p:cNvPicPr>
            <a:picLocks noChangeAspect="1"/>
          </p:cNvPicPr>
          <p:nvPr/>
        </p:nvPicPr>
        <p:blipFill>
          <a:blip r:embed="rId3" cstate="print"/>
          <a:stretch>
            <a:fillRect/>
          </a:stretch>
        </p:blipFill>
        <p:spPr>
          <a:xfrm>
            <a:off x="6704613" y="1556792"/>
            <a:ext cx="2176507" cy="3240360"/>
          </a:xfrm>
          <a:prstGeom prst="rect">
            <a:avLst/>
          </a:prstGeom>
        </p:spPr>
      </p:pic>
    </p:spTree>
    <p:extLst>
      <p:ext uri="{BB962C8B-B14F-4D97-AF65-F5344CB8AC3E}">
        <p14:creationId xmlns:p14="http://schemas.microsoft.com/office/powerpoint/2010/main" val="158318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a:solidFill>
            <a:schemeClr val="tx2">
              <a:lumMod val="40000"/>
              <a:lumOff val="60000"/>
            </a:schemeClr>
          </a:solidFill>
        </p:spPr>
        <p:txBody>
          <a:bodyPr>
            <a:noAutofit/>
          </a:bodyPr>
          <a:lstStyle/>
          <a:p>
            <a:r>
              <a:rPr lang="en-GB" sz="3200" dirty="0"/>
              <a:t>      Defining co-creation / continued  </a:t>
            </a:r>
          </a:p>
        </p:txBody>
      </p:sp>
      <p:sp>
        <p:nvSpPr>
          <p:cNvPr id="10" name="Pladsholder til indhold 9"/>
          <p:cNvSpPr>
            <a:spLocks noGrp="1"/>
          </p:cNvSpPr>
          <p:nvPr>
            <p:ph idx="1"/>
          </p:nvPr>
        </p:nvSpPr>
        <p:spPr>
          <a:xfrm>
            <a:off x="683567" y="1412776"/>
            <a:ext cx="5184577" cy="5112568"/>
          </a:xfrm>
        </p:spPr>
        <p:txBody>
          <a:bodyPr>
            <a:noAutofit/>
          </a:bodyPr>
          <a:lstStyle/>
          <a:p>
            <a:pPr marL="0" indent="0">
              <a:lnSpc>
                <a:spcPct val="125000"/>
              </a:lnSpc>
              <a:spcBef>
                <a:spcPts val="0"/>
              </a:spcBef>
              <a:buNone/>
            </a:pPr>
            <a:r>
              <a:rPr lang="en-GB" sz="1600" dirty="0">
                <a:latin typeface="Arial" panose="020B0604020202020204" pitchFamily="34" charset="0"/>
                <a:cs typeface="Arial" panose="020B0604020202020204" pitchFamily="34" charset="0"/>
              </a:rPr>
              <a:t>When you co-create, you create something </a:t>
            </a:r>
          </a:p>
          <a:p>
            <a:pPr marL="0" indent="0">
              <a:lnSpc>
                <a:spcPct val="125000"/>
              </a:lnSpc>
              <a:spcBef>
                <a:spcPts val="0"/>
              </a:spcBef>
              <a:buNone/>
            </a:pPr>
            <a:r>
              <a:rPr lang="en-GB" sz="1600" dirty="0">
                <a:latin typeface="Arial" panose="020B0604020202020204" pitchFamily="34" charset="0"/>
                <a:cs typeface="Arial" panose="020B0604020202020204" pitchFamily="34" charset="0"/>
              </a:rPr>
              <a:t>new together - hence the name. </a:t>
            </a:r>
          </a:p>
          <a:p>
            <a:pPr marL="0" indent="0">
              <a:lnSpc>
                <a:spcPct val="125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25000"/>
              </a:lnSpc>
              <a:spcBef>
                <a:spcPts val="0"/>
              </a:spcBef>
              <a:buNone/>
            </a:pPr>
            <a:r>
              <a:rPr lang="en-GB" sz="1600" dirty="0">
                <a:latin typeface="Arial" panose="020B0604020202020204" pitchFamily="34" charset="0"/>
                <a:cs typeface="Arial" panose="020B0604020202020204" pitchFamily="34" charset="0"/>
              </a:rPr>
              <a:t>The parties' differences, </a:t>
            </a:r>
            <a:r>
              <a:rPr lang="en-GB" sz="1600" dirty="0" err="1">
                <a:latin typeface="Arial" panose="020B0604020202020204" pitchFamily="34" charset="0"/>
                <a:cs typeface="Arial" panose="020B0604020202020204" pitchFamily="34" charset="0"/>
              </a:rPr>
              <a:t>ie</a:t>
            </a:r>
            <a:r>
              <a:rPr lang="en-GB" sz="1600" dirty="0">
                <a:latin typeface="Arial" panose="020B0604020202020204" pitchFamily="34" charset="0"/>
                <a:cs typeface="Arial" panose="020B0604020202020204" pitchFamily="34" charset="0"/>
              </a:rPr>
              <a:t> the total amount of </a:t>
            </a:r>
          </a:p>
          <a:p>
            <a:pPr marL="0" indent="0">
              <a:lnSpc>
                <a:spcPct val="125000"/>
              </a:lnSpc>
              <a:spcBef>
                <a:spcPts val="0"/>
              </a:spcBef>
              <a:buNone/>
            </a:pPr>
            <a:r>
              <a:rPr lang="en-GB" sz="1600" dirty="0">
                <a:latin typeface="Arial" panose="020B0604020202020204" pitchFamily="34" charset="0"/>
                <a:cs typeface="Arial" panose="020B0604020202020204" pitchFamily="34" charset="0"/>
              </a:rPr>
              <a:t>competencies, values ​​and networks, </a:t>
            </a:r>
          </a:p>
          <a:p>
            <a:pPr marL="0" indent="0">
              <a:lnSpc>
                <a:spcPct val="125000"/>
              </a:lnSpc>
              <a:spcBef>
                <a:spcPts val="0"/>
              </a:spcBef>
              <a:buNone/>
            </a:pPr>
            <a:r>
              <a:rPr lang="en-GB" sz="1600" dirty="0">
                <a:latin typeface="Arial" panose="020B0604020202020204" pitchFamily="34" charset="0"/>
                <a:cs typeface="Arial" panose="020B0604020202020204" pitchFamily="34" charset="0"/>
              </a:rPr>
              <a:t>are mixed together in new ways </a:t>
            </a:r>
          </a:p>
          <a:p>
            <a:pPr marL="0" indent="0">
              <a:lnSpc>
                <a:spcPct val="125000"/>
              </a:lnSpc>
              <a:spcBef>
                <a:spcPts val="0"/>
              </a:spcBef>
              <a:buNone/>
            </a:pPr>
            <a:r>
              <a:rPr lang="en-GB" sz="1600" dirty="0">
                <a:latin typeface="Arial" panose="020B0604020202020204" pitchFamily="34" charset="0"/>
                <a:cs typeface="Arial" panose="020B0604020202020204" pitchFamily="34" charset="0"/>
              </a:rPr>
              <a:t>to create new solutions to common challenges.</a:t>
            </a:r>
          </a:p>
          <a:p>
            <a:pPr marL="0" indent="0">
              <a:lnSpc>
                <a:spcPct val="125000"/>
              </a:lnSpc>
              <a:spcBef>
                <a:spcPts val="0"/>
              </a:spcBef>
              <a:buNone/>
            </a:pPr>
            <a:endParaRPr lang="da-DK" sz="1600" dirty="0">
              <a:latin typeface="Arial" panose="020B0604020202020204" pitchFamily="34" charset="0"/>
              <a:cs typeface="Arial" panose="020B0604020202020204" pitchFamily="34" charset="0"/>
            </a:endParaRPr>
          </a:p>
          <a:p>
            <a:pPr marL="0" indent="0">
              <a:lnSpc>
                <a:spcPct val="125000"/>
              </a:lnSpc>
              <a:spcBef>
                <a:spcPts val="0"/>
              </a:spcBef>
              <a:buNone/>
            </a:pPr>
            <a:r>
              <a:rPr lang="en-GB" sz="1600" dirty="0">
                <a:latin typeface="Arial" panose="020B0604020202020204" pitchFamily="34" charset="0"/>
                <a:cs typeface="Arial" panose="020B0604020202020204" pitchFamily="34" charset="0"/>
              </a:rPr>
              <a:t>Here citizens and professionals can be equal partners in defining, developing, implementing and evaluating the welfare services. </a:t>
            </a:r>
          </a:p>
          <a:p>
            <a:pPr marL="0" indent="0">
              <a:lnSpc>
                <a:spcPct val="125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25000"/>
              </a:lnSpc>
              <a:spcBef>
                <a:spcPts val="0"/>
              </a:spcBef>
              <a:buNone/>
            </a:pPr>
            <a:endParaRPr lang="en-GB" sz="1200" b="1" dirty="0">
              <a:latin typeface="Arial" panose="020B0604020202020204" pitchFamily="34" charset="0"/>
              <a:cs typeface="Arial" panose="020B0604020202020204" pitchFamily="34" charset="0"/>
            </a:endParaRPr>
          </a:p>
          <a:p>
            <a:pPr marL="0" indent="0">
              <a:lnSpc>
                <a:spcPct val="125000"/>
              </a:lnSpc>
              <a:spcBef>
                <a:spcPts val="0"/>
              </a:spcBef>
              <a:buNone/>
            </a:pPr>
            <a:r>
              <a:rPr lang="en-GB" sz="1200" b="1" dirty="0">
                <a:latin typeface="Arial" panose="020B0604020202020204" pitchFamily="34" charset="0"/>
                <a:cs typeface="Arial" panose="020B0604020202020204" pitchFamily="34" charset="0"/>
              </a:rPr>
              <a:t>See </a:t>
            </a:r>
            <a:r>
              <a:rPr lang="en-GB" sz="1200" b="1" dirty="0" err="1">
                <a:latin typeface="Arial" panose="020B0604020202020204" pitchFamily="34" charset="0"/>
                <a:cs typeface="Arial" panose="020B0604020202020204" pitchFamily="34" charset="0"/>
              </a:rPr>
              <a:t>fx</a:t>
            </a:r>
            <a:r>
              <a:rPr lang="en-GB" sz="1200" b="1" dirty="0">
                <a:latin typeface="Arial" panose="020B0604020202020204" pitchFamily="34" charset="0"/>
                <a:cs typeface="Arial" panose="020B0604020202020204" pitchFamily="34" charset="0"/>
              </a:rPr>
              <a:t> </a:t>
            </a:r>
          </a:p>
          <a:p>
            <a:pPr marL="0" indent="0">
              <a:lnSpc>
                <a:spcPct val="125000"/>
              </a:lnSpc>
              <a:spcBef>
                <a:spcPts val="0"/>
              </a:spcBef>
              <a:buNone/>
            </a:pPr>
            <a:r>
              <a:rPr lang="en-GB" sz="1200" dirty="0">
                <a:latin typeface="Arial" panose="020B0604020202020204" pitchFamily="34" charset="0"/>
                <a:cs typeface="Arial" panose="020B0604020202020204" pitchFamily="34" charset="0"/>
              </a:rPr>
              <a:t>Andersen &amp; Espersen, 2017a; </a:t>
            </a:r>
          </a:p>
          <a:p>
            <a:pPr marL="0" indent="0">
              <a:lnSpc>
                <a:spcPct val="125000"/>
              </a:lnSpc>
              <a:spcBef>
                <a:spcPts val="0"/>
              </a:spcBef>
              <a:buNone/>
            </a:pPr>
            <a:r>
              <a:rPr lang="en-GB" sz="1200" dirty="0">
                <a:latin typeface="Arial" panose="020B0604020202020204" pitchFamily="34" charset="0"/>
                <a:cs typeface="Arial" panose="020B0604020202020204" pitchFamily="34" charset="0"/>
              </a:rPr>
              <a:t>Andersen et al., 2018; Espersen &amp; Andersen, 2017).</a:t>
            </a:r>
            <a:endParaRPr lang="da-DK" sz="1200" dirty="0">
              <a:latin typeface="Arial" panose="020B0604020202020204" pitchFamily="34" charset="0"/>
              <a:cs typeface="Arial" panose="020B0604020202020204" pitchFamily="34" charset="0"/>
            </a:endParaRPr>
          </a:p>
          <a:p>
            <a:pPr marL="0" indent="0">
              <a:lnSpc>
                <a:spcPct val="125000"/>
              </a:lnSpc>
              <a:spcBef>
                <a:spcPts val="0"/>
              </a:spcBef>
              <a:buNone/>
            </a:pPr>
            <a:endParaRPr lang="en-GB" sz="1600" dirty="0">
              <a:latin typeface="Arial" pitchFamily="34" charset="0"/>
              <a:cs typeface="Arial" pitchFamily="34" charset="0"/>
            </a:endParaRPr>
          </a:p>
          <a:p>
            <a:pPr marL="0" indent="0">
              <a:lnSpc>
                <a:spcPct val="125000"/>
              </a:lnSpc>
              <a:spcBef>
                <a:spcPts val="0"/>
              </a:spcBef>
              <a:buNone/>
            </a:pPr>
            <a:endParaRPr lang="en-GB" sz="1600" dirty="0">
              <a:latin typeface="Arial" pitchFamily="34" charset="0"/>
              <a:cs typeface="Arial" pitchFamily="34" charset="0"/>
            </a:endParaRPr>
          </a:p>
          <a:p>
            <a:pPr marL="0" indent="0">
              <a:lnSpc>
                <a:spcPct val="125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a:buNone/>
            </a:pPr>
            <a:endParaRPr lang="en-GB" sz="1400" i="1" dirty="0">
              <a:latin typeface="Arial" pitchFamily="34" charset="0"/>
              <a:cs typeface="Arial" pitchFamily="34" charset="0"/>
            </a:endParaRPr>
          </a:p>
          <a:p>
            <a:pPr>
              <a:buNone/>
            </a:pPr>
            <a:endParaRPr lang="en-GB" sz="1600" dirty="0">
              <a:latin typeface="Arial" pitchFamily="34" charset="0"/>
              <a:cs typeface="Arial" pitchFamily="34" charset="0"/>
            </a:endParaRPr>
          </a:p>
          <a:p>
            <a:pPr>
              <a:buNone/>
            </a:pPr>
            <a:endParaRPr lang="en-GB" sz="2000" b="1"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6</a:t>
            </a:fld>
            <a:endParaRPr lang="da-DK" b="1" dirty="0">
              <a:solidFill>
                <a:schemeClr val="tx2"/>
              </a:solidFill>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4731" y="1484784"/>
            <a:ext cx="2623148" cy="3240360"/>
          </a:xfrm>
          <a:prstGeom prst="rect">
            <a:avLst/>
          </a:prstGeom>
        </p:spPr>
      </p:pic>
    </p:spTree>
    <p:extLst>
      <p:ext uri="{BB962C8B-B14F-4D97-AF65-F5344CB8AC3E}">
        <p14:creationId xmlns:p14="http://schemas.microsoft.com/office/powerpoint/2010/main" val="55466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tx2">
              <a:lumMod val="40000"/>
              <a:lumOff val="60000"/>
            </a:schemeClr>
          </a:solidFill>
        </p:spPr>
        <p:txBody>
          <a:bodyPr>
            <a:noAutofit/>
          </a:bodyPr>
          <a:lstStyle/>
          <a:p>
            <a:r>
              <a:rPr lang="en-US" sz="2800" dirty="0">
                <a:latin typeface="+mn-lt"/>
                <a:cs typeface="Arial" pitchFamily="34" charset="0"/>
              </a:rPr>
              <a:t>       Co-creation can create different forms of value</a:t>
            </a:r>
            <a:endParaRPr lang="en-GB" sz="2800" dirty="0">
              <a:latin typeface="+mn-lt"/>
            </a:endParaRPr>
          </a:p>
        </p:txBody>
      </p:sp>
      <p:sp>
        <p:nvSpPr>
          <p:cNvPr id="10" name="Pladsholder til indhold 9"/>
          <p:cNvSpPr>
            <a:spLocks noGrp="1"/>
          </p:cNvSpPr>
          <p:nvPr>
            <p:ph idx="1"/>
          </p:nvPr>
        </p:nvSpPr>
        <p:spPr>
          <a:xfrm>
            <a:off x="683568" y="1021378"/>
            <a:ext cx="8146152" cy="5112568"/>
          </a:xfrm>
        </p:spPr>
        <p:txBody>
          <a:bodyPr>
            <a:noAutofit/>
          </a:bodyPr>
          <a:lstStyle/>
          <a:p>
            <a:pPr marL="0" indent="0">
              <a:lnSpc>
                <a:spcPct val="130000"/>
              </a:lnSpc>
              <a:spcBef>
                <a:spcPts val="1200"/>
              </a:spcBef>
              <a:buNone/>
            </a:pPr>
            <a:r>
              <a:rPr lang="en-GB" sz="1600" i="1" dirty="0">
                <a:latin typeface="Arial" pitchFamily="34" charset="0"/>
                <a:cs typeface="Arial" pitchFamily="34" charset="0"/>
              </a:rPr>
              <a:t>According to </a:t>
            </a:r>
            <a:r>
              <a:rPr lang="en-GB" sz="1600" i="1" dirty="0">
                <a:latin typeface="Arial" pitchFamily="34" charset="0"/>
                <a:cs typeface="Arial" pitchFamily="34" charset="0"/>
                <a:hlinkClick r:id="rId3"/>
              </a:rPr>
              <a:t>Jens Ulrich, associate professor at VIA University College, Denmark</a:t>
            </a:r>
            <a:endParaRPr lang="en-GB" sz="1600" i="1" dirty="0">
              <a:latin typeface="Arial" pitchFamily="34" charset="0"/>
              <a:cs typeface="Arial" pitchFamily="34" charset="0"/>
            </a:endParaRPr>
          </a:p>
          <a:p>
            <a:pPr marL="0" indent="0">
              <a:lnSpc>
                <a:spcPct val="130000"/>
              </a:lnSpc>
              <a:spcBef>
                <a:spcPts val="2400"/>
              </a:spcBef>
              <a:buNone/>
            </a:pPr>
            <a:r>
              <a:rPr lang="en-GB" sz="1600" dirty="0">
                <a:latin typeface="Arial" pitchFamily="34" charset="0"/>
                <a:cs typeface="Arial" pitchFamily="34" charset="0"/>
              </a:rPr>
              <a:t>Co-creative collaboration can create value on three bottom lines:</a:t>
            </a:r>
          </a:p>
          <a:p>
            <a:pPr marL="285750" indent="-285750">
              <a:lnSpc>
                <a:spcPct val="130000"/>
              </a:lnSpc>
              <a:spcBef>
                <a:spcPts val="1200"/>
              </a:spcBef>
            </a:pPr>
            <a:r>
              <a:rPr lang="en-GB" sz="1600" b="1" dirty="0">
                <a:latin typeface="Arial" pitchFamily="34" charset="0"/>
                <a:cs typeface="Arial" pitchFamily="34" charset="0"/>
              </a:rPr>
              <a:t>The financial: </a:t>
            </a:r>
            <a:r>
              <a:rPr lang="en-GB" sz="1600" dirty="0">
                <a:latin typeface="Arial" pitchFamily="34" charset="0"/>
                <a:cs typeface="Arial" pitchFamily="34" charset="0"/>
              </a:rPr>
              <a:t>Money can be saved by enabling citizens to take part in the solutions or by letting the citizens solve their own needs. </a:t>
            </a:r>
          </a:p>
          <a:p>
            <a:pPr marL="285750" indent="-285750">
              <a:lnSpc>
                <a:spcPct val="130000"/>
              </a:lnSpc>
              <a:spcBef>
                <a:spcPts val="1200"/>
              </a:spcBef>
            </a:pPr>
            <a:r>
              <a:rPr lang="en-GB" sz="1600" b="1" dirty="0">
                <a:latin typeface="Arial" pitchFamily="34" charset="0"/>
                <a:cs typeface="Arial" pitchFamily="34" charset="0"/>
              </a:rPr>
              <a:t>The innovative</a:t>
            </a:r>
            <a:r>
              <a:rPr lang="en-GB" sz="1600" dirty="0">
                <a:latin typeface="Arial" pitchFamily="34" charset="0"/>
                <a:cs typeface="Arial" pitchFamily="34" charset="0"/>
              </a:rPr>
              <a:t>: A free dialogue between citizen and public institutions can lead to new creative and alternative solutions. </a:t>
            </a:r>
          </a:p>
          <a:p>
            <a:pPr marL="285750" indent="-285750">
              <a:lnSpc>
                <a:spcPct val="130000"/>
              </a:lnSpc>
              <a:spcBef>
                <a:spcPts val="1200"/>
              </a:spcBef>
            </a:pPr>
            <a:r>
              <a:rPr lang="en-GB" sz="1600" b="1" dirty="0">
                <a:latin typeface="Arial" panose="020B0604020202020204" pitchFamily="34" charset="0"/>
                <a:cs typeface="Arial" panose="020B0604020202020204" pitchFamily="34" charset="0"/>
              </a:rPr>
              <a:t>The democratic:</a:t>
            </a:r>
            <a:r>
              <a:rPr lang="en-GB" sz="1600" dirty="0">
                <a:latin typeface="Arial" panose="020B0604020202020204" pitchFamily="34" charset="0"/>
                <a:cs typeface="Arial" panose="020B0604020202020204" pitchFamily="34" charset="0"/>
              </a:rPr>
              <a:t> Concerns the very involvement of the citizen as a legitimate contributor to the project, so they get more influence on the welfare services. </a:t>
            </a:r>
          </a:p>
          <a:p>
            <a:pPr marL="285750" indent="-285750">
              <a:lnSpc>
                <a:spcPct val="130000"/>
              </a:lnSpc>
              <a:spcBef>
                <a:spcPts val="1200"/>
              </a:spcBef>
            </a:pPr>
            <a:endParaRPr lang="en-GB" sz="1600" dirty="0">
              <a:latin typeface="Arial" panose="020B0604020202020204" pitchFamily="34" charset="0"/>
              <a:cs typeface="Arial" panose="020B0604020202020204"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88424" y="260648"/>
            <a:ext cx="457200" cy="332656"/>
          </a:xfrm>
        </p:spPr>
        <p:txBody>
          <a:bodyPr/>
          <a:lstStyle/>
          <a:p>
            <a:fld id="{6BAAE076-7F58-41A9-8F73-CDE9F5E0F14C}" type="slidenum">
              <a:rPr lang="da-DK" b="1" smtClean="0">
                <a:solidFill>
                  <a:schemeClr val="tx2"/>
                </a:solidFill>
              </a:rPr>
              <a:pPr/>
              <a:t>7</a:t>
            </a:fld>
            <a:endParaRPr lang="da-DK" b="1" dirty="0">
              <a:solidFill>
                <a:schemeClr val="tx2"/>
              </a:solidFill>
            </a:endParaRPr>
          </a:p>
        </p:txBody>
      </p:sp>
      <p:pic>
        <p:nvPicPr>
          <p:cNvPr id="12" name="Billede 11" descr="Et billede, der indeholder mad, tegning&#10;&#10;Automatisk genereret beskrivelse">
            <a:extLst>
              <a:ext uri="{FF2B5EF4-FFF2-40B4-BE49-F238E27FC236}">
                <a16:creationId xmlns:a16="http://schemas.microsoft.com/office/drawing/2014/main" id="{232E4A7A-2728-4AE0-B5B8-006119D63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4725144"/>
            <a:ext cx="2531846" cy="1872208"/>
          </a:xfrm>
          <a:prstGeom prst="rect">
            <a:avLst/>
          </a:prstGeom>
        </p:spPr>
      </p:pic>
    </p:spTree>
    <p:extLst>
      <p:ext uri="{BB962C8B-B14F-4D97-AF65-F5344CB8AC3E}">
        <p14:creationId xmlns:p14="http://schemas.microsoft.com/office/powerpoint/2010/main" val="255847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tx2">
              <a:lumMod val="40000"/>
              <a:lumOff val="60000"/>
            </a:schemeClr>
          </a:solidFill>
        </p:spPr>
        <p:txBody>
          <a:bodyPr>
            <a:noAutofit/>
          </a:bodyPr>
          <a:lstStyle/>
          <a:p>
            <a:r>
              <a:rPr lang="en-GB" sz="3200" dirty="0"/>
              <a:t>       Background 1970s – 1980s </a:t>
            </a:r>
            <a:endParaRPr lang="en-GB" sz="2400" dirty="0"/>
          </a:p>
        </p:txBody>
      </p:sp>
      <p:sp>
        <p:nvSpPr>
          <p:cNvPr id="10" name="Pladsholder til indhold 9"/>
          <p:cNvSpPr>
            <a:spLocks noGrp="1"/>
          </p:cNvSpPr>
          <p:nvPr>
            <p:ph idx="1"/>
          </p:nvPr>
        </p:nvSpPr>
        <p:spPr>
          <a:xfrm>
            <a:off x="827584" y="1124744"/>
            <a:ext cx="8136904" cy="4320480"/>
          </a:xfrm>
        </p:spPr>
        <p:txBody>
          <a:bodyPr>
            <a:noAutofit/>
          </a:bodyPr>
          <a:lstStyle/>
          <a:p>
            <a:pPr marL="0" indent="0">
              <a:lnSpc>
                <a:spcPct val="125000"/>
              </a:lnSpc>
              <a:spcBef>
                <a:spcPts val="0"/>
              </a:spcBef>
              <a:buNone/>
            </a:pPr>
            <a:r>
              <a:rPr lang="en-GB" sz="1600" dirty="0">
                <a:latin typeface="Arial" pitchFamily="34" charset="0"/>
                <a:cs typeface="Arial" pitchFamily="34" charset="0"/>
              </a:rPr>
              <a:t>Social democratic period –  new left after 1968 / grassroots movements in the 70s</a:t>
            </a:r>
          </a:p>
          <a:p>
            <a:pPr marL="0" indent="0">
              <a:lnSpc>
                <a:spcPct val="150000"/>
              </a:lnSpc>
              <a:spcBef>
                <a:spcPts val="1200"/>
              </a:spcBef>
              <a:buNone/>
            </a:pPr>
            <a:r>
              <a:rPr lang="en-GB" sz="1600" b="1" dirty="0">
                <a:latin typeface="Arial" pitchFamily="34" charset="0"/>
                <a:cs typeface="Arial" pitchFamily="34" charset="0"/>
              </a:rPr>
              <a:t>1970s:</a:t>
            </a:r>
          </a:p>
          <a:p>
            <a:pPr marL="0" indent="0">
              <a:lnSpc>
                <a:spcPct val="125000"/>
              </a:lnSpc>
              <a:spcBef>
                <a:spcPts val="0"/>
              </a:spcBef>
              <a:buNone/>
            </a:pPr>
            <a:r>
              <a:rPr lang="en-GB" sz="1600" dirty="0">
                <a:latin typeface="Arial" pitchFamily="34" charset="0"/>
                <a:cs typeface="Arial" pitchFamily="34" charset="0"/>
              </a:rPr>
              <a:t>The idea of "co-creation" was first described by economist Elinor </a:t>
            </a:r>
            <a:r>
              <a:rPr lang="en-GB" sz="1600" dirty="0" err="1">
                <a:latin typeface="Arial" pitchFamily="34" charset="0"/>
                <a:cs typeface="Arial" pitchFamily="34" charset="0"/>
              </a:rPr>
              <a:t>Ostrom</a:t>
            </a:r>
            <a:r>
              <a:rPr lang="en-GB" sz="1600" dirty="0">
                <a:latin typeface="Arial" pitchFamily="34" charset="0"/>
                <a:cs typeface="Arial" pitchFamily="34" charset="0"/>
              </a:rPr>
              <a:t> and her colleagues at Indiana University, where studies showed that police efforts were </a:t>
            </a:r>
          </a:p>
          <a:p>
            <a:pPr marL="0" indent="0">
              <a:lnSpc>
                <a:spcPct val="125000"/>
              </a:lnSpc>
              <a:spcBef>
                <a:spcPts val="0"/>
              </a:spcBef>
              <a:buNone/>
            </a:pPr>
            <a:r>
              <a:rPr lang="en-GB" sz="1600" dirty="0">
                <a:latin typeface="Arial" pitchFamily="34" charset="0"/>
                <a:cs typeface="Arial" pitchFamily="34" charset="0"/>
              </a:rPr>
              <a:t>cheaper and more effective in small and medium-sized police departments, </a:t>
            </a:r>
          </a:p>
          <a:p>
            <a:pPr marL="0" indent="0">
              <a:lnSpc>
                <a:spcPct val="125000"/>
              </a:lnSpc>
              <a:spcBef>
                <a:spcPts val="0"/>
              </a:spcBef>
              <a:buNone/>
            </a:pPr>
            <a:r>
              <a:rPr lang="en-GB" sz="1600" b="1" dirty="0">
                <a:latin typeface="Arial" pitchFamily="34" charset="0"/>
                <a:cs typeface="Arial" pitchFamily="34" charset="0"/>
              </a:rPr>
              <a:t>where the closer connection to and dialogue with the citizens</a:t>
            </a:r>
            <a:r>
              <a:rPr lang="en-GB" sz="1600" dirty="0">
                <a:latin typeface="Arial" pitchFamily="34" charset="0"/>
                <a:cs typeface="Arial" pitchFamily="34" charset="0"/>
              </a:rPr>
              <a:t> contributed to reducing crime.</a:t>
            </a:r>
          </a:p>
          <a:p>
            <a:pPr marL="0" indent="0">
              <a:lnSpc>
                <a:spcPct val="125000"/>
              </a:lnSpc>
              <a:spcBef>
                <a:spcPts val="1200"/>
              </a:spcBef>
              <a:buNone/>
            </a:pPr>
            <a:r>
              <a:rPr lang="en-GB" sz="1600" b="1" dirty="0">
                <a:latin typeface="Arial" pitchFamily="34" charset="0"/>
                <a:cs typeface="Arial" pitchFamily="34" charset="0"/>
              </a:rPr>
              <a:t>1980s: </a:t>
            </a:r>
          </a:p>
          <a:p>
            <a:pPr marL="0" indent="0">
              <a:lnSpc>
                <a:spcPct val="125000"/>
              </a:lnSpc>
              <a:spcBef>
                <a:spcPts val="0"/>
              </a:spcBef>
              <a:buNone/>
            </a:pPr>
            <a:r>
              <a:rPr lang="en-GB" sz="1600" dirty="0">
                <a:latin typeface="Arial" pitchFamily="34" charset="0"/>
                <a:cs typeface="Arial" pitchFamily="34" charset="0"/>
              </a:rPr>
              <a:t>Some forms of co-creation with focus on user involvement, bottom-up initiatives, local self-management, </a:t>
            </a:r>
            <a:r>
              <a:rPr lang="da-DK" sz="1600" dirty="0">
                <a:latin typeface="Arial" pitchFamily="34" charset="0"/>
                <a:cs typeface="Arial" pitchFamily="34" charset="0"/>
              </a:rPr>
              <a:t>fx the SUM-programme in Denmark 1988</a:t>
            </a: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a:buNone/>
            </a:pPr>
            <a:endParaRPr lang="da-DK" sz="1200" dirty="0">
              <a:latin typeface="Arial" panose="020B0604020202020204" pitchFamily="34" charset="0"/>
              <a:cs typeface="Arial" panose="020B0604020202020204" pitchFamily="34" charset="0"/>
            </a:endParaRPr>
          </a:p>
          <a:p>
            <a:pPr>
              <a:buNone/>
            </a:pPr>
            <a:r>
              <a:rPr lang="da-DK" sz="1200" dirty="0">
                <a:latin typeface="Arial" panose="020B0604020202020204" pitchFamily="34" charset="0"/>
                <a:cs typeface="Arial" panose="020B0604020202020204" pitchFamily="34" charset="0"/>
              </a:rPr>
              <a:t>SUM: Socialministeriets Udviklingsmidler </a:t>
            </a:r>
            <a:endParaRPr lang="en-GB" sz="1200" dirty="0">
              <a:latin typeface="Arial" pitchFamily="34" charset="0"/>
              <a:cs typeface="Arial" pitchFamily="34" charset="0"/>
            </a:endParaRPr>
          </a:p>
          <a:p>
            <a:pPr>
              <a:buNone/>
            </a:pPr>
            <a:r>
              <a:rPr lang="en-GB" sz="1200" dirty="0">
                <a:latin typeface="Arial" pitchFamily="34" charset="0"/>
                <a:cs typeface="Arial" pitchFamily="34" charset="0"/>
              </a:rPr>
              <a:t>NB: Self-management is different from co-creation </a:t>
            </a: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8</a:t>
            </a:fld>
            <a:endParaRPr lang="da-DK" b="1" dirty="0">
              <a:solidFill>
                <a:schemeClr val="tx2"/>
              </a:solidFill>
            </a:endParaRPr>
          </a:p>
        </p:txBody>
      </p:sp>
      <p:pic>
        <p:nvPicPr>
          <p:cNvPr id="7" name="Billede 6" descr="Arthur Dove distraction 1928 - 610.jpg"/>
          <p:cNvPicPr>
            <a:picLocks noChangeAspect="1"/>
          </p:cNvPicPr>
          <p:nvPr/>
        </p:nvPicPr>
        <p:blipFill>
          <a:blip r:embed="rId3" cstate="print"/>
          <a:stretch>
            <a:fillRect/>
          </a:stretch>
        </p:blipFill>
        <p:spPr>
          <a:xfrm>
            <a:off x="6065912" y="4812154"/>
            <a:ext cx="2520280" cy="17851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tx2">
              <a:lumMod val="40000"/>
              <a:lumOff val="60000"/>
            </a:schemeClr>
          </a:solidFill>
        </p:spPr>
        <p:txBody>
          <a:bodyPr>
            <a:noAutofit/>
          </a:bodyPr>
          <a:lstStyle/>
          <a:p>
            <a:r>
              <a:rPr lang="en-GB" sz="3200" dirty="0"/>
              <a:t>       Background 1990s – 2000s  </a:t>
            </a:r>
            <a:endParaRPr lang="en-GB" sz="2400" dirty="0"/>
          </a:p>
        </p:txBody>
      </p:sp>
      <p:sp>
        <p:nvSpPr>
          <p:cNvPr id="10" name="Pladsholder til indhold 9"/>
          <p:cNvSpPr>
            <a:spLocks noGrp="1"/>
          </p:cNvSpPr>
          <p:nvPr>
            <p:ph idx="1"/>
          </p:nvPr>
        </p:nvSpPr>
        <p:spPr>
          <a:xfrm>
            <a:off x="827584" y="980728"/>
            <a:ext cx="8316416" cy="4680520"/>
          </a:xfrm>
        </p:spPr>
        <p:txBody>
          <a:bodyPr>
            <a:noAutofit/>
          </a:bodyPr>
          <a:lstStyle/>
          <a:p>
            <a:pPr marL="0" indent="0">
              <a:lnSpc>
                <a:spcPct val="125000"/>
              </a:lnSpc>
              <a:spcBef>
                <a:spcPts val="0"/>
              </a:spcBef>
              <a:buNone/>
            </a:pPr>
            <a:r>
              <a:rPr lang="en-GB" sz="1600" dirty="0">
                <a:latin typeface="Arial" pitchFamily="34" charset="0"/>
                <a:cs typeface="Arial" pitchFamily="34" charset="0"/>
              </a:rPr>
              <a:t>Liberal 80s:          Reagan, Thatcher, </a:t>
            </a:r>
            <a:r>
              <a:rPr lang="da-DK" sz="1600" dirty="0">
                <a:latin typeface="Arial" pitchFamily="34" charset="0"/>
                <a:cs typeface="Arial" pitchFamily="34" charset="0"/>
              </a:rPr>
              <a:t>Schlüter  (yuppies) </a:t>
            </a:r>
            <a:endParaRPr lang="en-GB" sz="1600" dirty="0">
              <a:latin typeface="Arial" pitchFamily="34" charset="0"/>
              <a:cs typeface="Arial" pitchFamily="34" charset="0"/>
            </a:endParaRPr>
          </a:p>
          <a:p>
            <a:pPr marL="0" indent="0">
              <a:lnSpc>
                <a:spcPct val="125000"/>
              </a:lnSpc>
              <a:spcBef>
                <a:spcPts val="0"/>
              </a:spcBef>
              <a:buNone/>
            </a:pPr>
            <a:r>
              <a:rPr lang="en-GB" sz="1600" b="1" dirty="0">
                <a:latin typeface="Arial" pitchFamily="34" charset="0"/>
                <a:cs typeface="Arial" pitchFamily="34" charset="0"/>
              </a:rPr>
              <a:t>Berlin Wall: Nov 1989  / Gorbachev: Dec 1991 / Baltic singing revolution</a:t>
            </a:r>
          </a:p>
          <a:p>
            <a:pPr marL="0" indent="0">
              <a:lnSpc>
                <a:spcPct val="125000"/>
              </a:lnSpc>
              <a:spcBef>
                <a:spcPts val="0"/>
              </a:spcBef>
              <a:buNone/>
            </a:pPr>
            <a:r>
              <a:rPr lang="en-GB" sz="1600" dirty="0">
                <a:latin typeface="Arial" pitchFamily="34" charset="0"/>
                <a:cs typeface="Arial" pitchFamily="34" charset="0"/>
              </a:rPr>
              <a:t>New labour 90s:   Clinton, Blair, Nyrup Rasmussen (human capital) </a:t>
            </a:r>
          </a:p>
          <a:p>
            <a:pPr marL="0" indent="0">
              <a:lnSpc>
                <a:spcPct val="125000"/>
              </a:lnSpc>
              <a:spcBef>
                <a:spcPts val="0"/>
              </a:spcBef>
              <a:buNone/>
            </a:pPr>
            <a:r>
              <a:rPr lang="en-GB" sz="1600" dirty="0">
                <a:latin typeface="Arial" pitchFamily="34" charset="0"/>
                <a:cs typeface="Arial" pitchFamily="34" charset="0"/>
              </a:rPr>
              <a:t>Neoliberal 00s:     Bush, Blair, </a:t>
            </a:r>
            <a:r>
              <a:rPr lang="en-GB" sz="1600" dirty="0" err="1">
                <a:latin typeface="Arial" pitchFamily="34" charset="0"/>
                <a:cs typeface="Arial" pitchFamily="34" charset="0"/>
              </a:rPr>
              <a:t>Fogh</a:t>
            </a:r>
            <a:r>
              <a:rPr lang="en-GB" sz="1600" dirty="0">
                <a:latin typeface="Arial" pitchFamily="34" charset="0"/>
                <a:cs typeface="Arial" pitchFamily="34" charset="0"/>
              </a:rPr>
              <a:t> Rasmussen </a:t>
            </a:r>
          </a:p>
          <a:p>
            <a:pPr marL="0" indent="0">
              <a:lnSpc>
                <a:spcPct val="150000"/>
              </a:lnSpc>
              <a:spcBef>
                <a:spcPts val="1200"/>
              </a:spcBef>
              <a:buNone/>
            </a:pPr>
            <a:r>
              <a:rPr lang="en-GB" sz="1600" b="1" dirty="0">
                <a:latin typeface="Arial" pitchFamily="34" charset="0"/>
                <a:cs typeface="Arial" pitchFamily="34" charset="0"/>
              </a:rPr>
              <a:t>1990s - 2000s: </a:t>
            </a:r>
          </a:p>
          <a:p>
            <a:pPr marL="0" indent="0">
              <a:lnSpc>
                <a:spcPct val="125000"/>
              </a:lnSpc>
              <a:spcBef>
                <a:spcPts val="0"/>
              </a:spcBef>
              <a:buNone/>
            </a:pPr>
            <a:r>
              <a:rPr lang="en-GB" sz="1600" dirty="0">
                <a:latin typeface="Arial" pitchFamily="34" charset="0"/>
                <a:cs typeface="Arial" pitchFamily="34" charset="0"/>
              </a:rPr>
              <a:t>new trends focusing on marketing and outsourcing of public services</a:t>
            </a:r>
          </a:p>
          <a:p>
            <a:pPr marL="0" indent="0">
              <a:lnSpc>
                <a:spcPct val="125000"/>
              </a:lnSpc>
              <a:spcBef>
                <a:spcPts val="0"/>
              </a:spcBef>
              <a:buNone/>
            </a:pPr>
            <a:r>
              <a:rPr lang="en-GB" sz="1600" dirty="0">
                <a:latin typeface="Arial" pitchFamily="34" charset="0"/>
                <a:cs typeface="Arial" pitchFamily="34" charset="0"/>
              </a:rPr>
              <a:t>new public management began to define the agenda of the public administration.</a:t>
            </a:r>
          </a:p>
          <a:p>
            <a:pPr marL="0" indent="0">
              <a:lnSpc>
                <a:spcPct val="125000"/>
              </a:lnSpc>
              <a:spcBef>
                <a:spcPts val="1200"/>
              </a:spcBef>
              <a:buNone/>
            </a:pPr>
            <a:r>
              <a:rPr lang="en-GB" sz="1600" dirty="0">
                <a:latin typeface="Arial" pitchFamily="34" charset="0"/>
                <a:cs typeface="Arial" pitchFamily="34" charset="0"/>
              </a:rPr>
              <a:t>The civil society got more integrated in public controlled performative strategies </a:t>
            </a:r>
          </a:p>
          <a:p>
            <a:pPr marL="0" indent="0">
              <a:lnSpc>
                <a:spcPct val="150000"/>
              </a:lnSpc>
              <a:spcBef>
                <a:spcPts val="0"/>
              </a:spcBef>
              <a:buNone/>
            </a:pPr>
            <a:endParaRPr lang="en-GB" sz="1600" dirty="0">
              <a:latin typeface="Arial" pitchFamily="34" charset="0"/>
              <a:cs typeface="Arial" pitchFamily="34" charset="0"/>
            </a:endParaRPr>
          </a:p>
          <a:p>
            <a:pPr marL="0" indent="0">
              <a:lnSpc>
                <a:spcPct val="150000"/>
              </a:lnSpc>
              <a:spcBef>
                <a:spcPts val="0"/>
              </a:spcBef>
              <a:buNone/>
            </a:pPr>
            <a:endParaRPr lang="en-GB" sz="1600" dirty="0">
              <a:latin typeface="Arial" pitchFamily="34" charset="0"/>
              <a:cs typeface="Arial" pitchFamily="34" charset="0"/>
            </a:endParaRPr>
          </a:p>
          <a:p>
            <a:pPr>
              <a:buNone/>
            </a:pPr>
            <a:endParaRPr lang="en-GB" sz="1600" dirty="0">
              <a:latin typeface="Arial" pitchFamily="34" charset="0"/>
              <a:cs typeface="Arial" pitchFamily="34" charset="0"/>
            </a:endParaRPr>
          </a:p>
          <a:p>
            <a:pPr>
              <a:buNone/>
            </a:pPr>
            <a:endParaRPr lang="en-GB" sz="2000" b="1"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9</a:t>
            </a:fld>
            <a:endParaRPr lang="da-DK" b="1" dirty="0">
              <a:solidFill>
                <a:schemeClr val="tx2"/>
              </a:solidFill>
            </a:endParaRPr>
          </a:p>
        </p:txBody>
      </p:sp>
      <p:pic>
        <p:nvPicPr>
          <p:cNvPr id="9" name="Billede 8" descr="Rivers, French money, 1962.JPG"/>
          <p:cNvPicPr>
            <a:picLocks noChangeAspect="1"/>
          </p:cNvPicPr>
          <p:nvPr/>
        </p:nvPicPr>
        <p:blipFill>
          <a:blip r:embed="rId3" cstate="print"/>
          <a:stretch>
            <a:fillRect/>
          </a:stretch>
        </p:blipFill>
        <p:spPr>
          <a:xfrm>
            <a:off x="2627784" y="4293096"/>
            <a:ext cx="3672408" cy="203775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mbusfletværk">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ambusfletværk">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12230</TotalTime>
  <Words>2652</Words>
  <Application>Microsoft Office PowerPoint</Application>
  <PresentationFormat>Skærmshow (4:3)</PresentationFormat>
  <Paragraphs>435</Paragraphs>
  <Slides>26</Slides>
  <Notes>20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26</vt:i4>
      </vt:variant>
    </vt:vector>
  </HeadingPairs>
  <TitlesOfParts>
    <vt:vector size="33" baseType="lpstr">
      <vt:lpstr>Arial</vt:lpstr>
      <vt:lpstr>Calibri</vt:lpstr>
      <vt:lpstr>Gill Sans MT</vt:lpstr>
      <vt:lpstr>Verdana</vt:lpstr>
      <vt:lpstr>Wingdings</vt:lpstr>
      <vt:lpstr>Wingdings 2</vt:lpstr>
      <vt:lpstr>Bambusfletværk</vt:lpstr>
      <vt:lpstr>PowerPoint-præsentation</vt:lpstr>
      <vt:lpstr>CO-CREATE  / Project summary</vt:lpstr>
      <vt:lpstr>Work programme:  Sept 2018 - Jan 2020 (17 months)  </vt:lpstr>
      <vt:lpstr>      Definition of  “co-creation” and “co-production”</vt:lpstr>
      <vt:lpstr>      Definition of  “co-creation”</vt:lpstr>
      <vt:lpstr>      Defining co-creation / continued  </vt:lpstr>
      <vt:lpstr>       Co-creation can create different forms of value</vt:lpstr>
      <vt:lpstr>       Background 1970s – 1980s </vt:lpstr>
      <vt:lpstr>       Background 1990s – 2000s  </vt:lpstr>
      <vt:lpstr>       Background 2010s - current transition period </vt:lpstr>
      <vt:lpstr>        The last years a collaborative turn </vt:lpstr>
      <vt:lpstr>       Mega-trends: Need for a third way </vt:lpstr>
      <vt:lpstr>Habermas – Model of Society</vt:lpstr>
      <vt:lpstr>Habermas – Life spheres and life roles   </vt:lpstr>
      <vt:lpstr>Habermas – The system colonises the life world</vt:lpstr>
      <vt:lpstr>New Public Governance help to resurrect Civil society </vt:lpstr>
      <vt:lpstr>    A balanced Tricolore </vt:lpstr>
      <vt:lpstr>       Co-creation in practice / the gap</vt:lpstr>
      <vt:lpstr>       Different forms of co-creation </vt:lpstr>
      <vt:lpstr>       Conflicting positions of co-creation</vt:lpstr>
      <vt:lpstr>       Co-creation in practice / the poor results </vt:lpstr>
      <vt:lpstr>       Need for co-creative development work         – also in the cultural field  </vt:lpstr>
      <vt:lpstr>       Co-creative development work in the cultural field          / special opportunities</vt:lpstr>
      <vt:lpstr>PowerPoint-præsentation</vt:lpstr>
      <vt:lpstr>PowerPoint-præsentation</vt:lpstr>
      <vt:lpst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hans</dc:creator>
  <cp:lastModifiedBy>Hans Vodsgaard</cp:lastModifiedBy>
  <cp:revision>747</cp:revision>
  <dcterms:created xsi:type="dcterms:W3CDTF">2011-03-31T09:38:17Z</dcterms:created>
  <dcterms:modified xsi:type="dcterms:W3CDTF">2019-10-08T22:13:59Z</dcterms:modified>
</cp:coreProperties>
</file>